
<file path=[Content_Types].xml><?xml version="1.0" encoding="utf-8"?>
<Types xmlns="http://schemas.openxmlformats.org/package/2006/content-types">
  <Default Extension="fntdata" ContentType="application/x-fontdata"/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Relationship Id="rId4" Type="http://schemas.openxmlformats.org/officeDocument/2006/relationships/custom-properties" Target="docProps/custom.xml" 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embeddedFontLst>
    <p:embeddedFont>
      <p:font typeface="Liter" charset="-122" pitchFamily="34"/>
      <p:regular r:id="rId27"/>
    </p:embeddedFont>
    <p:embeddedFont>
      <p:font typeface="Quattrocento Sans" charset="-122" pitchFamily="34"/>
      <p:regular r:id="rId28"/>
    </p:embeddedFont>
    <p:embeddedFont>
      <p:font typeface="Oranienbaum" charset="-122" pitchFamily="34"/>
      <p:regular r:id="rId29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27" Type="http://schemas.openxmlformats.org/officeDocument/2006/relationships/font" Target="fonts/font1.fntdata"/><Relationship Id="rId28" Type="http://schemas.openxmlformats.org/officeDocument/2006/relationships/font" Target="fonts/font2.fntdata"/><Relationship Id="rId29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PTIST_MASTER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1A1D2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web-img.moonshot.cn/img/static.vecteezy.com/472e21e41abf430bf258c554324bc9780ad4a994.jpg">    </p:cNvPr>
          <p:cNvPicPr>
            <a:picLocks noChangeAspect="1"/>
          </p:cNvPicPr>
          <p:nvPr/>
        </p:nvPicPr>
        <p:blipFill>
          <a:blip r:embed="rId1">
            <a:alphaModFix amt="40000"/>
          </a:blip>
          <a:srcRect l="0" r="0" t="6" b="6"/>
          <a:stretch/>
        </p:blipFill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 rotWithShape="1" flip="none">
            <a:gsLst>
              <a:gs pos="0">
                <a:srgbClr val="1A1D24">
                  <a:alpha val="95000"/>
                </a:srgbClr>
              </a:gs>
              <a:gs pos="50000">
                <a:srgbClr val="1A1D24">
                  <a:alpha val="85000"/>
                </a:srgbClr>
              </a:gs>
              <a:gs pos="100000">
                <a:srgbClr val="1A1D24">
                  <a:alpha val="70000"/>
                </a:srgbClr>
              </a:gs>
            </a:gsLst>
            <a:lin ang="2700000" scaled="1"/>
          </a:gradFill>
          <a:ln/>
        </p:spPr>
      </p:sp>
      <p:sp>
        <p:nvSpPr>
          <p:cNvPr id="4" name="Shape 1"/>
          <p:cNvSpPr/>
          <p:nvPr/>
        </p:nvSpPr>
        <p:spPr>
          <a:xfrm>
            <a:off x="381000" y="381000"/>
            <a:ext cx="38100" cy="609600"/>
          </a:xfrm>
          <a:custGeom>
            <a:avLst/>
            <a:gdLst/>
            <a:ahLst/>
            <a:cxnLst/>
            <a:rect l="l" t="t" r="r" b="b"/>
            <a:pathLst>
              <a:path w="38100" h="609600">
                <a:moveTo>
                  <a:pt x="0" y="0"/>
                </a:moveTo>
                <a:lnTo>
                  <a:pt x="38100" y="0"/>
                </a:lnTo>
                <a:lnTo>
                  <a:pt x="38100" y="609600"/>
                </a:lnTo>
                <a:lnTo>
                  <a:pt x="0" y="609600"/>
                </a:lnTo>
                <a:lnTo>
                  <a:pt x="0" y="0"/>
                </a:lnTo>
                <a:close/>
              </a:path>
            </a:pathLst>
          </a:custGeom>
          <a:solidFill>
            <a:srgbClr val="C5A575"/>
          </a:solidFill>
          <a:ln/>
        </p:spPr>
      </p:sp>
      <p:sp>
        <p:nvSpPr>
          <p:cNvPr id="5" name="Text 2"/>
          <p:cNvSpPr/>
          <p:nvPr/>
        </p:nvSpPr>
        <p:spPr>
          <a:xfrm>
            <a:off x="533400" y="457200"/>
            <a:ext cx="25527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spc="360" kern="0" dirty="0">
                <a:solidFill>
                  <a:srgbClr val="C5A575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Official Submission</a:t>
            </a:r>
            <a:endParaRPr lang="en-US" sz="1600" dirty="0"/>
          </a:p>
        </p:txBody>
      </p:sp>
      <p:sp>
        <p:nvSpPr>
          <p:cNvPr id="6" name="Text 3"/>
          <p:cNvSpPr/>
          <p:nvPr/>
        </p:nvSpPr>
        <p:spPr>
          <a:xfrm>
            <a:off x="533400" y="723900"/>
            <a:ext cx="25431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8B9D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Limca Book of World Records</a:t>
            </a:r>
            <a:endParaRPr lang="en-US" sz="1600" dirty="0"/>
          </a:p>
        </p:txBody>
      </p:sp>
      <p:sp>
        <p:nvSpPr>
          <p:cNvPr id="7" name="Text 4"/>
          <p:cNvSpPr/>
          <p:nvPr/>
        </p:nvSpPr>
        <p:spPr>
          <a:xfrm>
            <a:off x="381000" y="1614488"/>
            <a:ext cx="11811000" cy="144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80000"/>
              </a:lnSpc>
            </a:pPr>
            <a:r>
              <a:rPr lang="en-US" sz="6000" b="1" dirty="0">
                <a:solidFill>
                  <a:srgbClr val="F7FAFC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Global Record-Worthy</a:t>
            </a:r>
            <a:endParaRPr lang="en-US" sz="1600" dirty="0"/>
          </a:p>
          <a:p>
            <a:pPr>
              <a:lnSpc>
                <a:spcPct val="80000"/>
              </a:lnSpc>
            </a:pPr>
            <a:r>
              <a:rPr lang="en-US" sz="6000" b="1" dirty="0">
                <a:solidFill>
                  <a:srgbClr val="C5A575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Achievements</a:t>
            </a:r>
            <a:pPr>
              <a:lnSpc>
                <a:spcPct val="80000"/>
              </a:lnSpc>
            </a:pPr>
            <a:r>
              <a:rPr lang="en-US" sz="6000" b="1" dirty="0">
                <a:solidFill>
                  <a:srgbClr val="F7FAFC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 Portfolio</a:t>
            </a:r>
            <a:endParaRPr lang="en-US" sz="1600" dirty="0"/>
          </a:p>
        </p:txBody>
      </p:sp>
      <p:sp>
        <p:nvSpPr>
          <p:cNvPr id="8" name="Shape 5"/>
          <p:cNvSpPr/>
          <p:nvPr/>
        </p:nvSpPr>
        <p:spPr>
          <a:xfrm>
            <a:off x="381000" y="3367088"/>
            <a:ext cx="1219200" cy="38100"/>
          </a:xfrm>
          <a:custGeom>
            <a:avLst/>
            <a:gdLst/>
            <a:ahLst/>
            <a:cxnLst/>
            <a:rect l="l" t="t" r="r" b="b"/>
            <a:pathLst>
              <a:path w="1219200" h="38100">
                <a:moveTo>
                  <a:pt x="0" y="0"/>
                </a:moveTo>
                <a:lnTo>
                  <a:pt x="1219200" y="0"/>
                </a:lnTo>
                <a:lnTo>
                  <a:pt x="1219200" y="38100"/>
                </a:lnTo>
                <a:lnTo>
                  <a:pt x="0" y="38100"/>
                </a:lnTo>
                <a:lnTo>
                  <a:pt x="0" y="0"/>
                </a:lnTo>
                <a:close/>
              </a:path>
            </a:pathLst>
          </a:custGeom>
          <a:solidFill>
            <a:srgbClr val="C5A575"/>
          </a:solidFill>
          <a:ln/>
        </p:spPr>
      </p:sp>
      <p:sp>
        <p:nvSpPr>
          <p:cNvPr id="9" name="Text 6"/>
          <p:cNvSpPr/>
          <p:nvPr/>
        </p:nvSpPr>
        <p:spPr>
          <a:xfrm>
            <a:off x="381000" y="3709988"/>
            <a:ext cx="7429500" cy="11144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800" dirty="0">
                <a:solidFill>
                  <a:srgbClr val="8B9D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 comprehensive documentation of unprecedented independent research output,</a:t>
            </a:r>
            <a:endParaRPr lang="en-US" sz="1600" dirty="0"/>
          </a:p>
          <a:p>
            <a:pPr>
              <a:lnSpc>
                <a:spcPct val="140000"/>
              </a:lnSpc>
            </a:pPr>
            <a:r>
              <a:rPr lang="en-US" sz="1800" dirty="0">
                <a:solidFill>
                  <a:srgbClr val="8B9D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original conceptual frameworks, and world-first knowledge systems</a:t>
            </a:r>
            <a:endParaRPr lang="en-US" sz="1600" dirty="0"/>
          </a:p>
        </p:txBody>
      </p:sp>
      <p:sp>
        <p:nvSpPr>
          <p:cNvPr id="10" name="Text 7"/>
          <p:cNvSpPr/>
          <p:nvPr/>
        </p:nvSpPr>
        <p:spPr>
          <a:xfrm>
            <a:off x="381000" y="5448300"/>
            <a:ext cx="421005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250" b="1" dirty="0">
                <a:solidFill>
                  <a:srgbClr val="F7FAFC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Kallol Chakrabarti</a:t>
            </a:r>
            <a:endParaRPr lang="en-US" sz="1600" dirty="0"/>
          </a:p>
        </p:txBody>
      </p:sp>
      <p:sp>
        <p:nvSpPr>
          <p:cNvPr id="11" name="Text 8"/>
          <p:cNvSpPr/>
          <p:nvPr/>
        </p:nvSpPr>
        <p:spPr>
          <a:xfrm>
            <a:off x="381000" y="5867400"/>
            <a:ext cx="41529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dirty="0">
                <a:solidFill>
                  <a:srgbClr val="8B9D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Global Independent Researcher · Governance Architect</a:t>
            </a:r>
            <a:endParaRPr lang="en-US" sz="1600" dirty="0"/>
          </a:p>
        </p:txBody>
      </p:sp>
      <p:sp>
        <p:nvSpPr>
          <p:cNvPr id="12" name="Text 9"/>
          <p:cNvSpPr/>
          <p:nvPr/>
        </p:nvSpPr>
        <p:spPr>
          <a:xfrm>
            <a:off x="381000" y="6248400"/>
            <a:ext cx="41433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C5A575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March 2026</a:t>
            </a:r>
            <a:endParaRPr lang="en-US" sz="1600" dirty="0"/>
          </a:p>
        </p:txBody>
      </p:sp>
      <p:sp>
        <p:nvSpPr>
          <p:cNvPr id="13" name="Text 10"/>
          <p:cNvSpPr/>
          <p:nvPr/>
        </p:nvSpPr>
        <p:spPr>
          <a:xfrm>
            <a:off x="8956834" y="5905500"/>
            <a:ext cx="81915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90000"/>
              </a:lnSpc>
            </a:pPr>
            <a:r>
              <a:rPr lang="en-US" sz="2700" b="1" dirty="0">
                <a:solidFill>
                  <a:srgbClr val="C5A575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256+</a:t>
            </a:r>
            <a:endParaRPr lang="en-US" sz="1600" dirty="0"/>
          </a:p>
        </p:txBody>
      </p:sp>
      <p:sp>
        <p:nvSpPr>
          <p:cNvPr id="14" name="Text 11"/>
          <p:cNvSpPr/>
          <p:nvPr/>
        </p:nvSpPr>
        <p:spPr>
          <a:xfrm>
            <a:off x="9009222" y="6286500"/>
            <a:ext cx="7143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050" dirty="0">
                <a:solidFill>
                  <a:srgbClr val="8B9D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DOIs</a:t>
            </a:r>
            <a:endParaRPr lang="en-US" sz="1600" dirty="0"/>
          </a:p>
        </p:txBody>
      </p:sp>
      <p:sp>
        <p:nvSpPr>
          <p:cNvPr id="15" name="Shape 12"/>
          <p:cNvSpPr/>
          <p:nvPr/>
        </p:nvSpPr>
        <p:spPr>
          <a:xfrm>
            <a:off x="9839682" y="5962650"/>
            <a:ext cx="9525" cy="457200"/>
          </a:xfrm>
          <a:custGeom>
            <a:avLst/>
            <a:gdLst/>
            <a:ahLst/>
            <a:cxnLst/>
            <a:rect l="l" t="t" r="r" b="b"/>
            <a:pathLst>
              <a:path w="9525" h="457200">
                <a:moveTo>
                  <a:pt x="0" y="0"/>
                </a:moveTo>
                <a:lnTo>
                  <a:pt x="9525" y="0"/>
                </a:lnTo>
                <a:lnTo>
                  <a:pt x="9525" y="457200"/>
                </a:lnTo>
                <a:lnTo>
                  <a:pt x="0" y="457200"/>
                </a:lnTo>
                <a:lnTo>
                  <a:pt x="0" y="0"/>
                </a:lnTo>
                <a:close/>
              </a:path>
            </a:pathLst>
          </a:custGeom>
          <a:solidFill>
            <a:srgbClr val="4A5568"/>
          </a:solidFill>
          <a:ln/>
        </p:spPr>
      </p:sp>
      <p:sp>
        <p:nvSpPr>
          <p:cNvPr id="16" name="Text 13"/>
          <p:cNvSpPr/>
          <p:nvPr/>
        </p:nvSpPr>
        <p:spPr>
          <a:xfrm>
            <a:off x="9915882" y="5905500"/>
            <a:ext cx="752475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90000"/>
              </a:lnSpc>
            </a:pPr>
            <a:r>
              <a:rPr lang="en-US" sz="2700" b="1" dirty="0">
                <a:solidFill>
                  <a:srgbClr val="C5A575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219+</a:t>
            </a:r>
            <a:endParaRPr lang="en-US" sz="1600" dirty="0"/>
          </a:p>
        </p:txBody>
      </p:sp>
      <p:sp>
        <p:nvSpPr>
          <p:cNvPr id="17" name="Text 14"/>
          <p:cNvSpPr/>
          <p:nvPr/>
        </p:nvSpPr>
        <p:spPr>
          <a:xfrm>
            <a:off x="9968269" y="6286500"/>
            <a:ext cx="6477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050" dirty="0">
                <a:solidFill>
                  <a:srgbClr val="8B9D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Concepts</a:t>
            </a:r>
            <a:endParaRPr lang="en-US" sz="1600" dirty="0"/>
          </a:p>
        </p:txBody>
      </p:sp>
      <p:sp>
        <p:nvSpPr>
          <p:cNvPr id="18" name="Shape 15"/>
          <p:cNvSpPr/>
          <p:nvPr/>
        </p:nvSpPr>
        <p:spPr>
          <a:xfrm>
            <a:off x="10736938" y="5962650"/>
            <a:ext cx="9525" cy="457200"/>
          </a:xfrm>
          <a:custGeom>
            <a:avLst/>
            <a:gdLst/>
            <a:ahLst/>
            <a:cxnLst/>
            <a:rect l="l" t="t" r="r" b="b"/>
            <a:pathLst>
              <a:path w="9525" h="457200">
                <a:moveTo>
                  <a:pt x="0" y="0"/>
                </a:moveTo>
                <a:lnTo>
                  <a:pt x="9525" y="0"/>
                </a:lnTo>
                <a:lnTo>
                  <a:pt x="9525" y="457200"/>
                </a:lnTo>
                <a:lnTo>
                  <a:pt x="0" y="457200"/>
                </a:lnTo>
                <a:lnTo>
                  <a:pt x="0" y="0"/>
                </a:lnTo>
                <a:close/>
              </a:path>
            </a:pathLst>
          </a:custGeom>
          <a:solidFill>
            <a:srgbClr val="4A5568"/>
          </a:solidFill>
          <a:ln/>
        </p:spPr>
      </p:sp>
      <p:sp>
        <p:nvSpPr>
          <p:cNvPr id="19" name="Text 16"/>
          <p:cNvSpPr/>
          <p:nvPr/>
        </p:nvSpPr>
        <p:spPr>
          <a:xfrm>
            <a:off x="10813138" y="5905500"/>
            <a:ext cx="108585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90000"/>
              </a:lnSpc>
            </a:pPr>
            <a:r>
              <a:rPr lang="en-US" sz="2700" b="1" dirty="0">
                <a:solidFill>
                  <a:srgbClr val="C5A575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5,000+</a:t>
            </a:r>
            <a:endParaRPr lang="en-US" sz="1600" dirty="0"/>
          </a:p>
        </p:txBody>
      </p:sp>
      <p:sp>
        <p:nvSpPr>
          <p:cNvPr id="20" name="Text 17"/>
          <p:cNvSpPr/>
          <p:nvPr/>
        </p:nvSpPr>
        <p:spPr>
          <a:xfrm>
            <a:off x="10865525" y="6286500"/>
            <a:ext cx="9810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050" dirty="0">
                <a:solidFill>
                  <a:srgbClr val="8B9D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Downloads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1A1D2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81000" y="476250"/>
            <a:ext cx="38100" cy="457200"/>
          </a:xfrm>
          <a:custGeom>
            <a:avLst/>
            <a:gdLst/>
            <a:ahLst/>
            <a:cxnLst/>
            <a:rect l="l" t="t" r="r" b="b"/>
            <a:pathLst>
              <a:path w="38100" h="457200">
                <a:moveTo>
                  <a:pt x="0" y="0"/>
                </a:moveTo>
                <a:lnTo>
                  <a:pt x="38100" y="0"/>
                </a:lnTo>
                <a:lnTo>
                  <a:pt x="38100" y="457200"/>
                </a:lnTo>
                <a:lnTo>
                  <a:pt x="0" y="457200"/>
                </a:lnTo>
                <a:lnTo>
                  <a:pt x="0" y="0"/>
                </a:lnTo>
                <a:close/>
              </a:path>
            </a:pathLst>
          </a:custGeom>
          <a:solidFill>
            <a:srgbClr val="C5A575"/>
          </a:solidFill>
          <a:ln/>
        </p:spPr>
      </p:sp>
      <p:sp>
        <p:nvSpPr>
          <p:cNvPr id="3" name="Text 1"/>
          <p:cNvSpPr/>
          <p:nvPr/>
        </p:nvSpPr>
        <p:spPr>
          <a:xfrm>
            <a:off x="533400" y="381000"/>
            <a:ext cx="56102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spc="210" kern="0" dirty="0">
                <a:solidFill>
                  <a:srgbClr val="C5A575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Differentiation Analysis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533400" y="571500"/>
            <a:ext cx="577215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80000"/>
              </a:lnSpc>
            </a:pPr>
            <a:r>
              <a:rPr lang="en-US" sz="3600" b="1" dirty="0">
                <a:solidFill>
                  <a:srgbClr val="F7FAFC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Innovation Depth &amp; Originality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609600" y="1143000"/>
            <a:ext cx="112871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dirty="0">
                <a:solidFill>
                  <a:srgbClr val="8B9D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What makes this work unique in the global research landscape</a:t>
            </a:r>
            <a:endParaRPr lang="en-US" sz="1600" dirty="0"/>
          </a:p>
        </p:txBody>
      </p:sp>
      <p:sp>
        <p:nvSpPr>
          <p:cNvPr id="6" name="Shape 4"/>
          <p:cNvSpPr/>
          <p:nvPr/>
        </p:nvSpPr>
        <p:spPr>
          <a:xfrm>
            <a:off x="400050" y="1600200"/>
            <a:ext cx="5600700" cy="2857500"/>
          </a:xfrm>
          <a:custGeom>
            <a:avLst/>
            <a:gdLst/>
            <a:ahLst/>
            <a:cxnLst/>
            <a:rect l="l" t="t" r="r" b="b"/>
            <a:pathLst>
              <a:path w="5600700" h="2857500">
                <a:moveTo>
                  <a:pt x="38100" y="0"/>
                </a:moveTo>
                <a:lnTo>
                  <a:pt x="5524490" y="0"/>
                </a:lnTo>
                <a:cubicBezTo>
                  <a:pt x="5566580" y="0"/>
                  <a:pt x="5600700" y="34120"/>
                  <a:pt x="5600700" y="76210"/>
                </a:cubicBezTo>
                <a:lnTo>
                  <a:pt x="5600700" y="2781290"/>
                </a:lnTo>
                <a:cubicBezTo>
                  <a:pt x="5600700" y="2823380"/>
                  <a:pt x="5566580" y="2857500"/>
                  <a:pt x="5524490" y="2857500"/>
                </a:cubicBezTo>
                <a:lnTo>
                  <a:pt x="38100" y="2857500"/>
                </a:lnTo>
                <a:cubicBezTo>
                  <a:pt x="17058" y="2857500"/>
                  <a:pt x="0" y="2840442"/>
                  <a:pt x="0" y="28194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4A5568">
              <a:alpha val="20000"/>
            </a:srgbClr>
          </a:solidFill>
          <a:ln/>
        </p:spPr>
      </p:sp>
      <p:sp>
        <p:nvSpPr>
          <p:cNvPr id="7" name="Shape 5"/>
          <p:cNvSpPr/>
          <p:nvPr/>
        </p:nvSpPr>
        <p:spPr>
          <a:xfrm>
            <a:off x="400050" y="1600200"/>
            <a:ext cx="38100" cy="2857500"/>
          </a:xfrm>
          <a:custGeom>
            <a:avLst/>
            <a:gdLst/>
            <a:ahLst/>
            <a:cxnLst/>
            <a:rect l="l" t="t" r="r" b="b"/>
            <a:pathLst>
              <a:path w="38100" h="2857500">
                <a:moveTo>
                  <a:pt x="38100" y="0"/>
                </a:moveTo>
                <a:lnTo>
                  <a:pt x="38100" y="0"/>
                </a:lnTo>
                <a:lnTo>
                  <a:pt x="38100" y="2857500"/>
                </a:lnTo>
                <a:lnTo>
                  <a:pt x="38100" y="2857500"/>
                </a:lnTo>
                <a:cubicBezTo>
                  <a:pt x="17072" y="2857500"/>
                  <a:pt x="0" y="2840428"/>
                  <a:pt x="0" y="28194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C5A575"/>
          </a:solidFill>
          <a:ln/>
        </p:spPr>
      </p:sp>
      <p:sp>
        <p:nvSpPr>
          <p:cNvPr id="8" name="Shape 6"/>
          <p:cNvSpPr/>
          <p:nvPr/>
        </p:nvSpPr>
        <p:spPr>
          <a:xfrm>
            <a:off x="638175" y="1828684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21431" y="114300"/>
                </a:moveTo>
                <a:cubicBezTo>
                  <a:pt x="21431" y="62999"/>
                  <a:pt x="62999" y="21431"/>
                  <a:pt x="114300" y="21431"/>
                </a:cubicBezTo>
                <a:cubicBezTo>
                  <a:pt x="142473" y="21431"/>
                  <a:pt x="167700" y="33977"/>
                  <a:pt x="184755" y="53801"/>
                </a:cubicBezTo>
                <a:cubicBezTo>
                  <a:pt x="188595" y="58311"/>
                  <a:pt x="195382" y="58802"/>
                  <a:pt x="199846" y="54962"/>
                </a:cubicBezTo>
                <a:cubicBezTo>
                  <a:pt x="204311" y="51122"/>
                  <a:pt x="204847" y="44336"/>
                  <a:pt x="201007" y="39871"/>
                </a:cubicBezTo>
                <a:cubicBezTo>
                  <a:pt x="180067" y="15448"/>
                  <a:pt x="148992" y="0"/>
                  <a:pt x="114300" y="0"/>
                </a:cubicBezTo>
                <a:cubicBezTo>
                  <a:pt x="51167" y="0"/>
                  <a:pt x="0" y="51167"/>
                  <a:pt x="0" y="114300"/>
                </a:cubicBezTo>
                <a:lnTo>
                  <a:pt x="0" y="132159"/>
                </a:lnTo>
                <a:cubicBezTo>
                  <a:pt x="0" y="138098"/>
                  <a:pt x="4777" y="142875"/>
                  <a:pt x="10716" y="142875"/>
                </a:cubicBezTo>
                <a:cubicBezTo>
                  <a:pt x="16654" y="142875"/>
                  <a:pt x="21431" y="138098"/>
                  <a:pt x="21431" y="132159"/>
                </a:cubicBezTo>
                <a:lnTo>
                  <a:pt x="21431" y="114300"/>
                </a:lnTo>
                <a:close/>
                <a:moveTo>
                  <a:pt x="226144" y="90681"/>
                </a:moveTo>
                <a:cubicBezTo>
                  <a:pt x="224939" y="84877"/>
                  <a:pt x="219224" y="81171"/>
                  <a:pt x="213464" y="82421"/>
                </a:cubicBezTo>
                <a:cubicBezTo>
                  <a:pt x="207705" y="83671"/>
                  <a:pt x="203954" y="89342"/>
                  <a:pt x="205204" y="95101"/>
                </a:cubicBezTo>
                <a:cubicBezTo>
                  <a:pt x="206499" y="101307"/>
                  <a:pt x="207213" y="107737"/>
                  <a:pt x="207213" y="114345"/>
                </a:cubicBezTo>
                <a:lnTo>
                  <a:pt x="207213" y="132204"/>
                </a:lnTo>
                <a:cubicBezTo>
                  <a:pt x="207213" y="138142"/>
                  <a:pt x="211991" y="142920"/>
                  <a:pt x="217929" y="142920"/>
                </a:cubicBezTo>
                <a:cubicBezTo>
                  <a:pt x="223867" y="142920"/>
                  <a:pt x="228645" y="138142"/>
                  <a:pt x="228645" y="132204"/>
                </a:cubicBezTo>
                <a:lnTo>
                  <a:pt x="228645" y="114345"/>
                </a:lnTo>
                <a:cubicBezTo>
                  <a:pt x="228645" y="106263"/>
                  <a:pt x="227796" y="98361"/>
                  <a:pt x="226189" y="90726"/>
                </a:cubicBezTo>
                <a:close/>
                <a:moveTo>
                  <a:pt x="114300" y="35719"/>
                </a:moveTo>
                <a:cubicBezTo>
                  <a:pt x="105817" y="35719"/>
                  <a:pt x="97601" y="37058"/>
                  <a:pt x="89967" y="39559"/>
                </a:cubicBezTo>
                <a:cubicBezTo>
                  <a:pt x="83180" y="41791"/>
                  <a:pt x="81617" y="50140"/>
                  <a:pt x="86261" y="55587"/>
                </a:cubicBezTo>
                <a:cubicBezTo>
                  <a:pt x="89431" y="59293"/>
                  <a:pt x="94655" y="60409"/>
                  <a:pt x="99387" y="59115"/>
                </a:cubicBezTo>
                <a:cubicBezTo>
                  <a:pt x="104120" y="57820"/>
                  <a:pt x="109121" y="57150"/>
                  <a:pt x="114300" y="57150"/>
                </a:cubicBezTo>
                <a:cubicBezTo>
                  <a:pt x="145866" y="57150"/>
                  <a:pt x="171450" y="82734"/>
                  <a:pt x="171450" y="114300"/>
                </a:cubicBezTo>
                <a:lnTo>
                  <a:pt x="171450" y="125417"/>
                </a:lnTo>
                <a:cubicBezTo>
                  <a:pt x="171450" y="136669"/>
                  <a:pt x="170780" y="147876"/>
                  <a:pt x="169485" y="159038"/>
                </a:cubicBezTo>
                <a:cubicBezTo>
                  <a:pt x="168726" y="165556"/>
                  <a:pt x="173682" y="171450"/>
                  <a:pt x="180290" y="171450"/>
                </a:cubicBezTo>
                <a:cubicBezTo>
                  <a:pt x="185559" y="171450"/>
                  <a:pt x="190068" y="167610"/>
                  <a:pt x="190693" y="162386"/>
                </a:cubicBezTo>
                <a:cubicBezTo>
                  <a:pt x="192167" y="150153"/>
                  <a:pt x="192926" y="137830"/>
                  <a:pt x="192926" y="125462"/>
                </a:cubicBezTo>
                <a:lnTo>
                  <a:pt x="192926" y="114345"/>
                </a:lnTo>
                <a:cubicBezTo>
                  <a:pt x="192926" y="70946"/>
                  <a:pt x="157743" y="35763"/>
                  <a:pt x="114345" y="35763"/>
                </a:cubicBezTo>
                <a:close/>
                <a:moveTo>
                  <a:pt x="67285" y="66392"/>
                </a:moveTo>
                <a:cubicBezTo>
                  <a:pt x="63222" y="61659"/>
                  <a:pt x="55989" y="61302"/>
                  <a:pt x="52149" y="66214"/>
                </a:cubicBezTo>
                <a:cubicBezTo>
                  <a:pt x="41836" y="79519"/>
                  <a:pt x="35719" y="96173"/>
                  <a:pt x="35719" y="114300"/>
                </a:cubicBezTo>
                <a:lnTo>
                  <a:pt x="35719" y="125417"/>
                </a:lnTo>
                <a:cubicBezTo>
                  <a:pt x="35719" y="136222"/>
                  <a:pt x="34558" y="147027"/>
                  <a:pt x="32236" y="157520"/>
                </a:cubicBezTo>
                <a:cubicBezTo>
                  <a:pt x="30718" y="164485"/>
                  <a:pt x="35763" y="171405"/>
                  <a:pt x="42907" y="171405"/>
                </a:cubicBezTo>
                <a:cubicBezTo>
                  <a:pt x="47595" y="171405"/>
                  <a:pt x="51792" y="168280"/>
                  <a:pt x="52819" y="163681"/>
                </a:cubicBezTo>
                <a:cubicBezTo>
                  <a:pt x="55677" y="151135"/>
                  <a:pt x="57150" y="138321"/>
                  <a:pt x="57150" y="125373"/>
                </a:cubicBezTo>
                <a:lnTo>
                  <a:pt x="57150" y="114255"/>
                </a:lnTo>
                <a:cubicBezTo>
                  <a:pt x="57150" y="102111"/>
                  <a:pt x="60945" y="90860"/>
                  <a:pt x="67374" y="81617"/>
                </a:cubicBezTo>
                <a:cubicBezTo>
                  <a:pt x="70589" y="76974"/>
                  <a:pt x="70946" y="70634"/>
                  <a:pt x="67285" y="66348"/>
                </a:cubicBezTo>
                <a:close/>
                <a:moveTo>
                  <a:pt x="114300" y="71438"/>
                </a:moveTo>
                <a:cubicBezTo>
                  <a:pt x="90636" y="71438"/>
                  <a:pt x="71438" y="90636"/>
                  <a:pt x="71438" y="114300"/>
                </a:cubicBezTo>
                <a:lnTo>
                  <a:pt x="71438" y="125417"/>
                </a:lnTo>
                <a:cubicBezTo>
                  <a:pt x="71438" y="141446"/>
                  <a:pt x="69384" y="157341"/>
                  <a:pt x="65276" y="172789"/>
                </a:cubicBezTo>
                <a:cubicBezTo>
                  <a:pt x="63579" y="179174"/>
                  <a:pt x="68267" y="185738"/>
                  <a:pt x="74875" y="185738"/>
                </a:cubicBezTo>
                <a:cubicBezTo>
                  <a:pt x="79117" y="185738"/>
                  <a:pt x="82867" y="182969"/>
                  <a:pt x="83984" y="178862"/>
                </a:cubicBezTo>
                <a:cubicBezTo>
                  <a:pt x="88672" y="161449"/>
                  <a:pt x="91083" y="143500"/>
                  <a:pt x="91083" y="125417"/>
                </a:cubicBezTo>
                <a:lnTo>
                  <a:pt x="91083" y="114300"/>
                </a:lnTo>
                <a:cubicBezTo>
                  <a:pt x="91083" y="101486"/>
                  <a:pt x="101486" y="91083"/>
                  <a:pt x="114300" y="91083"/>
                </a:cubicBezTo>
                <a:cubicBezTo>
                  <a:pt x="127114" y="91083"/>
                  <a:pt x="137517" y="101486"/>
                  <a:pt x="137517" y="114300"/>
                </a:cubicBezTo>
                <a:lnTo>
                  <a:pt x="137517" y="125417"/>
                </a:lnTo>
                <a:cubicBezTo>
                  <a:pt x="137517" y="141625"/>
                  <a:pt x="135954" y="157743"/>
                  <a:pt x="132874" y="173593"/>
                </a:cubicBezTo>
                <a:cubicBezTo>
                  <a:pt x="131668" y="179799"/>
                  <a:pt x="136312" y="185738"/>
                  <a:pt x="142607" y="185738"/>
                </a:cubicBezTo>
                <a:cubicBezTo>
                  <a:pt x="147161" y="185738"/>
                  <a:pt x="151090" y="182612"/>
                  <a:pt x="151983" y="178147"/>
                </a:cubicBezTo>
                <a:cubicBezTo>
                  <a:pt x="155421" y="160824"/>
                  <a:pt x="157163" y="143188"/>
                  <a:pt x="157163" y="125417"/>
                </a:cubicBezTo>
                <a:lnTo>
                  <a:pt x="157163" y="114300"/>
                </a:lnTo>
                <a:cubicBezTo>
                  <a:pt x="157163" y="90636"/>
                  <a:pt x="137964" y="71438"/>
                  <a:pt x="114300" y="71438"/>
                </a:cubicBezTo>
                <a:close/>
                <a:moveTo>
                  <a:pt x="125016" y="114300"/>
                </a:moveTo>
                <a:cubicBezTo>
                  <a:pt x="125016" y="108362"/>
                  <a:pt x="120238" y="103584"/>
                  <a:pt x="114300" y="103584"/>
                </a:cubicBezTo>
                <a:cubicBezTo>
                  <a:pt x="108362" y="103584"/>
                  <a:pt x="103584" y="108362"/>
                  <a:pt x="103584" y="114300"/>
                </a:cubicBezTo>
                <a:lnTo>
                  <a:pt x="103584" y="125417"/>
                </a:lnTo>
                <a:cubicBezTo>
                  <a:pt x="103584" y="152162"/>
                  <a:pt x="98673" y="178683"/>
                  <a:pt x="89074" y="203642"/>
                </a:cubicBezTo>
                <a:lnTo>
                  <a:pt x="86439" y="210473"/>
                </a:lnTo>
                <a:cubicBezTo>
                  <a:pt x="84296" y="216009"/>
                  <a:pt x="87064" y="222215"/>
                  <a:pt x="92601" y="224314"/>
                </a:cubicBezTo>
                <a:cubicBezTo>
                  <a:pt x="98137" y="226412"/>
                  <a:pt x="104343" y="223689"/>
                  <a:pt x="106442" y="218152"/>
                </a:cubicBezTo>
                <a:lnTo>
                  <a:pt x="109076" y="211321"/>
                </a:lnTo>
                <a:cubicBezTo>
                  <a:pt x="119613" y="183907"/>
                  <a:pt x="125016" y="154796"/>
                  <a:pt x="125016" y="125417"/>
                </a:cubicBezTo>
                <a:lnTo>
                  <a:pt x="125016" y="114300"/>
                </a:lnTo>
                <a:close/>
              </a:path>
            </a:pathLst>
          </a:custGeom>
          <a:solidFill>
            <a:srgbClr val="C5A575"/>
          </a:solidFill>
          <a:ln/>
        </p:spPr>
      </p:sp>
      <p:sp>
        <p:nvSpPr>
          <p:cNvPr id="9" name="Text 7"/>
          <p:cNvSpPr/>
          <p:nvPr/>
        </p:nvSpPr>
        <p:spPr>
          <a:xfrm>
            <a:off x="895350" y="1790700"/>
            <a:ext cx="50292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C5A575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First-of-Its-Kind Aspects</a:t>
            </a:r>
            <a:endParaRPr lang="en-US" sz="1600" dirty="0"/>
          </a:p>
        </p:txBody>
      </p:sp>
      <p:sp>
        <p:nvSpPr>
          <p:cNvPr id="10" name="Shape 8"/>
          <p:cNvSpPr/>
          <p:nvPr/>
        </p:nvSpPr>
        <p:spPr>
          <a:xfrm>
            <a:off x="609600" y="2285884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0"/>
                </a:moveTo>
                <a:lnTo>
                  <a:pt x="152400" y="0"/>
                </a:lnTo>
                <a:cubicBezTo>
                  <a:pt x="236512" y="0"/>
                  <a:pt x="304800" y="68288"/>
                  <a:pt x="304800" y="152400"/>
                </a:cubicBezTo>
                <a:lnTo>
                  <a:pt x="304800" y="152400"/>
                </a:lnTo>
                <a:cubicBezTo>
                  <a:pt x="304800" y="236512"/>
                  <a:pt x="236512" y="304800"/>
                  <a:pt x="152400" y="304800"/>
                </a:cubicBezTo>
                <a:lnTo>
                  <a:pt x="152400" y="304800"/>
                </a:lnTo>
                <a:cubicBezTo>
                  <a:pt x="68288" y="304800"/>
                  <a:pt x="0" y="236512"/>
                  <a:pt x="0" y="152400"/>
                </a:cubicBezTo>
                <a:lnTo>
                  <a:pt x="0" y="152400"/>
                </a:lnTo>
                <a:cubicBezTo>
                  <a:pt x="0" y="68288"/>
                  <a:pt x="68288" y="0"/>
                  <a:pt x="152400" y="0"/>
                </a:cubicBezTo>
                <a:close/>
              </a:path>
            </a:pathLst>
          </a:custGeom>
          <a:solidFill>
            <a:srgbClr val="C5A575">
              <a:alpha val="20000"/>
            </a:srgbClr>
          </a:solidFill>
          <a:ln/>
        </p:spPr>
      </p:sp>
      <p:sp>
        <p:nvSpPr>
          <p:cNvPr id="11" name="Shape 9"/>
          <p:cNvSpPr/>
          <p:nvPr/>
        </p:nvSpPr>
        <p:spPr>
          <a:xfrm>
            <a:off x="689372" y="2371609"/>
            <a:ext cx="150019" cy="133350"/>
          </a:xfrm>
          <a:custGeom>
            <a:avLst/>
            <a:gdLst/>
            <a:ahLst/>
            <a:cxnLst/>
            <a:rect l="l" t="t" r="r" b="b"/>
            <a:pathLst>
              <a:path w="150019" h="133350">
                <a:moveTo>
                  <a:pt x="80609" y="-4922"/>
                </a:moveTo>
                <a:cubicBezTo>
                  <a:pt x="79541" y="-7006"/>
                  <a:pt x="77379" y="-8334"/>
                  <a:pt x="75035" y="-8334"/>
                </a:cubicBezTo>
                <a:cubicBezTo>
                  <a:pt x="72691" y="-8334"/>
                  <a:pt x="70530" y="-7006"/>
                  <a:pt x="69462" y="-4922"/>
                </a:cubicBezTo>
                <a:lnTo>
                  <a:pt x="50293" y="32634"/>
                </a:lnTo>
                <a:lnTo>
                  <a:pt x="8647" y="39250"/>
                </a:lnTo>
                <a:cubicBezTo>
                  <a:pt x="6329" y="39614"/>
                  <a:pt x="4402" y="41255"/>
                  <a:pt x="3672" y="43495"/>
                </a:cubicBezTo>
                <a:cubicBezTo>
                  <a:pt x="2943" y="45735"/>
                  <a:pt x="3542" y="48183"/>
                  <a:pt x="5183" y="49850"/>
                </a:cubicBezTo>
                <a:lnTo>
                  <a:pt x="34978" y="79671"/>
                </a:lnTo>
                <a:lnTo>
                  <a:pt x="28415" y="121317"/>
                </a:lnTo>
                <a:cubicBezTo>
                  <a:pt x="28050" y="123635"/>
                  <a:pt x="29014" y="125979"/>
                  <a:pt x="30915" y="127360"/>
                </a:cubicBezTo>
                <a:cubicBezTo>
                  <a:pt x="32817" y="128740"/>
                  <a:pt x="35317" y="128948"/>
                  <a:pt x="37427" y="127881"/>
                </a:cubicBezTo>
                <a:lnTo>
                  <a:pt x="75035" y="108764"/>
                </a:lnTo>
                <a:lnTo>
                  <a:pt x="112618" y="127881"/>
                </a:lnTo>
                <a:cubicBezTo>
                  <a:pt x="114702" y="128948"/>
                  <a:pt x="117228" y="128740"/>
                  <a:pt x="119129" y="127360"/>
                </a:cubicBezTo>
                <a:cubicBezTo>
                  <a:pt x="121031" y="125979"/>
                  <a:pt x="121994" y="123661"/>
                  <a:pt x="121630" y="121317"/>
                </a:cubicBezTo>
                <a:lnTo>
                  <a:pt x="115040" y="79671"/>
                </a:lnTo>
                <a:lnTo>
                  <a:pt x="144836" y="49850"/>
                </a:lnTo>
                <a:cubicBezTo>
                  <a:pt x="146503" y="48183"/>
                  <a:pt x="147076" y="45735"/>
                  <a:pt x="146346" y="43495"/>
                </a:cubicBezTo>
                <a:cubicBezTo>
                  <a:pt x="145617" y="41255"/>
                  <a:pt x="143716" y="39614"/>
                  <a:pt x="141372" y="39250"/>
                </a:cubicBezTo>
                <a:lnTo>
                  <a:pt x="99752" y="32634"/>
                </a:lnTo>
                <a:lnTo>
                  <a:pt x="80609" y="-4922"/>
                </a:lnTo>
                <a:close/>
              </a:path>
            </a:pathLst>
          </a:custGeom>
          <a:solidFill>
            <a:srgbClr val="C5A575"/>
          </a:solidFill>
          <a:ln/>
        </p:spPr>
      </p:sp>
      <p:sp>
        <p:nvSpPr>
          <p:cNvPr id="12" name="Text 10"/>
          <p:cNvSpPr/>
          <p:nvPr/>
        </p:nvSpPr>
        <p:spPr>
          <a:xfrm>
            <a:off x="1028700" y="2247784"/>
            <a:ext cx="33528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F7FAF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World's First Ready Reckoners</a:t>
            </a:r>
            <a:endParaRPr lang="en-US" sz="1600" dirty="0"/>
          </a:p>
        </p:txBody>
      </p:sp>
      <p:sp>
        <p:nvSpPr>
          <p:cNvPr id="13" name="Text 11"/>
          <p:cNvSpPr/>
          <p:nvPr/>
        </p:nvSpPr>
        <p:spPr>
          <a:xfrm>
            <a:off x="1028700" y="2476384"/>
            <a:ext cx="33432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8B9D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Evidence-based suite by solo researcher — no precedent</a:t>
            </a:r>
            <a:endParaRPr lang="en-US" sz="1600" dirty="0"/>
          </a:p>
        </p:txBody>
      </p:sp>
      <p:sp>
        <p:nvSpPr>
          <p:cNvPr id="14" name="Shape 12"/>
          <p:cNvSpPr/>
          <p:nvPr/>
        </p:nvSpPr>
        <p:spPr>
          <a:xfrm>
            <a:off x="609600" y="2819284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0"/>
                </a:moveTo>
                <a:lnTo>
                  <a:pt x="152400" y="0"/>
                </a:lnTo>
                <a:cubicBezTo>
                  <a:pt x="236512" y="0"/>
                  <a:pt x="304800" y="68288"/>
                  <a:pt x="304800" y="152400"/>
                </a:cubicBezTo>
                <a:lnTo>
                  <a:pt x="304800" y="152400"/>
                </a:lnTo>
                <a:cubicBezTo>
                  <a:pt x="304800" y="236512"/>
                  <a:pt x="236512" y="304800"/>
                  <a:pt x="152400" y="304800"/>
                </a:cubicBezTo>
                <a:lnTo>
                  <a:pt x="152400" y="304800"/>
                </a:lnTo>
                <a:cubicBezTo>
                  <a:pt x="68288" y="304800"/>
                  <a:pt x="0" y="236512"/>
                  <a:pt x="0" y="152400"/>
                </a:cubicBezTo>
                <a:lnTo>
                  <a:pt x="0" y="152400"/>
                </a:lnTo>
                <a:cubicBezTo>
                  <a:pt x="0" y="68288"/>
                  <a:pt x="68288" y="0"/>
                  <a:pt x="152400" y="0"/>
                </a:cubicBezTo>
                <a:close/>
              </a:path>
            </a:pathLst>
          </a:custGeom>
          <a:solidFill>
            <a:srgbClr val="C5A575">
              <a:alpha val="20000"/>
            </a:srgbClr>
          </a:solidFill>
          <a:ln/>
        </p:spPr>
      </p:sp>
      <p:sp>
        <p:nvSpPr>
          <p:cNvPr id="15" name="Shape 13"/>
          <p:cNvSpPr/>
          <p:nvPr/>
        </p:nvSpPr>
        <p:spPr>
          <a:xfrm>
            <a:off x="706041" y="2905009"/>
            <a:ext cx="116681" cy="133350"/>
          </a:xfrm>
          <a:custGeom>
            <a:avLst/>
            <a:gdLst/>
            <a:ahLst/>
            <a:cxnLst/>
            <a:rect l="l" t="t" r="r" b="b"/>
            <a:pathLst>
              <a:path w="116681" h="133350">
                <a:moveTo>
                  <a:pt x="100013" y="133350"/>
                </a:moveTo>
                <a:lnTo>
                  <a:pt x="25003" y="133350"/>
                </a:lnTo>
                <a:cubicBezTo>
                  <a:pt x="11199" y="133350"/>
                  <a:pt x="0" y="122151"/>
                  <a:pt x="0" y="108347"/>
                </a:cubicBezTo>
                <a:lnTo>
                  <a:pt x="0" y="25003"/>
                </a:lnTo>
                <a:cubicBezTo>
                  <a:pt x="0" y="11199"/>
                  <a:pt x="11199" y="0"/>
                  <a:pt x="25003" y="0"/>
                </a:cubicBezTo>
                <a:lnTo>
                  <a:pt x="104180" y="0"/>
                </a:lnTo>
                <a:cubicBezTo>
                  <a:pt x="111082" y="0"/>
                  <a:pt x="116681" y="5600"/>
                  <a:pt x="116681" y="12502"/>
                </a:cubicBezTo>
                <a:lnTo>
                  <a:pt x="116681" y="87511"/>
                </a:lnTo>
                <a:cubicBezTo>
                  <a:pt x="116681" y="92954"/>
                  <a:pt x="113191" y="97590"/>
                  <a:pt x="108347" y="99309"/>
                </a:cubicBezTo>
                <a:lnTo>
                  <a:pt x="108347" y="116681"/>
                </a:lnTo>
                <a:cubicBezTo>
                  <a:pt x="112957" y="116681"/>
                  <a:pt x="116681" y="120406"/>
                  <a:pt x="116681" y="125016"/>
                </a:cubicBezTo>
                <a:cubicBezTo>
                  <a:pt x="116681" y="129626"/>
                  <a:pt x="112957" y="133350"/>
                  <a:pt x="108347" y="133350"/>
                </a:cubicBezTo>
                <a:lnTo>
                  <a:pt x="100013" y="133350"/>
                </a:lnTo>
                <a:close/>
                <a:moveTo>
                  <a:pt x="25003" y="100013"/>
                </a:moveTo>
                <a:cubicBezTo>
                  <a:pt x="20393" y="100013"/>
                  <a:pt x="16669" y="103737"/>
                  <a:pt x="16669" y="108347"/>
                </a:cubicBezTo>
                <a:cubicBezTo>
                  <a:pt x="16669" y="112957"/>
                  <a:pt x="20393" y="116681"/>
                  <a:pt x="25003" y="116681"/>
                </a:cubicBezTo>
                <a:lnTo>
                  <a:pt x="91678" y="116681"/>
                </a:lnTo>
                <a:lnTo>
                  <a:pt x="91678" y="100013"/>
                </a:lnTo>
                <a:lnTo>
                  <a:pt x="25003" y="100013"/>
                </a:lnTo>
                <a:close/>
                <a:moveTo>
                  <a:pt x="33337" y="39588"/>
                </a:moveTo>
                <a:cubicBezTo>
                  <a:pt x="33337" y="43052"/>
                  <a:pt x="36124" y="45839"/>
                  <a:pt x="39588" y="45839"/>
                </a:cubicBezTo>
                <a:lnTo>
                  <a:pt x="85427" y="45839"/>
                </a:lnTo>
                <a:cubicBezTo>
                  <a:pt x="88891" y="45839"/>
                  <a:pt x="91678" y="43052"/>
                  <a:pt x="91678" y="39588"/>
                </a:cubicBezTo>
                <a:cubicBezTo>
                  <a:pt x="91678" y="36124"/>
                  <a:pt x="88891" y="33337"/>
                  <a:pt x="85427" y="33337"/>
                </a:cubicBezTo>
                <a:lnTo>
                  <a:pt x="39588" y="33337"/>
                </a:lnTo>
                <a:cubicBezTo>
                  <a:pt x="36124" y="33337"/>
                  <a:pt x="33337" y="36124"/>
                  <a:pt x="33337" y="39588"/>
                </a:cubicBezTo>
                <a:close/>
                <a:moveTo>
                  <a:pt x="39588" y="58341"/>
                </a:moveTo>
                <a:cubicBezTo>
                  <a:pt x="36124" y="58341"/>
                  <a:pt x="33337" y="61127"/>
                  <a:pt x="33337" y="64591"/>
                </a:cubicBezTo>
                <a:cubicBezTo>
                  <a:pt x="33337" y="68055"/>
                  <a:pt x="36124" y="70842"/>
                  <a:pt x="39588" y="70842"/>
                </a:cubicBezTo>
                <a:lnTo>
                  <a:pt x="85427" y="70842"/>
                </a:lnTo>
                <a:cubicBezTo>
                  <a:pt x="88891" y="70842"/>
                  <a:pt x="91678" y="68055"/>
                  <a:pt x="91678" y="64591"/>
                </a:cubicBezTo>
                <a:cubicBezTo>
                  <a:pt x="91678" y="61127"/>
                  <a:pt x="88891" y="58341"/>
                  <a:pt x="85427" y="58341"/>
                </a:cubicBezTo>
                <a:lnTo>
                  <a:pt x="39588" y="58341"/>
                </a:lnTo>
                <a:close/>
              </a:path>
            </a:pathLst>
          </a:custGeom>
          <a:solidFill>
            <a:srgbClr val="C5A575"/>
          </a:solidFill>
          <a:ln/>
        </p:spPr>
      </p:sp>
      <p:sp>
        <p:nvSpPr>
          <p:cNvPr id="16" name="Text 14"/>
          <p:cNvSpPr/>
          <p:nvPr/>
        </p:nvSpPr>
        <p:spPr>
          <a:xfrm>
            <a:off x="1028700" y="2781184"/>
            <a:ext cx="30575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F7FAF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Constitutional Dictionary for Common People</a:t>
            </a:r>
            <a:endParaRPr lang="en-US" sz="1600" dirty="0"/>
          </a:p>
        </p:txBody>
      </p:sp>
      <p:sp>
        <p:nvSpPr>
          <p:cNvPr id="17" name="Text 15"/>
          <p:cNvSpPr/>
          <p:nvPr/>
        </p:nvSpPr>
        <p:spPr>
          <a:xfrm>
            <a:off x="1028700" y="3009784"/>
            <a:ext cx="30480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8B9D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Simplifying Articles 14, 15, 19, 21, 32, 51A</a:t>
            </a:r>
            <a:endParaRPr lang="en-US" sz="1600" dirty="0"/>
          </a:p>
        </p:txBody>
      </p:sp>
      <p:sp>
        <p:nvSpPr>
          <p:cNvPr id="18" name="Shape 16"/>
          <p:cNvSpPr/>
          <p:nvPr/>
        </p:nvSpPr>
        <p:spPr>
          <a:xfrm>
            <a:off x="609600" y="3352684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0"/>
                </a:moveTo>
                <a:lnTo>
                  <a:pt x="152400" y="0"/>
                </a:lnTo>
                <a:cubicBezTo>
                  <a:pt x="236512" y="0"/>
                  <a:pt x="304800" y="68288"/>
                  <a:pt x="304800" y="152400"/>
                </a:cubicBezTo>
                <a:lnTo>
                  <a:pt x="304800" y="152400"/>
                </a:lnTo>
                <a:cubicBezTo>
                  <a:pt x="304800" y="236512"/>
                  <a:pt x="236512" y="304800"/>
                  <a:pt x="152400" y="304800"/>
                </a:cubicBezTo>
                <a:lnTo>
                  <a:pt x="152400" y="304800"/>
                </a:lnTo>
                <a:cubicBezTo>
                  <a:pt x="68288" y="304800"/>
                  <a:pt x="0" y="236512"/>
                  <a:pt x="0" y="152400"/>
                </a:cubicBezTo>
                <a:lnTo>
                  <a:pt x="0" y="152400"/>
                </a:lnTo>
                <a:cubicBezTo>
                  <a:pt x="0" y="68288"/>
                  <a:pt x="68288" y="0"/>
                  <a:pt x="152400" y="0"/>
                </a:cubicBezTo>
                <a:close/>
              </a:path>
            </a:pathLst>
          </a:custGeom>
          <a:solidFill>
            <a:srgbClr val="C5A575">
              <a:alpha val="20000"/>
            </a:srgbClr>
          </a:solidFill>
          <a:ln/>
        </p:spPr>
      </p:sp>
      <p:sp>
        <p:nvSpPr>
          <p:cNvPr id="19" name="Shape 17"/>
          <p:cNvSpPr/>
          <p:nvPr/>
        </p:nvSpPr>
        <p:spPr>
          <a:xfrm>
            <a:off x="689372" y="3438409"/>
            <a:ext cx="150019" cy="133350"/>
          </a:xfrm>
          <a:custGeom>
            <a:avLst/>
            <a:gdLst/>
            <a:ahLst/>
            <a:cxnLst/>
            <a:rect l="l" t="t" r="r" b="b"/>
            <a:pathLst>
              <a:path w="150019" h="133350">
                <a:moveTo>
                  <a:pt x="25003" y="25003"/>
                </a:moveTo>
                <a:cubicBezTo>
                  <a:pt x="25003" y="15809"/>
                  <a:pt x="32478" y="8334"/>
                  <a:pt x="41672" y="8334"/>
                </a:cubicBezTo>
                <a:lnTo>
                  <a:pt x="108347" y="8334"/>
                </a:lnTo>
                <a:cubicBezTo>
                  <a:pt x="117541" y="8334"/>
                  <a:pt x="125016" y="15809"/>
                  <a:pt x="125016" y="25003"/>
                </a:cubicBezTo>
                <a:lnTo>
                  <a:pt x="125016" y="83344"/>
                </a:lnTo>
                <a:cubicBezTo>
                  <a:pt x="125016" y="92538"/>
                  <a:pt x="117541" y="100013"/>
                  <a:pt x="108347" y="100013"/>
                </a:cubicBezTo>
                <a:lnTo>
                  <a:pt x="41672" y="100013"/>
                </a:lnTo>
                <a:cubicBezTo>
                  <a:pt x="32478" y="100013"/>
                  <a:pt x="25003" y="92538"/>
                  <a:pt x="25003" y="83344"/>
                </a:cubicBezTo>
                <a:lnTo>
                  <a:pt x="25003" y="25003"/>
                </a:lnTo>
                <a:close/>
                <a:moveTo>
                  <a:pt x="94986" y="30108"/>
                </a:moveTo>
                <a:cubicBezTo>
                  <a:pt x="92069" y="28285"/>
                  <a:pt x="88214" y="29170"/>
                  <a:pt x="86365" y="32087"/>
                </a:cubicBezTo>
                <a:lnTo>
                  <a:pt x="70373" y="57690"/>
                </a:lnTo>
                <a:lnTo>
                  <a:pt x="63341" y="48313"/>
                </a:lnTo>
                <a:cubicBezTo>
                  <a:pt x="61258" y="45553"/>
                  <a:pt x="57351" y="44980"/>
                  <a:pt x="54590" y="47063"/>
                </a:cubicBezTo>
                <a:cubicBezTo>
                  <a:pt x="51829" y="49147"/>
                  <a:pt x="51256" y="53054"/>
                  <a:pt x="53340" y="55814"/>
                </a:cubicBezTo>
                <a:lnTo>
                  <a:pt x="65842" y="72483"/>
                </a:lnTo>
                <a:cubicBezTo>
                  <a:pt x="67066" y="74124"/>
                  <a:pt x="69045" y="75061"/>
                  <a:pt x="71103" y="74983"/>
                </a:cubicBezTo>
                <a:cubicBezTo>
                  <a:pt x="73160" y="74905"/>
                  <a:pt x="75035" y="73811"/>
                  <a:pt x="76129" y="72040"/>
                </a:cubicBezTo>
                <a:lnTo>
                  <a:pt x="96965" y="38703"/>
                </a:lnTo>
                <a:cubicBezTo>
                  <a:pt x="98788" y="35786"/>
                  <a:pt x="97903" y="31931"/>
                  <a:pt x="94986" y="30082"/>
                </a:cubicBezTo>
                <a:close/>
                <a:moveTo>
                  <a:pt x="12502" y="81260"/>
                </a:moveTo>
                <a:lnTo>
                  <a:pt x="12502" y="108347"/>
                </a:lnTo>
                <a:cubicBezTo>
                  <a:pt x="12502" y="110639"/>
                  <a:pt x="14377" y="112514"/>
                  <a:pt x="16669" y="112514"/>
                </a:cubicBezTo>
                <a:lnTo>
                  <a:pt x="133350" y="112514"/>
                </a:lnTo>
                <a:cubicBezTo>
                  <a:pt x="135642" y="112514"/>
                  <a:pt x="137517" y="110639"/>
                  <a:pt x="137517" y="108347"/>
                </a:cubicBezTo>
                <a:lnTo>
                  <a:pt x="137517" y="81260"/>
                </a:lnTo>
                <a:cubicBezTo>
                  <a:pt x="137517" y="77796"/>
                  <a:pt x="140304" y="75009"/>
                  <a:pt x="143768" y="75009"/>
                </a:cubicBezTo>
                <a:cubicBezTo>
                  <a:pt x="147232" y="75009"/>
                  <a:pt x="150019" y="77796"/>
                  <a:pt x="150019" y="81260"/>
                </a:cubicBezTo>
                <a:lnTo>
                  <a:pt x="150019" y="108347"/>
                </a:lnTo>
                <a:cubicBezTo>
                  <a:pt x="150019" y="117541"/>
                  <a:pt x="142544" y="125016"/>
                  <a:pt x="133350" y="125016"/>
                </a:cubicBezTo>
                <a:lnTo>
                  <a:pt x="16669" y="125016"/>
                </a:lnTo>
                <a:cubicBezTo>
                  <a:pt x="7475" y="125016"/>
                  <a:pt x="0" y="117541"/>
                  <a:pt x="0" y="108347"/>
                </a:cubicBezTo>
                <a:lnTo>
                  <a:pt x="0" y="81260"/>
                </a:lnTo>
                <a:cubicBezTo>
                  <a:pt x="0" y="77796"/>
                  <a:pt x="2787" y="75009"/>
                  <a:pt x="6251" y="75009"/>
                </a:cubicBezTo>
                <a:cubicBezTo>
                  <a:pt x="9715" y="75009"/>
                  <a:pt x="12502" y="77796"/>
                  <a:pt x="12502" y="81260"/>
                </a:cubicBezTo>
                <a:close/>
              </a:path>
            </a:pathLst>
          </a:custGeom>
          <a:solidFill>
            <a:srgbClr val="C5A575"/>
          </a:solidFill>
          <a:ln/>
        </p:spPr>
      </p:sp>
      <p:sp>
        <p:nvSpPr>
          <p:cNvPr id="20" name="Text 18"/>
          <p:cNvSpPr/>
          <p:nvPr/>
        </p:nvSpPr>
        <p:spPr>
          <a:xfrm>
            <a:off x="1028700" y="3314584"/>
            <a:ext cx="28289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F7FAF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People's Political Dictionary</a:t>
            </a:r>
            <a:endParaRPr lang="en-US" sz="1600" dirty="0"/>
          </a:p>
        </p:txBody>
      </p:sp>
      <p:sp>
        <p:nvSpPr>
          <p:cNvPr id="21" name="Text 19"/>
          <p:cNvSpPr/>
          <p:nvPr/>
        </p:nvSpPr>
        <p:spPr>
          <a:xfrm>
            <a:off x="1028700" y="3543184"/>
            <a:ext cx="28194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8B9D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300+ terms explained for citizen empowerment</a:t>
            </a:r>
            <a:endParaRPr lang="en-US" sz="1600" dirty="0"/>
          </a:p>
        </p:txBody>
      </p:sp>
      <p:sp>
        <p:nvSpPr>
          <p:cNvPr id="22" name="Shape 20"/>
          <p:cNvSpPr/>
          <p:nvPr/>
        </p:nvSpPr>
        <p:spPr>
          <a:xfrm>
            <a:off x="609600" y="3886084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0"/>
                </a:moveTo>
                <a:lnTo>
                  <a:pt x="152400" y="0"/>
                </a:lnTo>
                <a:cubicBezTo>
                  <a:pt x="236512" y="0"/>
                  <a:pt x="304800" y="68288"/>
                  <a:pt x="304800" y="152400"/>
                </a:cubicBezTo>
                <a:lnTo>
                  <a:pt x="304800" y="152400"/>
                </a:lnTo>
                <a:cubicBezTo>
                  <a:pt x="304800" y="236512"/>
                  <a:pt x="236512" y="304800"/>
                  <a:pt x="152400" y="304800"/>
                </a:cubicBezTo>
                <a:lnTo>
                  <a:pt x="152400" y="304800"/>
                </a:lnTo>
                <a:cubicBezTo>
                  <a:pt x="68288" y="304800"/>
                  <a:pt x="0" y="236512"/>
                  <a:pt x="0" y="152400"/>
                </a:cubicBezTo>
                <a:lnTo>
                  <a:pt x="0" y="152400"/>
                </a:lnTo>
                <a:cubicBezTo>
                  <a:pt x="0" y="68288"/>
                  <a:pt x="68288" y="0"/>
                  <a:pt x="152400" y="0"/>
                </a:cubicBezTo>
                <a:close/>
              </a:path>
            </a:pathLst>
          </a:custGeom>
          <a:solidFill>
            <a:srgbClr val="C5A575">
              <a:alpha val="20000"/>
            </a:srgbClr>
          </a:solidFill>
          <a:ln/>
        </p:spPr>
      </p:sp>
      <p:sp>
        <p:nvSpPr>
          <p:cNvPr id="23" name="Shape 21"/>
          <p:cNvSpPr/>
          <p:nvPr/>
        </p:nvSpPr>
        <p:spPr>
          <a:xfrm>
            <a:off x="697706" y="3971809"/>
            <a:ext cx="133350" cy="133350"/>
          </a:xfrm>
          <a:custGeom>
            <a:avLst/>
            <a:gdLst/>
            <a:ahLst/>
            <a:cxnLst/>
            <a:rect l="l" t="t" r="r" b="b"/>
            <a:pathLst>
              <a:path w="133350" h="133350">
                <a:moveTo>
                  <a:pt x="66675" y="0"/>
                </a:moveTo>
                <a:cubicBezTo>
                  <a:pt x="67873" y="0"/>
                  <a:pt x="69071" y="260"/>
                  <a:pt x="70165" y="755"/>
                </a:cubicBezTo>
                <a:lnTo>
                  <a:pt x="119234" y="21565"/>
                </a:lnTo>
                <a:cubicBezTo>
                  <a:pt x="124964" y="23987"/>
                  <a:pt x="129235" y="29639"/>
                  <a:pt x="129209" y="36463"/>
                </a:cubicBezTo>
                <a:cubicBezTo>
                  <a:pt x="129079" y="62299"/>
                  <a:pt x="118452" y="109571"/>
                  <a:pt x="73577" y="131058"/>
                </a:cubicBezTo>
                <a:cubicBezTo>
                  <a:pt x="69227" y="133142"/>
                  <a:pt x="64175" y="133142"/>
                  <a:pt x="59825" y="131058"/>
                </a:cubicBezTo>
                <a:cubicBezTo>
                  <a:pt x="14924" y="109571"/>
                  <a:pt x="4323" y="62299"/>
                  <a:pt x="4193" y="36463"/>
                </a:cubicBezTo>
                <a:cubicBezTo>
                  <a:pt x="4167" y="29639"/>
                  <a:pt x="8439" y="23987"/>
                  <a:pt x="14168" y="21565"/>
                </a:cubicBezTo>
                <a:lnTo>
                  <a:pt x="63211" y="755"/>
                </a:lnTo>
                <a:cubicBezTo>
                  <a:pt x="64305" y="260"/>
                  <a:pt x="65477" y="0"/>
                  <a:pt x="66675" y="0"/>
                </a:cubicBezTo>
                <a:close/>
                <a:moveTo>
                  <a:pt x="66675" y="17398"/>
                </a:moveTo>
                <a:lnTo>
                  <a:pt x="66675" y="115874"/>
                </a:lnTo>
                <a:cubicBezTo>
                  <a:pt x="102617" y="98476"/>
                  <a:pt x="112280" y="59929"/>
                  <a:pt x="112514" y="36854"/>
                </a:cubicBezTo>
                <a:lnTo>
                  <a:pt x="66675" y="17424"/>
                </a:lnTo>
                <a:lnTo>
                  <a:pt x="66675" y="17424"/>
                </a:lnTo>
                <a:close/>
              </a:path>
            </a:pathLst>
          </a:custGeom>
          <a:solidFill>
            <a:srgbClr val="C5A575"/>
          </a:solidFill>
          <a:ln/>
        </p:spPr>
      </p:sp>
      <p:sp>
        <p:nvSpPr>
          <p:cNvPr id="24" name="Text 22"/>
          <p:cNvSpPr/>
          <p:nvPr/>
        </p:nvSpPr>
        <p:spPr>
          <a:xfrm>
            <a:off x="1028700" y="3847984"/>
            <a:ext cx="3124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F7FAF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Dharma Defense Manual</a:t>
            </a:r>
            <a:endParaRPr lang="en-US" sz="1600" dirty="0"/>
          </a:p>
        </p:txBody>
      </p:sp>
      <p:sp>
        <p:nvSpPr>
          <p:cNvPr id="25" name="Text 23"/>
          <p:cNvSpPr/>
          <p:nvPr/>
        </p:nvSpPr>
        <p:spPr>
          <a:xfrm>
            <a:off x="1028700" y="4076584"/>
            <a:ext cx="31146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8B9D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Complete Sanatana Samyata — 90+ myths debunked</a:t>
            </a:r>
            <a:endParaRPr lang="en-US" sz="1600" dirty="0"/>
          </a:p>
        </p:txBody>
      </p:sp>
      <p:sp>
        <p:nvSpPr>
          <p:cNvPr id="26" name="Shape 24"/>
          <p:cNvSpPr/>
          <p:nvPr/>
        </p:nvSpPr>
        <p:spPr>
          <a:xfrm>
            <a:off x="6210300" y="1600200"/>
            <a:ext cx="5600700" cy="2857500"/>
          </a:xfrm>
          <a:custGeom>
            <a:avLst/>
            <a:gdLst/>
            <a:ahLst/>
            <a:cxnLst/>
            <a:rect l="l" t="t" r="r" b="b"/>
            <a:pathLst>
              <a:path w="5600700" h="2857500">
                <a:moveTo>
                  <a:pt x="38100" y="0"/>
                </a:moveTo>
                <a:lnTo>
                  <a:pt x="5524490" y="0"/>
                </a:lnTo>
                <a:cubicBezTo>
                  <a:pt x="5566580" y="0"/>
                  <a:pt x="5600700" y="34120"/>
                  <a:pt x="5600700" y="76210"/>
                </a:cubicBezTo>
                <a:lnTo>
                  <a:pt x="5600700" y="2781290"/>
                </a:lnTo>
                <a:cubicBezTo>
                  <a:pt x="5600700" y="2823380"/>
                  <a:pt x="5566580" y="2857500"/>
                  <a:pt x="5524490" y="2857500"/>
                </a:cubicBezTo>
                <a:lnTo>
                  <a:pt x="38100" y="2857500"/>
                </a:lnTo>
                <a:cubicBezTo>
                  <a:pt x="17058" y="2857500"/>
                  <a:pt x="0" y="2840442"/>
                  <a:pt x="0" y="28194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4A5568">
              <a:alpha val="20000"/>
            </a:srgbClr>
          </a:solidFill>
          <a:ln/>
        </p:spPr>
      </p:sp>
      <p:sp>
        <p:nvSpPr>
          <p:cNvPr id="27" name="Shape 25"/>
          <p:cNvSpPr/>
          <p:nvPr/>
        </p:nvSpPr>
        <p:spPr>
          <a:xfrm>
            <a:off x="6210300" y="1600200"/>
            <a:ext cx="38100" cy="2857500"/>
          </a:xfrm>
          <a:custGeom>
            <a:avLst/>
            <a:gdLst/>
            <a:ahLst/>
            <a:cxnLst/>
            <a:rect l="l" t="t" r="r" b="b"/>
            <a:pathLst>
              <a:path w="38100" h="2857500">
                <a:moveTo>
                  <a:pt x="38100" y="0"/>
                </a:moveTo>
                <a:lnTo>
                  <a:pt x="38100" y="0"/>
                </a:lnTo>
                <a:lnTo>
                  <a:pt x="38100" y="2857500"/>
                </a:lnTo>
                <a:lnTo>
                  <a:pt x="38100" y="2857500"/>
                </a:lnTo>
                <a:cubicBezTo>
                  <a:pt x="17072" y="2857500"/>
                  <a:pt x="0" y="2840428"/>
                  <a:pt x="0" y="28194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8B9DAE"/>
          </a:solidFill>
          <a:ln/>
        </p:spPr>
      </p:sp>
      <p:sp>
        <p:nvSpPr>
          <p:cNvPr id="28" name="Shape 26"/>
          <p:cNvSpPr/>
          <p:nvPr/>
        </p:nvSpPr>
        <p:spPr>
          <a:xfrm>
            <a:off x="6462713" y="1828684"/>
            <a:ext cx="200025" cy="228600"/>
          </a:xfrm>
          <a:custGeom>
            <a:avLst/>
            <a:gdLst/>
            <a:ahLst/>
            <a:cxnLst/>
            <a:rect l="l" t="t" r="r" b="b"/>
            <a:pathLst>
              <a:path w="200025" h="228600">
                <a:moveTo>
                  <a:pt x="100013" y="178058"/>
                </a:moveTo>
                <a:cubicBezTo>
                  <a:pt x="94744" y="180335"/>
                  <a:pt x="89565" y="182389"/>
                  <a:pt x="84430" y="184086"/>
                </a:cubicBezTo>
                <a:cubicBezTo>
                  <a:pt x="91886" y="199177"/>
                  <a:pt x="98271" y="200025"/>
                  <a:pt x="100013" y="200025"/>
                </a:cubicBezTo>
                <a:cubicBezTo>
                  <a:pt x="101754" y="200025"/>
                  <a:pt x="108094" y="199177"/>
                  <a:pt x="115595" y="184086"/>
                </a:cubicBezTo>
                <a:cubicBezTo>
                  <a:pt x="110505" y="182344"/>
                  <a:pt x="105281" y="180335"/>
                  <a:pt x="100012" y="178058"/>
                </a:cubicBezTo>
                <a:close/>
                <a:moveTo>
                  <a:pt x="184845" y="114300"/>
                </a:moveTo>
                <a:cubicBezTo>
                  <a:pt x="199579" y="134481"/>
                  <a:pt x="204624" y="154885"/>
                  <a:pt x="195382" y="171450"/>
                </a:cubicBezTo>
                <a:cubicBezTo>
                  <a:pt x="186363" y="187657"/>
                  <a:pt x="167476" y="193462"/>
                  <a:pt x="143947" y="190738"/>
                </a:cubicBezTo>
                <a:cubicBezTo>
                  <a:pt x="134124" y="214000"/>
                  <a:pt x="119077" y="228600"/>
                  <a:pt x="100013" y="228600"/>
                </a:cubicBezTo>
                <a:cubicBezTo>
                  <a:pt x="80948" y="228600"/>
                  <a:pt x="65901" y="214000"/>
                  <a:pt x="56078" y="190738"/>
                </a:cubicBezTo>
                <a:cubicBezTo>
                  <a:pt x="32549" y="193462"/>
                  <a:pt x="13662" y="187657"/>
                  <a:pt x="4643" y="171450"/>
                </a:cubicBezTo>
                <a:cubicBezTo>
                  <a:pt x="-4599" y="154885"/>
                  <a:pt x="446" y="134481"/>
                  <a:pt x="15180" y="114300"/>
                </a:cubicBezTo>
                <a:cubicBezTo>
                  <a:pt x="446" y="94119"/>
                  <a:pt x="-4599" y="73715"/>
                  <a:pt x="4643" y="57150"/>
                </a:cubicBezTo>
                <a:cubicBezTo>
                  <a:pt x="13662" y="40943"/>
                  <a:pt x="32549" y="35138"/>
                  <a:pt x="56078" y="37862"/>
                </a:cubicBezTo>
                <a:cubicBezTo>
                  <a:pt x="65901" y="14600"/>
                  <a:pt x="80903" y="0"/>
                  <a:pt x="100013" y="0"/>
                </a:cubicBezTo>
                <a:cubicBezTo>
                  <a:pt x="119122" y="0"/>
                  <a:pt x="134124" y="14600"/>
                  <a:pt x="143947" y="37862"/>
                </a:cubicBezTo>
                <a:cubicBezTo>
                  <a:pt x="167476" y="35138"/>
                  <a:pt x="186363" y="40898"/>
                  <a:pt x="195382" y="57150"/>
                </a:cubicBezTo>
                <a:cubicBezTo>
                  <a:pt x="204624" y="73715"/>
                  <a:pt x="199579" y="94119"/>
                  <a:pt x="184845" y="114300"/>
                </a:cubicBezTo>
                <a:close/>
                <a:moveTo>
                  <a:pt x="155466" y="144393"/>
                </a:moveTo>
                <a:cubicBezTo>
                  <a:pt x="154707" y="150733"/>
                  <a:pt x="153725" y="156895"/>
                  <a:pt x="152474" y="162788"/>
                </a:cubicBezTo>
                <a:cubicBezTo>
                  <a:pt x="166673" y="163413"/>
                  <a:pt x="169709" y="158904"/>
                  <a:pt x="170423" y="157564"/>
                </a:cubicBezTo>
                <a:cubicBezTo>
                  <a:pt x="171450" y="155689"/>
                  <a:pt x="173548" y="149572"/>
                  <a:pt x="165110" y="136088"/>
                </a:cubicBezTo>
                <a:cubicBezTo>
                  <a:pt x="162074" y="138901"/>
                  <a:pt x="158859" y="141669"/>
                  <a:pt x="155466" y="144393"/>
                </a:cubicBezTo>
                <a:close/>
                <a:moveTo>
                  <a:pt x="152474" y="65856"/>
                </a:moveTo>
                <a:cubicBezTo>
                  <a:pt x="153725" y="71705"/>
                  <a:pt x="154707" y="77867"/>
                  <a:pt x="155466" y="84252"/>
                </a:cubicBezTo>
                <a:cubicBezTo>
                  <a:pt x="158859" y="86975"/>
                  <a:pt x="162074" y="89743"/>
                  <a:pt x="165110" y="92556"/>
                </a:cubicBezTo>
                <a:cubicBezTo>
                  <a:pt x="173548" y="79072"/>
                  <a:pt x="171450" y="72911"/>
                  <a:pt x="170423" y="71080"/>
                </a:cubicBezTo>
                <a:cubicBezTo>
                  <a:pt x="169709" y="69786"/>
                  <a:pt x="166673" y="65276"/>
                  <a:pt x="152474" y="65856"/>
                </a:cubicBezTo>
                <a:close/>
                <a:moveTo>
                  <a:pt x="115595" y="44514"/>
                </a:moveTo>
                <a:cubicBezTo>
                  <a:pt x="108094" y="29423"/>
                  <a:pt x="101754" y="28575"/>
                  <a:pt x="100013" y="28575"/>
                </a:cubicBezTo>
                <a:cubicBezTo>
                  <a:pt x="98271" y="28575"/>
                  <a:pt x="91931" y="29423"/>
                  <a:pt x="84430" y="44514"/>
                </a:cubicBezTo>
                <a:cubicBezTo>
                  <a:pt x="89520" y="46256"/>
                  <a:pt x="94744" y="48265"/>
                  <a:pt x="100013" y="50542"/>
                </a:cubicBezTo>
                <a:cubicBezTo>
                  <a:pt x="105281" y="48265"/>
                  <a:pt x="110460" y="46211"/>
                  <a:pt x="115595" y="44514"/>
                </a:cubicBezTo>
                <a:close/>
                <a:moveTo>
                  <a:pt x="44604" y="84207"/>
                </a:moveTo>
                <a:cubicBezTo>
                  <a:pt x="45363" y="77822"/>
                  <a:pt x="46345" y="71705"/>
                  <a:pt x="47595" y="65812"/>
                </a:cubicBezTo>
                <a:cubicBezTo>
                  <a:pt x="33397" y="65187"/>
                  <a:pt x="30361" y="69696"/>
                  <a:pt x="29647" y="71036"/>
                </a:cubicBezTo>
                <a:cubicBezTo>
                  <a:pt x="28620" y="72911"/>
                  <a:pt x="26521" y="79028"/>
                  <a:pt x="34960" y="92512"/>
                </a:cubicBezTo>
                <a:cubicBezTo>
                  <a:pt x="37996" y="89699"/>
                  <a:pt x="41211" y="86931"/>
                  <a:pt x="44604" y="84207"/>
                </a:cubicBezTo>
                <a:close/>
                <a:moveTo>
                  <a:pt x="34915" y="136088"/>
                </a:moveTo>
                <a:cubicBezTo>
                  <a:pt x="26477" y="149572"/>
                  <a:pt x="28575" y="155734"/>
                  <a:pt x="29602" y="157564"/>
                </a:cubicBezTo>
                <a:cubicBezTo>
                  <a:pt x="30316" y="158859"/>
                  <a:pt x="33352" y="163369"/>
                  <a:pt x="47551" y="162788"/>
                </a:cubicBezTo>
                <a:cubicBezTo>
                  <a:pt x="46300" y="156939"/>
                  <a:pt x="45318" y="150778"/>
                  <a:pt x="44559" y="144393"/>
                </a:cubicBezTo>
                <a:cubicBezTo>
                  <a:pt x="41166" y="141669"/>
                  <a:pt x="37951" y="138901"/>
                  <a:pt x="34915" y="136088"/>
                </a:cubicBezTo>
                <a:close/>
                <a:moveTo>
                  <a:pt x="135731" y="114300"/>
                </a:moveTo>
                <a:cubicBezTo>
                  <a:pt x="135731" y="94586"/>
                  <a:pt x="119726" y="78581"/>
                  <a:pt x="100013" y="78581"/>
                </a:cubicBezTo>
                <a:cubicBezTo>
                  <a:pt x="80299" y="78581"/>
                  <a:pt x="64294" y="94586"/>
                  <a:pt x="64294" y="114300"/>
                </a:cubicBezTo>
                <a:cubicBezTo>
                  <a:pt x="64294" y="134014"/>
                  <a:pt x="80299" y="150019"/>
                  <a:pt x="100013" y="150019"/>
                </a:cubicBezTo>
                <a:cubicBezTo>
                  <a:pt x="119726" y="150019"/>
                  <a:pt x="135731" y="134014"/>
                  <a:pt x="135731" y="114300"/>
                </a:cubicBezTo>
                <a:close/>
                <a:moveTo>
                  <a:pt x="100013" y="100013"/>
                </a:moveTo>
                <a:cubicBezTo>
                  <a:pt x="107898" y="100013"/>
                  <a:pt x="114300" y="106415"/>
                  <a:pt x="114300" y="114300"/>
                </a:cubicBezTo>
                <a:cubicBezTo>
                  <a:pt x="114300" y="122185"/>
                  <a:pt x="107898" y="128588"/>
                  <a:pt x="100013" y="128588"/>
                </a:cubicBezTo>
                <a:cubicBezTo>
                  <a:pt x="92127" y="128588"/>
                  <a:pt x="85725" y="122185"/>
                  <a:pt x="85725" y="114300"/>
                </a:cubicBezTo>
                <a:cubicBezTo>
                  <a:pt x="85725" y="106415"/>
                  <a:pt x="92127" y="100013"/>
                  <a:pt x="100013" y="100013"/>
                </a:cubicBezTo>
                <a:close/>
              </a:path>
            </a:pathLst>
          </a:custGeom>
          <a:solidFill>
            <a:srgbClr val="8B9DAE"/>
          </a:solidFill>
          <a:ln/>
        </p:spPr>
      </p:sp>
      <p:sp>
        <p:nvSpPr>
          <p:cNvPr id="29" name="Text 27"/>
          <p:cNvSpPr/>
          <p:nvPr/>
        </p:nvSpPr>
        <p:spPr>
          <a:xfrm>
            <a:off x="6705600" y="1790700"/>
            <a:ext cx="50292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8B9DAE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Technological &amp; Philosophical Firsts</a:t>
            </a:r>
            <a:endParaRPr lang="en-US" sz="1600" dirty="0"/>
          </a:p>
        </p:txBody>
      </p:sp>
      <p:sp>
        <p:nvSpPr>
          <p:cNvPr id="30" name="Shape 28"/>
          <p:cNvSpPr/>
          <p:nvPr/>
        </p:nvSpPr>
        <p:spPr>
          <a:xfrm>
            <a:off x="6419850" y="2285884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0"/>
                </a:moveTo>
                <a:lnTo>
                  <a:pt x="152400" y="0"/>
                </a:lnTo>
                <a:cubicBezTo>
                  <a:pt x="236512" y="0"/>
                  <a:pt x="304800" y="68288"/>
                  <a:pt x="304800" y="152400"/>
                </a:cubicBezTo>
                <a:lnTo>
                  <a:pt x="304800" y="152400"/>
                </a:lnTo>
                <a:cubicBezTo>
                  <a:pt x="304800" y="236512"/>
                  <a:pt x="236512" y="304800"/>
                  <a:pt x="152400" y="304800"/>
                </a:cubicBezTo>
                <a:lnTo>
                  <a:pt x="152400" y="304800"/>
                </a:lnTo>
                <a:cubicBezTo>
                  <a:pt x="68288" y="304800"/>
                  <a:pt x="0" y="236512"/>
                  <a:pt x="0" y="152400"/>
                </a:cubicBezTo>
                <a:lnTo>
                  <a:pt x="0" y="152400"/>
                </a:lnTo>
                <a:cubicBezTo>
                  <a:pt x="0" y="68288"/>
                  <a:pt x="68288" y="0"/>
                  <a:pt x="152400" y="0"/>
                </a:cubicBezTo>
                <a:close/>
              </a:path>
            </a:pathLst>
          </a:custGeom>
          <a:solidFill>
            <a:srgbClr val="8B9DAE">
              <a:alpha val="20000"/>
            </a:srgbClr>
          </a:solidFill>
          <a:ln/>
        </p:spPr>
      </p:sp>
      <p:sp>
        <p:nvSpPr>
          <p:cNvPr id="31" name="Shape 29"/>
          <p:cNvSpPr/>
          <p:nvPr/>
        </p:nvSpPr>
        <p:spPr>
          <a:xfrm>
            <a:off x="6516291" y="2371609"/>
            <a:ext cx="116681" cy="133350"/>
          </a:xfrm>
          <a:custGeom>
            <a:avLst/>
            <a:gdLst/>
            <a:ahLst/>
            <a:cxnLst/>
            <a:rect l="l" t="t" r="r" b="b"/>
            <a:pathLst>
              <a:path w="116681" h="133350">
                <a:moveTo>
                  <a:pt x="58341" y="103867"/>
                </a:moveTo>
                <a:cubicBezTo>
                  <a:pt x="55267" y="105195"/>
                  <a:pt x="52246" y="106394"/>
                  <a:pt x="49251" y="107383"/>
                </a:cubicBezTo>
                <a:cubicBezTo>
                  <a:pt x="53600" y="116186"/>
                  <a:pt x="57325" y="116681"/>
                  <a:pt x="58341" y="116681"/>
                </a:cubicBezTo>
                <a:cubicBezTo>
                  <a:pt x="59356" y="116681"/>
                  <a:pt x="63055" y="116186"/>
                  <a:pt x="67430" y="107383"/>
                </a:cubicBezTo>
                <a:cubicBezTo>
                  <a:pt x="64461" y="106367"/>
                  <a:pt x="61414" y="105195"/>
                  <a:pt x="58341" y="103867"/>
                </a:cubicBezTo>
                <a:close/>
                <a:moveTo>
                  <a:pt x="107826" y="66675"/>
                </a:moveTo>
                <a:cubicBezTo>
                  <a:pt x="116421" y="78447"/>
                  <a:pt x="119364" y="90350"/>
                  <a:pt x="113973" y="100013"/>
                </a:cubicBezTo>
                <a:cubicBezTo>
                  <a:pt x="108712" y="109467"/>
                  <a:pt x="97695" y="112853"/>
                  <a:pt x="83969" y="111264"/>
                </a:cubicBezTo>
                <a:cubicBezTo>
                  <a:pt x="78239" y="124833"/>
                  <a:pt x="69462" y="133350"/>
                  <a:pt x="58341" y="133350"/>
                </a:cubicBezTo>
                <a:cubicBezTo>
                  <a:pt x="47219" y="133350"/>
                  <a:pt x="38442" y="124833"/>
                  <a:pt x="32712" y="111264"/>
                </a:cubicBezTo>
                <a:cubicBezTo>
                  <a:pt x="18987" y="112853"/>
                  <a:pt x="7970" y="109467"/>
                  <a:pt x="2709" y="100013"/>
                </a:cubicBezTo>
                <a:cubicBezTo>
                  <a:pt x="-2683" y="90350"/>
                  <a:pt x="260" y="78447"/>
                  <a:pt x="8855" y="66675"/>
                </a:cubicBezTo>
                <a:cubicBezTo>
                  <a:pt x="260" y="54903"/>
                  <a:pt x="-2683" y="43000"/>
                  <a:pt x="2709" y="33337"/>
                </a:cubicBezTo>
                <a:cubicBezTo>
                  <a:pt x="7970" y="23883"/>
                  <a:pt x="18987" y="20497"/>
                  <a:pt x="32712" y="22086"/>
                </a:cubicBezTo>
                <a:cubicBezTo>
                  <a:pt x="38442" y="8517"/>
                  <a:pt x="47193" y="0"/>
                  <a:pt x="58341" y="0"/>
                </a:cubicBezTo>
                <a:cubicBezTo>
                  <a:pt x="69488" y="0"/>
                  <a:pt x="78239" y="8517"/>
                  <a:pt x="83969" y="22086"/>
                </a:cubicBezTo>
                <a:cubicBezTo>
                  <a:pt x="97695" y="20497"/>
                  <a:pt x="108712" y="23857"/>
                  <a:pt x="113973" y="33337"/>
                </a:cubicBezTo>
                <a:cubicBezTo>
                  <a:pt x="119364" y="43000"/>
                  <a:pt x="116421" y="54903"/>
                  <a:pt x="107826" y="66675"/>
                </a:cubicBezTo>
                <a:close/>
                <a:moveTo>
                  <a:pt x="90688" y="84229"/>
                </a:moveTo>
                <a:cubicBezTo>
                  <a:pt x="90246" y="87928"/>
                  <a:pt x="89673" y="91522"/>
                  <a:pt x="88943" y="94960"/>
                </a:cubicBezTo>
                <a:cubicBezTo>
                  <a:pt x="97226" y="95324"/>
                  <a:pt x="98997" y="92694"/>
                  <a:pt x="99413" y="91913"/>
                </a:cubicBezTo>
                <a:cubicBezTo>
                  <a:pt x="100013" y="90819"/>
                  <a:pt x="101237" y="87250"/>
                  <a:pt x="96314" y="79385"/>
                </a:cubicBezTo>
                <a:cubicBezTo>
                  <a:pt x="94543" y="81026"/>
                  <a:pt x="92668" y="82641"/>
                  <a:pt x="90688" y="84229"/>
                </a:cubicBezTo>
                <a:close/>
                <a:moveTo>
                  <a:pt x="88943" y="38416"/>
                </a:moveTo>
                <a:cubicBezTo>
                  <a:pt x="89673" y="41828"/>
                  <a:pt x="90246" y="45422"/>
                  <a:pt x="90688" y="49147"/>
                </a:cubicBezTo>
                <a:cubicBezTo>
                  <a:pt x="92668" y="50736"/>
                  <a:pt x="94543" y="52350"/>
                  <a:pt x="96314" y="53991"/>
                </a:cubicBezTo>
                <a:cubicBezTo>
                  <a:pt x="101237" y="46126"/>
                  <a:pt x="100013" y="42531"/>
                  <a:pt x="99413" y="41464"/>
                </a:cubicBezTo>
                <a:cubicBezTo>
                  <a:pt x="98997" y="40708"/>
                  <a:pt x="97226" y="38078"/>
                  <a:pt x="88943" y="38416"/>
                </a:cubicBezTo>
                <a:close/>
                <a:moveTo>
                  <a:pt x="67430" y="25967"/>
                </a:moveTo>
                <a:cubicBezTo>
                  <a:pt x="63055" y="17164"/>
                  <a:pt x="59356" y="16669"/>
                  <a:pt x="58341" y="16669"/>
                </a:cubicBezTo>
                <a:cubicBezTo>
                  <a:pt x="57325" y="16669"/>
                  <a:pt x="53626" y="17164"/>
                  <a:pt x="49251" y="25967"/>
                </a:cubicBezTo>
                <a:cubicBezTo>
                  <a:pt x="52220" y="26983"/>
                  <a:pt x="55267" y="28155"/>
                  <a:pt x="58341" y="29483"/>
                </a:cubicBezTo>
                <a:cubicBezTo>
                  <a:pt x="61414" y="28155"/>
                  <a:pt x="64435" y="26956"/>
                  <a:pt x="67430" y="25967"/>
                </a:cubicBezTo>
                <a:close/>
                <a:moveTo>
                  <a:pt x="26019" y="49121"/>
                </a:moveTo>
                <a:cubicBezTo>
                  <a:pt x="26462" y="45396"/>
                  <a:pt x="27035" y="41828"/>
                  <a:pt x="27764" y="38390"/>
                </a:cubicBezTo>
                <a:cubicBezTo>
                  <a:pt x="19482" y="38026"/>
                  <a:pt x="17711" y="40656"/>
                  <a:pt x="17294" y="41437"/>
                </a:cubicBezTo>
                <a:cubicBezTo>
                  <a:pt x="16695" y="42531"/>
                  <a:pt x="15471" y="46100"/>
                  <a:pt x="20393" y="53965"/>
                </a:cubicBezTo>
                <a:cubicBezTo>
                  <a:pt x="22164" y="52324"/>
                  <a:pt x="24039" y="50709"/>
                  <a:pt x="26019" y="49121"/>
                </a:cubicBezTo>
                <a:close/>
                <a:moveTo>
                  <a:pt x="20367" y="79385"/>
                </a:moveTo>
                <a:cubicBezTo>
                  <a:pt x="15445" y="87250"/>
                  <a:pt x="16669" y="90845"/>
                  <a:pt x="17268" y="91913"/>
                </a:cubicBezTo>
                <a:cubicBezTo>
                  <a:pt x="17685" y="92668"/>
                  <a:pt x="19456" y="95298"/>
                  <a:pt x="27738" y="94960"/>
                </a:cubicBezTo>
                <a:cubicBezTo>
                  <a:pt x="27009" y="91548"/>
                  <a:pt x="26436" y="87954"/>
                  <a:pt x="25993" y="84229"/>
                </a:cubicBezTo>
                <a:cubicBezTo>
                  <a:pt x="24013" y="82641"/>
                  <a:pt x="22138" y="81026"/>
                  <a:pt x="20367" y="79385"/>
                </a:cubicBezTo>
                <a:close/>
                <a:moveTo>
                  <a:pt x="79177" y="66675"/>
                </a:moveTo>
                <a:cubicBezTo>
                  <a:pt x="79177" y="55175"/>
                  <a:pt x="69840" y="45839"/>
                  <a:pt x="58341" y="45839"/>
                </a:cubicBezTo>
                <a:cubicBezTo>
                  <a:pt x="46841" y="45839"/>
                  <a:pt x="37505" y="55175"/>
                  <a:pt x="37505" y="66675"/>
                </a:cubicBezTo>
                <a:cubicBezTo>
                  <a:pt x="37505" y="78175"/>
                  <a:pt x="46841" y="87511"/>
                  <a:pt x="58341" y="87511"/>
                </a:cubicBezTo>
                <a:cubicBezTo>
                  <a:pt x="69840" y="87511"/>
                  <a:pt x="79177" y="78175"/>
                  <a:pt x="79177" y="66675"/>
                </a:cubicBezTo>
                <a:close/>
                <a:moveTo>
                  <a:pt x="58341" y="58341"/>
                </a:moveTo>
                <a:cubicBezTo>
                  <a:pt x="62940" y="58341"/>
                  <a:pt x="66675" y="62075"/>
                  <a:pt x="66675" y="66675"/>
                </a:cubicBezTo>
                <a:cubicBezTo>
                  <a:pt x="66675" y="71275"/>
                  <a:pt x="62940" y="75009"/>
                  <a:pt x="58341" y="75009"/>
                </a:cubicBezTo>
                <a:cubicBezTo>
                  <a:pt x="53741" y="75009"/>
                  <a:pt x="50006" y="71275"/>
                  <a:pt x="50006" y="66675"/>
                </a:cubicBezTo>
                <a:cubicBezTo>
                  <a:pt x="50006" y="62075"/>
                  <a:pt x="53741" y="58341"/>
                  <a:pt x="58341" y="58341"/>
                </a:cubicBezTo>
                <a:close/>
              </a:path>
            </a:pathLst>
          </a:custGeom>
          <a:solidFill>
            <a:srgbClr val="8B9DAE"/>
          </a:solidFill>
          <a:ln/>
        </p:spPr>
      </p:sp>
      <p:sp>
        <p:nvSpPr>
          <p:cNvPr id="32" name="Text 30"/>
          <p:cNvSpPr/>
          <p:nvPr/>
        </p:nvSpPr>
        <p:spPr>
          <a:xfrm>
            <a:off x="6838950" y="2247784"/>
            <a:ext cx="29622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F7FAF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Quantum-Karma Ethical Framework</a:t>
            </a:r>
            <a:endParaRPr lang="en-US" sz="1600" dirty="0"/>
          </a:p>
        </p:txBody>
      </p:sp>
      <p:sp>
        <p:nvSpPr>
          <p:cNvPr id="33" name="Text 31"/>
          <p:cNvSpPr/>
          <p:nvPr/>
        </p:nvSpPr>
        <p:spPr>
          <a:xfrm>
            <a:off x="6838950" y="2476384"/>
            <a:ext cx="29527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8B9D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Merging quantum ethics with Vedantic philosophy</a:t>
            </a:r>
            <a:endParaRPr lang="en-US" sz="1600" dirty="0"/>
          </a:p>
        </p:txBody>
      </p:sp>
      <p:sp>
        <p:nvSpPr>
          <p:cNvPr id="34" name="Shape 32"/>
          <p:cNvSpPr/>
          <p:nvPr/>
        </p:nvSpPr>
        <p:spPr>
          <a:xfrm>
            <a:off x="6419850" y="2819284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0"/>
                </a:moveTo>
                <a:lnTo>
                  <a:pt x="152400" y="0"/>
                </a:lnTo>
                <a:cubicBezTo>
                  <a:pt x="236512" y="0"/>
                  <a:pt x="304800" y="68288"/>
                  <a:pt x="304800" y="152400"/>
                </a:cubicBezTo>
                <a:lnTo>
                  <a:pt x="304800" y="152400"/>
                </a:lnTo>
                <a:cubicBezTo>
                  <a:pt x="304800" y="236512"/>
                  <a:pt x="236512" y="304800"/>
                  <a:pt x="152400" y="304800"/>
                </a:cubicBezTo>
                <a:lnTo>
                  <a:pt x="152400" y="304800"/>
                </a:lnTo>
                <a:cubicBezTo>
                  <a:pt x="68288" y="304800"/>
                  <a:pt x="0" y="236512"/>
                  <a:pt x="0" y="152400"/>
                </a:cubicBezTo>
                <a:lnTo>
                  <a:pt x="0" y="152400"/>
                </a:lnTo>
                <a:cubicBezTo>
                  <a:pt x="0" y="68288"/>
                  <a:pt x="68288" y="0"/>
                  <a:pt x="152400" y="0"/>
                </a:cubicBezTo>
                <a:close/>
              </a:path>
            </a:pathLst>
          </a:custGeom>
          <a:solidFill>
            <a:srgbClr val="8B9DAE">
              <a:alpha val="20000"/>
            </a:srgbClr>
          </a:solidFill>
          <a:ln/>
        </p:spPr>
      </p:sp>
      <p:sp>
        <p:nvSpPr>
          <p:cNvPr id="35" name="Shape 33"/>
          <p:cNvSpPr/>
          <p:nvPr/>
        </p:nvSpPr>
        <p:spPr>
          <a:xfrm>
            <a:off x="6507956" y="2905009"/>
            <a:ext cx="133350" cy="133350"/>
          </a:xfrm>
          <a:custGeom>
            <a:avLst/>
            <a:gdLst/>
            <a:ahLst/>
            <a:cxnLst/>
            <a:rect l="l" t="t" r="r" b="b"/>
            <a:pathLst>
              <a:path w="133350" h="133350">
                <a:moveTo>
                  <a:pt x="133350" y="8334"/>
                </a:moveTo>
                <a:cubicBezTo>
                  <a:pt x="133350" y="36489"/>
                  <a:pt x="113400" y="59981"/>
                  <a:pt x="86886" y="65477"/>
                </a:cubicBezTo>
                <a:cubicBezTo>
                  <a:pt x="84828" y="50345"/>
                  <a:pt x="78031" y="36723"/>
                  <a:pt x="68003" y="26175"/>
                </a:cubicBezTo>
                <a:cubicBezTo>
                  <a:pt x="78447" y="10418"/>
                  <a:pt x="96340" y="0"/>
                  <a:pt x="116681" y="0"/>
                </a:cubicBezTo>
                <a:lnTo>
                  <a:pt x="125016" y="0"/>
                </a:lnTo>
                <a:cubicBezTo>
                  <a:pt x="129626" y="0"/>
                  <a:pt x="133350" y="3724"/>
                  <a:pt x="133350" y="8334"/>
                </a:cubicBezTo>
                <a:close/>
                <a:moveTo>
                  <a:pt x="0" y="25003"/>
                </a:moveTo>
                <a:cubicBezTo>
                  <a:pt x="0" y="20393"/>
                  <a:pt x="3724" y="16669"/>
                  <a:pt x="8334" y="16669"/>
                </a:cubicBezTo>
                <a:lnTo>
                  <a:pt x="16669" y="16669"/>
                </a:lnTo>
                <a:cubicBezTo>
                  <a:pt x="48886" y="16669"/>
                  <a:pt x="75009" y="42792"/>
                  <a:pt x="75009" y="75009"/>
                </a:cubicBezTo>
                <a:lnTo>
                  <a:pt x="75009" y="125016"/>
                </a:lnTo>
                <a:cubicBezTo>
                  <a:pt x="75009" y="129626"/>
                  <a:pt x="71285" y="133350"/>
                  <a:pt x="66675" y="133350"/>
                </a:cubicBezTo>
                <a:cubicBezTo>
                  <a:pt x="62065" y="133350"/>
                  <a:pt x="58341" y="129626"/>
                  <a:pt x="58341" y="125016"/>
                </a:cubicBezTo>
                <a:lnTo>
                  <a:pt x="58341" y="83344"/>
                </a:lnTo>
                <a:cubicBezTo>
                  <a:pt x="26123" y="83344"/>
                  <a:pt x="0" y="57221"/>
                  <a:pt x="0" y="25003"/>
                </a:cubicBezTo>
                <a:close/>
              </a:path>
            </a:pathLst>
          </a:custGeom>
          <a:solidFill>
            <a:srgbClr val="8B9DAE"/>
          </a:solidFill>
          <a:ln/>
        </p:spPr>
      </p:sp>
      <p:sp>
        <p:nvSpPr>
          <p:cNvPr id="36" name="Text 34"/>
          <p:cNvSpPr/>
          <p:nvPr/>
        </p:nvSpPr>
        <p:spPr>
          <a:xfrm>
            <a:off x="6838950" y="2781184"/>
            <a:ext cx="29241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F7FAF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Bio-Integrated Smart Villages 3.0</a:t>
            </a:r>
            <a:endParaRPr lang="en-US" sz="1600" dirty="0"/>
          </a:p>
        </p:txBody>
      </p:sp>
      <p:sp>
        <p:nvSpPr>
          <p:cNvPr id="37" name="Text 35"/>
          <p:cNvSpPr/>
          <p:nvPr/>
        </p:nvSpPr>
        <p:spPr>
          <a:xfrm>
            <a:off x="6838950" y="3009784"/>
            <a:ext cx="29146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8B9D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Quantum-enhanced rural development paradigm</a:t>
            </a:r>
            <a:endParaRPr lang="en-US" sz="1600" dirty="0"/>
          </a:p>
        </p:txBody>
      </p:sp>
      <p:sp>
        <p:nvSpPr>
          <p:cNvPr id="38" name="Shape 36"/>
          <p:cNvSpPr/>
          <p:nvPr/>
        </p:nvSpPr>
        <p:spPr>
          <a:xfrm>
            <a:off x="6419850" y="3352684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0"/>
                </a:moveTo>
                <a:lnTo>
                  <a:pt x="152400" y="0"/>
                </a:lnTo>
                <a:cubicBezTo>
                  <a:pt x="236512" y="0"/>
                  <a:pt x="304800" y="68288"/>
                  <a:pt x="304800" y="152400"/>
                </a:cubicBezTo>
                <a:lnTo>
                  <a:pt x="304800" y="152400"/>
                </a:lnTo>
                <a:cubicBezTo>
                  <a:pt x="304800" y="236512"/>
                  <a:pt x="236512" y="304800"/>
                  <a:pt x="152400" y="304800"/>
                </a:cubicBezTo>
                <a:lnTo>
                  <a:pt x="152400" y="304800"/>
                </a:lnTo>
                <a:cubicBezTo>
                  <a:pt x="68288" y="304800"/>
                  <a:pt x="0" y="236512"/>
                  <a:pt x="0" y="152400"/>
                </a:cubicBezTo>
                <a:lnTo>
                  <a:pt x="0" y="152400"/>
                </a:lnTo>
                <a:cubicBezTo>
                  <a:pt x="0" y="68288"/>
                  <a:pt x="68288" y="0"/>
                  <a:pt x="152400" y="0"/>
                </a:cubicBezTo>
                <a:close/>
              </a:path>
            </a:pathLst>
          </a:custGeom>
          <a:solidFill>
            <a:srgbClr val="8B9DAE">
              <a:alpha val="20000"/>
            </a:srgbClr>
          </a:solidFill>
          <a:ln/>
        </p:spPr>
      </p:sp>
      <p:sp>
        <p:nvSpPr>
          <p:cNvPr id="39" name="Shape 37"/>
          <p:cNvSpPr/>
          <p:nvPr/>
        </p:nvSpPr>
        <p:spPr>
          <a:xfrm>
            <a:off x="6491288" y="3438409"/>
            <a:ext cx="166688" cy="133350"/>
          </a:xfrm>
          <a:custGeom>
            <a:avLst/>
            <a:gdLst/>
            <a:ahLst/>
            <a:cxnLst/>
            <a:rect l="l" t="t" r="r" b="b"/>
            <a:pathLst>
              <a:path w="166688" h="133350">
                <a:moveTo>
                  <a:pt x="91678" y="0"/>
                </a:moveTo>
                <a:cubicBezTo>
                  <a:pt x="91678" y="-4610"/>
                  <a:pt x="87954" y="-8334"/>
                  <a:pt x="83344" y="-8334"/>
                </a:cubicBezTo>
                <a:cubicBezTo>
                  <a:pt x="78734" y="-8334"/>
                  <a:pt x="75009" y="-4610"/>
                  <a:pt x="75009" y="0"/>
                </a:cubicBezTo>
                <a:lnTo>
                  <a:pt x="75009" y="16669"/>
                </a:lnTo>
                <a:lnTo>
                  <a:pt x="50006" y="16669"/>
                </a:lnTo>
                <a:cubicBezTo>
                  <a:pt x="36202" y="16669"/>
                  <a:pt x="25003" y="27868"/>
                  <a:pt x="25003" y="41672"/>
                </a:cubicBezTo>
                <a:lnTo>
                  <a:pt x="25003" y="100013"/>
                </a:lnTo>
                <a:cubicBezTo>
                  <a:pt x="25003" y="113816"/>
                  <a:pt x="36202" y="125016"/>
                  <a:pt x="50006" y="125016"/>
                </a:cubicBezTo>
                <a:lnTo>
                  <a:pt x="116681" y="125016"/>
                </a:lnTo>
                <a:cubicBezTo>
                  <a:pt x="130485" y="125016"/>
                  <a:pt x="141684" y="113816"/>
                  <a:pt x="141684" y="100013"/>
                </a:cubicBezTo>
                <a:lnTo>
                  <a:pt x="141684" y="41672"/>
                </a:lnTo>
                <a:cubicBezTo>
                  <a:pt x="141684" y="27868"/>
                  <a:pt x="130485" y="16669"/>
                  <a:pt x="116681" y="16669"/>
                </a:cubicBezTo>
                <a:lnTo>
                  <a:pt x="91678" y="16669"/>
                </a:lnTo>
                <a:lnTo>
                  <a:pt x="91678" y="0"/>
                </a:lnTo>
                <a:close/>
                <a:moveTo>
                  <a:pt x="41672" y="95845"/>
                </a:moveTo>
                <a:cubicBezTo>
                  <a:pt x="41672" y="92381"/>
                  <a:pt x="44459" y="89595"/>
                  <a:pt x="47923" y="89595"/>
                </a:cubicBezTo>
                <a:lnTo>
                  <a:pt x="56257" y="89595"/>
                </a:lnTo>
                <a:cubicBezTo>
                  <a:pt x="59721" y="89595"/>
                  <a:pt x="62508" y="92381"/>
                  <a:pt x="62508" y="95845"/>
                </a:cubicBezTo>
                <a:cubicBezTo>
                  <a:pt x="62508" y="99309"/>
                  <a:pt x="59721" y="102096"/>
                  <a:pt x="56257" y="102096"/>
                </a:cubicBezTo>
                <a:lnTo>
                  <a:pt x="47923" y="102096"/>
                </a:lnTo>
                <a:cubicBezTo>
                  <a:pt x="44459" y="102096"/>
                  <a:pt x="41672" y="99309"/>
                  <a:pt x="41672" y="95845"/>
                </a:cubicBezTo>
                <a:close/>
                <a:moveTo>
                  <a:pt x="72926" y="95845"/>
                </a:moveTo>
                <a:cubicBezTo>
                  <a:pt x="72926" y="92381"/>
                  <a:pt x="75713" y="89595"/>
                  <a:pt x="79177" y="89595"/>
                </a:cubicBezTo>
                <a:lnTo>
                  <a:pt x="87511" y="89595"/>
                </a:lnTo>
                <a:cubicBezTo>
                  <a:pt x="90975" y="89595"/>
                  <a:pt x="93762" y="92381"/>
                  <a:pt x="93762" y="95845"/>
                </a:cubicBezTo>
                <a:cubicBezTo>
                  <a:pt x="93762" y="99309"/>
                  <a:pt x="90975" y="102096"/>
                  <a:pt x="87511" y="102096"/>
                </a:cubicBezTo>
                <a:lnTo>
                  <a:pt x="79177" y="102096"/>
                </a:lnTo>
                <a:cubicBezTo>
                  <a:pt x="75713" y="102096"/>
                  <a:pt x="72926" y="99309"/>
                  <a:pt x="72926" y="95845"/>
                </a:cubicBezTo>
                <a:close/>
                <a:moveTo>
                  <a:pt x="104180" y="95845"/>
                </a:moveTo>
                <a:cubicBezTo>
                  <a:pt x="104180" y="92381"/>
                  <a:pt x="106966" y="89595"/>
                  <a:pt x="110430" y="89595"/>
                </a:cubicBezTo>
                <a:lnTo>
                  <a:pt x="118765" y="89595"/>
                </a:lnTo>
                <a:cubicBezTo>
                  <a:pt x="122229" y="89595"/>
                  <a:pt x="125016" y="92381"/>
                  <a:pt x="125016" y="95845"/>
                </a:cubicBezTo>
                <a:cubicBezTo>
                  <a:pt x="125016" y="99309"/>
                  <a:pt x="122229" y="102096"/>
                  <a:pt x="118765" y="102096"/>
                </a:cubicBezTo>
                <a:lnTo>
                  <a:pt x="110430" y="102096"/>
                </a:lnTo>
                <a:cubicBezTo>
                  <a:pt x="106966" y="102096"/>
                  <a:pt x="104180" y="99309"/>
                  <a:pt x="104180" y="95845"/>
                </a:cubicBezTo>
                <a:close/>
                <a:moveTo>
                  <a:pt x="58341" y="45839"/>
                </a:moveTo>
                <a:cubicBezTo>
                  <a:pt x="65240" y="45839"/>
                  <a:pt x="70842" y="51441"/>
                  <a:pt x="70842" y="58341"/>
                </a:cubicBezTo>
                <a:cubicBezTo>
                  <a:pt x="70842" y="65240"/>
                  <a:pt x="65240" y="70842"/>
                  <a:pt x="58341" y="70842"/>
                </a:cubicBezTo>
                <a:cubicBezTo>
                  <a:pt x="51441" y="70842"/>
                  <a:pt x="45839" y="65240"/>
                  <a:pt x="45839" y="58341"/>
                </a:cubicBezTo>
                <a:cubicBezTo>
                  <a:pt x="45839" y="51441"/>
                  <a:pt x="51441" y="45839"/>
                  <a:pt x="58341" y="45839"/>
                </a:cubicBezTo>
                <a:close/>
                <a:moveTo>
                  <a:pt x="95845" y="58341"/>
                </a:moveTo>
                <a:cubicBezTo>
                  <a:pt x="95845" y="51441"/>
                  <a:pt x="101447" y="45839"/>
                  <a:pt x="108347" y="45839"/>
                </a:cubicBezTo>
                <a:cubicBezTo>
                  <a:pt x="115247" y="45839"/>
                  <a:pt x="120848" y="51441"/>
                  <a:pt x="120848" y="58341"/>
                </a:cubicBezTo>
                <a:cubicBezTo>
                  <a:pt x="120848" y="65240"/>
                  <a:pt x="115247" y="70842"/>
                  <a:pt x="108347" y="70842"/>
                </a:cubicBezTo>
                <a:cubicBezTo>
                  <a:pt x="101447" y="70842"/>
                  <a:pt x="95845" y="65240"/>
                  <a:pt x="95845" y="58341"/>
                </a:cubicBezTo>
                <a:close/>
                <a:moveTo>
                  <a:pt x="16669" y="58341"/>
                </a:moveTo>
                <a:cubicBezTo>
                  <a:pt x="16669" y="53731"/>
                  <a:pt x="12944" y="50006"/>
                  <a:pt x="8334" y="50006"/>
                </a:cubicBezTo>
                <a:cubicBezTo>
                  <a:pt x="3724" y="50006"/>
                  <a:pt x="0" y="53731"/>
                  <a:pt x="0" y="58341"/>
                </a:cubicBezTo>
                <a:lnTo>
                  <a:pt x="0" y="83344"/>
                </a:lnTo>
                <a:cubicBezTo>
                  <a:pt x="0" y="87954"/>
                  <a:pt x="3724" y="91678"/>
                  <a:pt x="8334" y="91678"/>
                </a:cubicBezTo>
                <a:cubicBezTo>
                  <a:pt x="12944" y="91678"/>
                  <a:pt x="16669" y="87954"/>
                  <a:pt x="16669" y="83344"/>
                </a:cubicBezTo>
                <a:lnTo>
                  <a:pt x="16669" y="58341"/>
                </a:lnTo>
                <a:close/>
                <a:moveTo>
                  <a:pt x="158353" y="50006"/>
                </a:moveTo>
                <a:cubicBezTo>
                  <a:pt x="153743" y="50006"/>
                  <a:pt x="150019" y="53731"/>
                  <a:pt x="150019" y="58341"/>
                </a:cubicBezTo>
                <a:lnTo>
                  <a:pt x="150019" y="83344"/>
                </a:lnTo>
                <a:cubicBezTo>
                  <a:pt x="150019" y="87954"/>
                  <a:pt x="153743" y="91678"/>
                  <a:pt x="158353" y="91678"/>
                </a:cubicBezTo>
                <a:cubicBezTo>
                  <a:pt x="162963" y="91678"/>
                  <a:pt x="166688" y="87954"/>
                  <a:pt x="166688" y="83344"/>
                </a:cubicBezTo>
                <a:lnTo>
                  <a:pt x="166688" y="58341"/>
                </a:lnTo>
                <a:cubicBezTo>
                  <a:pt x="166688" y="53731"/>
                  <a:pt x="162963" y="50006"/>
                  <a:pt x="158353" y="50006"/>
                </a:cubicBezTo>
                <a:close/>
              </a:path>
            </a:pathLst>
          </a:custGeom>
          <a:solidFill>
            <a:srgbClr val="8B9DAE"/>
          </a:solidFill>
          <a:ln/>
        </p:spPr>
      </p:sp>
      <p:sp>
        <p:nvSpPr>
          <p:cNvPr id="40" name="Text 38"/>
          <p:cNvSpPr/>
          <p:nvPr/>
        </p:nvSpPr>
        <p:spPr>
          <a:xfrm>
            <a:off x="6838950" y="3314584"/>
            <a:ext cx="28194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F7FAF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Civic Reflexivity Engines</a:t>
            </a:r>
            <a:endParaRPr lang="en-US" sz="1600" dirty="0"/>
          </a:p>
        </p:txBody>
      </p:sp>
      <p:sp>
        <p:nvSpPr>
          <p:cNvPr id="41" name="Text 39"/>
          <p:cNvSpPr/>
          <p:nvPr/>
        </p:nvSpPr>
        <p:spPr>
          <a:xfrm>
            <a:off x="6838950" y="3543184"/>
            <a:ext cx="28098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8B9D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World-first democratic AI governance category</a:t>
            </a:r>
            <a:endParaRPr lang="en-US" sz="1600" dirty="0"/>
          </a:p>
        </p:txBody>
      </p:sp>
      <p:sp>
        <p:nvSpPr>
          <p:cNvPr id="42" name="Shape 40"/>
          <p:cNvSpPr/>
          <p:nvPr/>
        </p:nvSpPr>
        <p:spPr>
          <a:xfrm>
            <a:off x="6419850" y="3886084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0"/>
                </a:moveTo>
                <a:lnTo>
                  <a:pt x="152400" y="0"/>
                </a:lnTo>
                <a:cubicBezTo>
                  <a:pt x="236512" y="0"/>
                  <a:pt x="304800" y="68288"/>
                  <a:pt x="304800" y="152400"/>
                </a:cubicBezTo>
                <a:lnTo>
                  <a:pt x="304800" y="152400"/>
                </a:lnTo>
                <a:cubicBezTo>
                  <a:pt x="304800" y="236512"/>
                  <a:pt x="236512" y="304800"/>
                  <a:pt x="152400" y="304800"/>
                </a:cubicBezTo>
                <a:lnTo>
                  <a:pt x="152400" y="304800"/>
                </a:lnTo>
                <a:cubicBezTo>
                  <a:pt x="68288" y="304800"/>
                  <a:pt x="0" y="236512"/>
                  <a:pt x="0" y="152400"/>
                </a:cubicBezTo>
                <a:lnTo>
                  <a:pt x="0" y="152400"/>
                </a:lnTo>
                <a:cubicBezTo>
                  <a:pt x="0" y="68288"/>
                  <a:pt x="68288" y="0"/>
                  <a:pt x="152400" y="0"/>
                </a:cubicBezTo>
                <a:close/>
              </a:path>
            </a:pathLst>
          </a:custGeom>
          <a:solidFill>
            <a:srgbClr val="8B9DAE">
              <a:alpha val="20000"/>
            </a:srgbClr>
          </a:solidFill>
          <a:ln/>
        </p:spPr>
      </p:sp>
      <p:sp>
        <p:nvSpPr>
          <p:cNvPr id="43" name="Shape 41"/>
          <p:cNvSpPr/>
          <p:nvPr/>
        </p:nvSpPr>
        <p:spPr>
          <a:xfrm>
            <a:off x="6507956" y="3971809"/>
            <a:ext cx="133350" cy="133350"/>
          </a:xfrm>
          <a:custGeom>
            <a:avLst/>
            <a:gdLst/>
            <a:ahLst/>
            <a:cxnLst/>
            <a:rect l="l" t="t" r="r" b="b"/>
            <a:pathLst>
              <a:path w="133350" h="133350">
                <a:moveTo>
                  <a:pt x="62169" y="1328"/>
                </a:moveTo>
                <a:cubicBezTo>
                  <a:pt x="64904" y="-443"/>
                  <a:pt x="68446" y="-443"/>
                  <a:pt x="71181" y="1328"/>
                </a:cubicBezTo>
                <a:lnTo>
                  <a:pt x="129521" y="38833"/>
                </a:lnTo>
                <a:cubicBezTo>
                  <a:pt x="132621" y="40838"/>
                  <a:pt x="134053" y="44641"/>
                  <a:pt x="133011" y="48183"/>
                </a:cubicBezTo>
                <a:cubicBezTo>
                  <a:pt x="131970" y="51725"/>
                  <a:pt x="128714" y="54173"/>
                  <a:pt x="125016" y="54173"/>
                </a:cubicBezTo>
                <a:lnTo>
                  <a:pt x="116681" y="54173"/>
                </a:lnTo>
                <a:lnTo>
                  <a:pt x="116681" y="108347"/>
                </a:lnTo>
                <a:lnTo>
                  <a:pt x="130016" y="118348"/>
                </a:lnTo>
                <a:cubicBezTo>
                  <a:pt x="132126" y="119911"/>
                  <a:pt x="133350" y="122385"/>
                  <a:pt x="133350" y="125016"/>
                </a:cubicBezTo>
                <a:cubicBezTo>
                  <a:pt x="133350" y="129626"/>
                  <a:pt x="129626" y="133350"/>
                  <a:pt x="125016" y="133350"/>
                </a:cubicBezTo>
                <a:lnTo>
                  <a:pt x="8334" y="133350"/>
                </a:lnTo>
                <a:cubicBezTo>
                  <a:pt x="3724" y="133350"/>
                  <a:pt x="0" y="129626"/>
                  <a:pt x="0" y="125016"/>
                </a:cubicBezTo>
                <a:cubicBezTo>
                  <a:pt x="0" y="122385"/>
                  <a:pt x="1224" y="119911"/>
                  <a:pt x="3334" y="118348"/>
                </a:cubicBezTo>
                <a:lnTo>
                  <a:pt x="16669" y="108347"/>
                </a:lnTo>
                <a:lnTo>
                  <a:pt x="16669" y="108347"/>
                </a:lnTo>
                <a:lnTo>
                  <a:pt x="16669" y="54173"/>
                </a:lnTo>
                <a:lnTo>
                  <a:pt x="8334" y="54173"/>
                </a:lnTo>
                <a:cubicBezTo>
                  <a:pt x="4636" y="54173"/>
                  <a:pt x="1380" y="51725"/>
                  <a:pt x="339" y="48183"/>
                </a:cubicBezTo>
                <a:cubicBezTo>
                  <a:pt x="-703" y="44641"/>
                  <a:pt x="729" y="40812"/>
                  <a:pt x="3829" y="38833"/>
                </a:cubicBezTo>
                <a:lnTo>
                  <a:pt x="62169" y="1328"/>
                </a:lnTo>
                <a:close/>
                <a:moveTo>
                  <a:pt x="87511" y="54173"/>
                </a:moveTo>
                <a:lnTo>
                  <a:pt x="87511" y="108347"/>
                </a:lnTo>
                <a:lnTo>
                  <a:pt x="104180" y="108347"/>
                </a:lnTo>
                <a:lnTo>
                  <a:pt x="104180" y="54173"/>
                </a:lnTo>
                <a:lnTo>
                  <a:pt x="87511" y="54173"/>
                </a:lnTo>
                <a:close/>
                <a:moveTo>
                  <a:pt x="58341" y="108347"/>
                </a:moveTo>
                <a:lnTo>
                  <a:pt x="75009" y="108347"/>
                </a:lnTo>
                <a:lnTo>
                  <a:pt x="75009" y="54173"/>
                </a:lnTo>
                <a:lnTo>
                  <a:pt x="58341" y="54173"/>
                </a:lnTo>
                <a:lnTo>
                  <a:pt x="58341" y="108347"/>
                </a:lnTo>
                <a:close/>
                <a:moveTo>
                  <a:pt x="29170" y="54173"/>
                </a:moveTo>
                <a:lnTo>
                  <a:pt x="29170" y="108347"/>
                </a:lnTo>
                <a:lnTo>
                  <a:pt x="45839" y="108347"/>
                </a:lnTo>
                <a:lnTo>
                  <a:pt x="45839" y="54173"/>
                </a:lnTo>
                <a:lnTo>
                  <a:pt x="29170" y="54173"/>
                </a:lnTo>
                <a:close/>
              </a:path>
            </a:pathLst>
          </a:custGeom>
          <a:solidFill>
            <a:srgbClr val="8B9DAE"/>
          </a:solidFill>
          <a:ln/>
        </p:spPr>
      </p:sp>
      <p:sp>
        <p:nvSpPr>
          <p:cNvPr id="44" name="Text 42"/>
          <p:cNvSpPr/>
          <p:nvPr/>
        </p:nvSpPr>
        <p:spPr>
          <a:xfrm>
            <a:off x="6838950" y="3847984"/>
            <a:ext cx="29146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F7FAF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Viksit Bharat 2047 Architecture</a:t>
            </a:r>
            <a:endParaRPr lang="en-US" sz="1600" dirty="0"/>
          </a:p>
        </p:txBody>
      </p:sp>
      <p:sp>
        <p:nvSpPr>
          <p:cNvPr id="45" name="Text 43"/>
          <p:cNvSpPr/>
          <p:nvPr/>
        </p:nvSpPr>
        <p:spPr>
          <a:xfrm>
            <a:off x="6838950" y="4076584"/>
            <a:ext cx="29051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8B9D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Solo-authored civilisational governance blueprint</a:t>
            </a:r>
            <a:endParaRPr lang="en-US" sz="1600" dirty="0"/>
          </a:p>
        </p:txBody>
      </p:sp>
      <p:sp>
        <p:nvSpPr>
          <p:cNvPr id="46" name="Shape 44"/>
          <p:cNvSpPr/>
          <p:nvPr/>
        </p:nvSpPr>
        <p:spPr>
          <a:xfrm>
            <a:off x="384810" y="4651894"/>
            <a:ext cx="11418570" cy="1922145"/>
          </a:xfrm>
          <a:custGeom>
            <a:avLst/>
            <a:gdLst/>
            <a:ahLst/>
            <a:cxnLst/>
            <a:rect l="l" t="t" r="r" b="b"/>
            <a:pathLst>
              <a:path w="11418570" h="1922145">
                <a:moveTo>
                  <a:pt x="76194" y="0"/>
                </a:moveTo>
                <a:lnTo>
                  <a:pt x="11342376" y="0"/>
                </a:lnTo>
                <a:cubicBezTo>
                  <a:pt x="11384457" y="0"/>
                  <a:pt x="11418570" y="34113"/>
                  <a:pt x="11418570" y="76194"/>
                </a:cubicBezTo>
                <a:lnTo>
                  <a:pt x="11418570" y="1845951"/>
                </a:lnTo>
                <a:cubicBezTo>
                  <a:pt x="11418570" y="1888032"/>
                  <a:pt x="11384457" y="1922145"/>
                  <a:pt x="11342376" y="1922145"/>
                </a:cubicBezTo>
                <a:lnTo>
                  <a:pt x="76194" y="1922145"/>
                </a:lnTo>
                <a:cubicBezTo>
                  <a:pt x="34113" y="1922145"/>
                  <a:pt x="0" y="1888032"/>
                  <a:pt x="0" y="1845951"/>
                </a:cubicBezTo>
                <a:lnTo>
                  <a:pt x="0" y="76194"/>
                </a:lnTo>
                <a:cubicBezTo>
                  <a:pt x="0" y="34141"/>
                  <a:pt x="34141" y="0"/>
                  <a:pt x="76194" y="0"/>
                </a:cubicBezTo>
                <a:close/>
              </a:path>
            </a:pathLst>
          </a:custGeom>
          <a:gradFill rotWithShape="1" flip="none">
            <a:gsLst>
              <a:gs pos="0">
                <a:srgbClr val="C5A575">
                  <a:alpha val="20000"/>
                </a:srgbClr>
              </a:gs>
              <a:gs pos="50000">
                <a:srgbClr val="8B9DAE">
                  <a:alpha val="10000"/>
                </a:srgbClr>
              </a:gs>
              <a:gs pos="100000">
                <a:srgbClr val="C5A575">
                  <a:alpha val="20000"/>
                </a:srgbClr>
              </a:gs>
            </a:gsLst>
            <a:lin ang="0" scaled="1"/>
          </a:gradFill>
          <a:ln w="10160">
            <a:solidFill>
              <a:srgbClr val="C5A575">
                <a:alpha val="40000"/>
              </a:srgbClr>
            </a:solidFill>
            <a:prstDash val="solid"/>
          </a:ln>
        </p:spPr>
      </p:sp>
      <p:sp>
        <p:nvSpPr>
          <p:cNvPr id="47" name="Shape 45"/>
          <p:cNvSpPr/>
          <p:nvPr/>
        </p:nvSpPr>
        <p:spPr>
          <a:xfrm>
            <a:off x="607695" y="4884181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53578" y="25003"/>
                </a:moveTo>
                <a:cubicBezTo>
                  <a:pt x="53578" y="11207"/>
                  <a:pt x="64785" y="0"/>
                  <a:pt x="78581" y="0"/>
                </a:cubicBezTo>
                <a:lnTo>
                  <a:pt x="89297" y="0"/>
                </a:lnTo>
                <a:cubicBezTo>
                  <a:pt x="97200" y="0"/>
                  <a:pt x="103584" y="6385"/>
                  <a:pt x="103584" y="14288"/>
                </a:cubicBezTo>
                <a:lnTo>
                  <a:pt x="103584" y="214313"/>
                </a:lnTo>
                <a:cubicBezTo>
                  <a:pt x="103584" y="222215"/>
                  <a:pt x="97200" y="228600"/>
                  <a:pt x="89297" y="228600"/>
                </a:cubicBezTo>
                <a:lnTo>
                  <a:pt x="75009" y="228600"/>
                </a:lnTo>
                <a:cubicBezTo>
                  <a:pt x="61704" y="228600"/>
                  <a:pt x="50497" y="219492"/>
                  <a:pt x="47327" y="207169"/>
                </a:cubicBezTo>
                <a:cubicBezTo>
                  <a:pt x="47015" y="207169"/>
                  <a:pt x="46747" y="207169"/>
                  <a:pt x="46434" y="207169"/>
                </a:cubicBezTo>
                <a:cubicBezTo>
                  <a:pt x="26700" y="207169"/>
                  <a:pt x="10716" y="191185"/>
                  <a:pt x="10716" y="171450"/>
                </a:cubicBezTo>
                <a:cubicBezTo>
                  <a:pt x="10716" y="163413"/>
                  <a:pt x="13395" y="156002"/>
                  <a:pt x="17859" y="150019"/>
                </a:cubicBezTo>
                <a:cubicBezTo>
                  <a:pt x="9198" y="143500"/>
                  <a:pt x="3572" y="133142"/>
                  <a:pt x="3572" y="121444"/>
                </a:cubicBezTo>
                <a:cubicBezTo>
                  <a:pt x="3572" y="107647"/>
                  <a:pt x="11430" y="95637"/>
                  <a:pt x="22860" y="89699"/>
                </a:cubicBezTo>
                <a:cubicBezTo>
                  <a:pt x="19690" y="84341"/>
                  <a:pt x="17859" y="78090"/>
                  <a:pt x="17859" y="71438"/>
                </a:cubicBezTo>
                <a:cubicBezTo>
                  <a:pt x="17859" y="51703"/>
                  <a:pt x="33844" y="35719"/>
                  <a:pt x="53578" y="35719"/>
                </a:cubicBezTo>
                <a:lnTo>
                  <a:pt x="53578" y="25003"/>
                </a:lnTo>
                <a:close/>
                <a:moveTo>
                  <a:pt x="175022" y="25003"/>
                </a:moveTo>
                <a:lnTo>
                  <a:pt x="175022" y="35719"/>
                </a:lnTo>
                <a:cubicBezTo>
                  <a:pt x="194756" y="35719"/>
                  <a:pt x="210741" y="51703"/>
                  <a:pt x="210741" y="71438"/>
                </a:cubicBezTo>
                <a:cubicBezTo>
                  <a:pt x="210741" y="78135"/>
                  <a:pt x="208910" y="84386"/>
                  <a:pt x="205740" y="89699"/>
                </a:cubicBezTo>
                <a:cubicBezTo>
                  <a:pt x="217215" y="95637"/>
                  <a:pt x="225028" y="107603"/>
                  <a:pt x="225028" y="121444"/>
                </a:cubicBezTo>
                <a:cubicBezTo>
                  <a:pt x="225028" y="133142"/>
                  <a:pt x="219402" y="143500"/>
                  <a:pt x="210741" y="150019"/>
                </a:cubicBezTo>
                <a:cubicBezTo>
                  <a:pt x="215205" y="156002"/>
                  <a:pt x="217884" y="163413"/>
                  <a:pt x="217884" y="171450"/>
                </a:cubicBezTo>
                <a:cubicBezTo>
                  <a:pt x="217884" y="191185"/>
                  <a:pt x="201900" y="207169"/>
                  <a:pt x="182166" y="207169"/>
                </a:cubicBezTo>
                <a:cubicBezTo>
                  <a:pt x="181853" y="207169"/>
                  <a:pt x="181585" y="207169"/>
                  <a:pt x="181273" y="207169"/>
                </a:cubicBezTo>
                <a:cubicBezTo>
                  <a:pt x="178103" y="219492"/>
                  <a:pt x="166896" y="228600"/>
                  <a:pt x="153591" y="228600"/>
                </a:cubicBezTo>
                <a:lnTo>
                  <a:pt x="139303" y="228600"/>
                </a:lnTo>
                <a:cubicBezTo>
                  <a:pt x="131400" y="228600"/>
                  <a:pt x="125016" y="222215"/>
                  <a:pt x="125016" y="214313"/>
                </a:cubicBezTo>
                <a:lnTo>
                  <a:pt x="125016" y="14288"/>
                </a:lnTo>
                <a:cubicBezTo>
                  <a:pt x="125016" y="6385"/>
                  <a:pt x="131400" y="0"/>
                  <a:pt x="139303" y="0"/>
                </a:cubicBezTo>
                <a:lnTo>
                  <a:pt x="150019" y="0"/>
                </a:lnTo>
                <a:cubicBezTo>
                  <a:pt x="163815" y="0"/>
                  <a:pt x="175022" y="11207"/>
                  <a:pt x="175022" y="25003"/>
                </a:cubicBezTo>
                <a:close/>
              </a:path>
            </a:pathLst>
          </a:custGeom>
          <a:solidFill>
            <a:srgbClr val="C5A575"/>
          </a:solidFill>
          <a:ln/>
        </p:spPr>
      </p:sp>
      <p:sp>
        <p:nvSpPr>
          <p:cNvPr id="48" name="Text 46"/>
          <p:cNvSpPr/>
          <p:nvPr/>
        </p:nvSpPr>
        <p:spPr>
          <a:xfrm>
            <a:off x="864870" y="4846202"/>
            <a:ext cx="108585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F7FAFC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Scale of Intellectual Effort</a:t>
            </a:r>
            <a:endParaRPr lang="en-US" sz="1600" dirty="0"/>
          </a:p>
        </p:txBody>
      </p:sp>
      <p:sp>
        <p:nvSpPr>
          <p:cNvPr id="49" name="Text 47"/>
          <p:cNvSpPr/>
          <p:nvPr/>
        </p:nvSpPr>
        <p:spPr>
          <a:xfrm>
            <a:off x="507682" y="5303281"/>
            <a:ext cx="1857375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2250" b="1" dirty="0">
                <a:solidFill>
                  <a:srgbClr val="C5A575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256+</a:t>
            </a:r>
            <a:endParaRPr lang="en-US" sz="1600" dirty="0"/>
          </a:p>
        </p:txBody>
      </p:sp>
      <p:sp>
        <p:nvSpPr>
          <p:cNvPr id="50" name="Text 48"/>
          <p:cNvSpPr/>
          <p:nvPr/>
        </p:nvSpPr>
        <p:spPr>
          <a:xfrm>
            <a:off x="545782" y="5646181"/>
            <a:ext cx="17811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050" dirty="0">
                <a:solidFill>
                  <a:srgbClr val="8B9D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DOIs</a:t>
            </a:r>
            <a:endParaRPr lang="en-US" sz="1600" dirty="0"/>
          </a:p>
        </p:txBody>
      </p:sp>
      <p:sp>
        <p:nvSpPr>
          <p:cNvPr id="51" name="Text 49"/>
          <p:cNvSpPr/>
          <p:nvPr/>
        </p:nvSpPr>
        <p:spPr>
          <a:xfrm>
            <a:off x="2371963" y="5303281"/>
            <a:ext cx="1857375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2250" b="1" dirty="0">
                <a:solidFill>
                  <a:srgbClr val="C5A575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219+</a:t>
            </a:r>
            <a:endParaRPr lang="en-US" sz="1600" dirty="0"/>
          </a:p>
        </p:txBody>
      </p:sp>
      <p:sp>
        <p:nvSpPr>
          <p:cNvPr id="52" name="Text 50"/>
          <p:cNvSpPr/>
          <p:nvPr/>
        </p:nvSpPr>
        <p:spPr>
          <a:xfrm>
            <a:off x="2410063" y="5646181"/>
            <a:ext cx="17811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050" dirty="0">
                <a:solidFill>
                  <a:srgbClr val="8B9D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Concepts</a:t>
            </a:r>
            <a:endParaRPr lang="en-US" sz="1600" dirty="0"/>
          </a:p>
        </p:txBody>
      </p:sp>
      <p:sp>
        <p:nvSpPr>
          <p:cNvPr id="53" name="Text 51"/>
          <p:cNvSpPr/>
          <p:nvPr/>
        </p:nvSpPr>
        <p:spPr>
          <a:xfrm>
            <a:off x="4236363" y="5303281"/>
            <a:ext cx="1857375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2250" b="1" dirty="0">
                <a:solidFill>
                  <a:srgbClr val="C5A575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23+</a:t>
            </a:r>
            <a:endParaRPr lang="en-US" sz="1600" dirty="0"/>
          </a:p>
        </p:txBody>
      </p:sp>
      <p:sp>
        <p:nvSpPr>
          <p:cNvPr id="54" name="Text 52"/>
          <p:cNvSpPr/>
          <p:nvPr/>
        </p:nvSpPr>
        <p:spPr>
          <a:xfrm>
            <a:off x="4274463" y="5646181"/>
            <a:ext cx="17811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050" dirty="0">
                <a:solidFill>
                  <a:srgbClr val="8B9D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Reckoners</a:t>
            </a:r>
            <a:endParaRPr lang="en-US" sz="1600" dirty="0"/>
          </a:p>
        </p:txBody>
      </p:sp>
      <p:sp>
        <p:nvSpPr>
          <p:cNvPr id="55" name="Text 53"/>
          <p:cNvSpPr/>
          <p:nvPr/>
        </p:nvSpPr>
        <p:spPr>
          <a:xfrm>
            <a:off x="6100763" y="5303281"/>
            <a:ext cx="1857375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2250" b="1" dirty="0">
                <a:solidFill>
                  <a:srgbClr val="8B9DAE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5,000+</a:t>
            </a:r>
            <a:endParaRPr lang="en-US" sz="1600" dirty="0"/>
          </a:p>
        </p:txBody>
      </p:sp>
      <p:sp>
        <p:nvSpPr>
          <p:cNvPr id="56" name="Text 54"/>
          <p:cNvSpPr/>
          <p:nvPr/>
        </p:nvSpPr>
        <p:spPr>
          <a:xfrm>
            <a:off x="6138863" y="5646181"/>
            <a:ext cx="17811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050" dirty="0">
                <a:solidFill>
                  <a:srgbClr val="8B9D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Downloads</a:t>
            </a:r>
            <a:endParaRPr lang="en-US" sz="1600" dirty="0"/>
          </a:p>
        </p:txBody>
      </p:sp>
      <p:sp>
        <p:nvSpPr>
          <p:cNvPr id="57" name="Text 55"/>
          <p:cNvSpPr/>
          <p:nvPr/>
        </p:nvSpPr>
        <p:spPr>
          <a:xfrm>
            <a:off x="7965043" y="5303281"/>
            <a:ext cx="1857375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2250" b="1" dirty="0">
                <a:solidFill>
                  <a:srgbClr val="8B9DAE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150+</a:t>
            </a:r>
            <a:endParaRPr lang="en-US" sz="1600" dirty="0"/>
          </a:p>
        </p:txBody>
      </p:sp>
      <p:sp>
        <p:nvSpPr>
          <p:cNvPr id="58" name="Text 56"/>
          <p:cNvSpPr/>
          <p:nvPr/>
        </p:nvSpPr>
        <p:spPr>
          <a:xfrm>
            <a:off x="8003143" y="5646181"/>
            <a:ext cx="17811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050" dirty="0">
                <a:solidFill>
                  <a:srgbClr val="8B9D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Repositories</a:t>
            </a:r>
            <a:endParaRPr lang="en-US" sz="1600" dirty="0"/>
          </a:p>
        </p:txBody>
      </p:sp>
      <p:sp>
        <p:nvSpPr>
          <p:cNvPr id="59" name="Text 57"/>
          <p:cNvSpPr/>
          <p:nvPr/>
        </p:nvSpPr>
        <p:spPr>
          <a:xfrm>
            <a:off x="9829443" y="5303281"/>
            <a:ext cx="1857375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2250" b="1" dirty="0">
                <a:solidFill>
                  <a:srgbClr val="8B9DAE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75+</a:t>
            </a:r>
            <a:endParaRPr lang="en-US" sz="1600" dirty="0"/>
          </a:p>
        </p:txBody>
      </p:sp>
      <p:sp>
        <p:nvSpPr>
          <p:cNvPr id="60" name="Text 58"/>
          <p:cNvSpPr/>
          <p:nvPr/>
        </p:nvSpPr>
        <p:spPr>
          <a:xfrm>
            <a:off x="9867543" y="5646181"/>
            <a:ext cx="17811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050" dirty="0">
                <a:solidFill>
                  <a:srgbClr val="8B9D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Articles</a:t>
            </a:r>
            <a:endParaRPr lang="en-US" sz="1600" dirty="0"/>
          </a:p>
        </p:txBody>
      </p:sp>
      <p:sp>
        <p:nvSpPr>
          <p:cNvPr id="61" name="Shape 59"/>
          <p:cNvSpPr/>
          <p:nvPr/>
        </p:nvSpPr>
        <p:spPr>
          <a:xfrm>
            <a:off x="579120" y="5992891"/>
            <a:ext cx="11029950" cy="7620"/>
          </a:xfrm>
          <a:custGeom>
            <a:avLst/>
            <a:gdLst/>
            <a:ahLst/>
            <a:cxnLst/>
            <a:rect l="l" t="t" r="r" b="b"/>
            <a:pathLst>
              <a:path w="11029950" h="7620">
                <a:moveTo>
                  <a:pt x="0" y="0"/>
                </a:moveTo>
                <a:lnTo>
                  <a:pt x="11029950" y="0"/>
                </a:lnTo>
                <a:lnTo>
                  <a:pt x="11029950" y="7620"/>
                </a:lnTo>
                <a:lnTo>
                  <a:pt x="0" y="7620"/>
                </a:lnTo>
                <a:lnTo>
                  <a:pt x="0" y="0"/>
                </a:lnTo>
                <a:close/>
              </a:path>
            </a:pathLst>
          </a:custGeom>
          <a:solidFill>
            <a:srgbClr val="4A5568"/>
          </a:solidFill>
          <a:ln/>
        </p:spPr>
      </p:sp>
      <p:sp>
        <p:nvSpPr>
          <p:cNvPr id="62" name="Text 60"/>
          <p:cNvSpPr/>
          <p:nvPr/>
        </p:nvSpPr>
        <p:spPr>
          <a:xfrm>
            <a:off x="3542229" y="6179581"/>
            <a:ext cx="5107543" cy="167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200" b="1" dirty="0">
                <a:solidFill>
                  <a:srgbClr val="C5A57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All authored by a single self-taught researcher with no institutional affiliation.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1A1D2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81000" y="476250"/>
            <a:ext cx="38100" cy="457200"/>
          </a:xfrm>
          <a:custGeom>
            <a:avLst/>
            <a:gdLst/>
            <a:ahLst/>
            <a:cxnLst/>
            <a:rect l="l" t="t" r="r" b="b"/>
            <a:pathLst>
              <a:path w="38100" h="457200">
                <a:moveTo>
                  <a:pt x="0" y="0"/>
                </a:moveTo>
                <a:lnTo>
                  <a:pt x="38100" y="0"/>
                </a:lnTo>
                <a:lnTo>
                  <a:pt x="38100" y="457200"/>
                </a:lnTo>
                <a:lnTo>
                  <a:pt x="0" y="457200"/>
                </a:lnTo>
                <a:lnTo>
                  <a:pt x="0" y="0"/>
                </a:lnTo>
                <a:close/>
              </a:path>
            </a:pathLst>
          </a:custGeom>
          <a:solidFill>
            <a:srgbClr val="C5A575"/>
          </a:solidFill>
          <a:ln/>
        </p:spPr>
      </p:sp>
      <p:sp>
        <p:nvSpPr>
          <p:cNvPr id="3" name="Text 1"/>
          <p:cNvSpPr/>
          <p:nvPr/>
        </p:nvSpPr>
        <p:spPr>
          <a:xfrm>
            <a:off x="533400" y="381000"/>
            <a:ext cx="37338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spc="210" kern="0" dirty="0">
                <a:solidFill>
                  <a:srgbClr val="C5A575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Metrics That Matter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533400" y="571500"/>
            <a:ext cx="389572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80000"/>
              </a:lnSpc>
            </a:pPr>
            <a:r>
              <a:rPr lang="en-US" sz="3600" b="1" dirty="0">
                <a:solidFill>
                  <a:srgbClr val="F7FAFC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Quantitative Impact</a:t>
            </a:r>
            <a:endParaRPr lang="en-US" sz="1600" dirty="0"/>
          </a:p>
        </p:txBody>
      </p:sp>
      <p:sp>
        <p:nvSpPr>
          <p:cNvPr id="5" name="Shape 3"/>
          <p:cNvSpPr/>
          <p:nvPr/>
        </p:nvSpPr>
        <p:spPr>
          <a:xfrm>
            <a:off x="388620" y="1303020"/>
            <a:ext cx="3691890" cy="1748790"/>
          </a:xfrm>
          <a:custGeom>
            <a:avLst/>
            <a:gdLst/>
            <a:ahLst/>
            <a:cxnLst/>
            <a:rect l="l" t="t" r="r" b="b"/>
            <a:pathLst>
              <a:path w="3691890" h="1748790">
                <a:moveTo>
                  <a:pt x="76195" y="0"/>
                </a:moveTo>
                <a:lnTo>
                  <a:pt x="3615695" y="0"/>
                </a:lnTo>
                <a:cubicBezTo>
                  <a:pt x="3657776" y="0"/>
                  <a:pt x="3691890" y="34114"/>
                  <a:pt x="3691890" y="76195"/>
                </a:cubicBezTo>
                <a:lnTo>
                  <a:pt x="3691890" y="1672595"/>
                </a:lnTo>
                <a:cubicBezTo>
                  <a:pt x="3691890" y="1714648"/>
                  <a:pt x="3657748" y="1748790"/>
                  <a:pt x="3615695" y="1748790"/>
                </a:cubicBezTo>
                <a:lnTo>
                  <a:pt x="76195" y="1748790"/>
                </a:lnTo>
                <a:cubicBezTo>
                  <a:pt x="34114" y="1748790"/>
                  <a:pt x="0" y="1714676"/>
                  <a:pt x="0" y="1672595"/>
                </a:cubicBezTo>
                <a:lnTo>
                  <a:pt x="0" y="76195"/>
                </a:lnTo>
                <a:cubicBezTo>
                  <a:pt x="0" y="34114"/>
                  <a:pt x="34114" y="0"/>
                  <a:pt x="76195" y="0"/>
                </a:cubicBezTo>
                <a:close/>
              </a:path>
            </a:pathLst>
          </a:custGeom>
          <a:gradFill rotWithShape="1" flip="none">
            <a:gsLst>
              <a:gs pos="0">
                <a:srgbClr val="C5A575">
                  <a:alpha val="30000"/>
                </a:srgbClr>
              </a:gs>
              <a:gs pos="100000">
                <a:srgbClr val="C5A575">
                  <a:alpha val="10000"/>
                </a:srgbClr>
              </a:gs>
            </a:gsLst>
            <a:lin ang="2700000" scaled="1"/>
          </a:gradFill>
          <a:ln w="20320">
            <a:solidFill>
              <a:srgbClr val="C5A575"/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586740" y="1463041"/>
            <a:ext cx="285750" cy="285750"/>
          </a:xfrm>
          <a:custGeom>
            <a:avLst/>
            <a:gdLst/>
            <a:ahLst/>
            <a:cxnLst/>
            <a:rect l="l" t="t" r="r" b="b"/>
            <a:pathLst>
              <a:path w="285750" h="285750">
                <a:moveTo>
                  <a:pt x="26789" y="142875"/>
                </a:moveTo>
                <a:cubicBezTo>
                  <a:pt x="26789" y="78749"/>
                  <a:pt x="78749" y="26789"/>
                  <a:pt x="142875" y="26789"/>
                </a:cubicBezTo>
                <a:cubicBezTo>
                  <a:pt x="178091" y="26789"/>
                  <a:pt x="209624" y="42472"/>
                  <a:pt x="230944" y="67252"/>
                </a:cubicBezTo>
                <a:cubicBezTo>
                  <a:pt x="235744" y="72889"/>
                  <a:pt x="244227" y="73502"/>
                  <a:pt x="249808" y="68703"/>
                </a:cubicBezTo>
                <a:cubicBezTo>
                  <a:pt x="255389" y="63903"/>
                  <a:pt x="256059" y="55420"/>
                  <a:pt x="251259" y="49839"/>
                </a:cubicBezTo>
                <a:cubicBezTo>
                  <a:pt x="225084" y="19310"/>
                  <a:pt x="186240" y="0"/>
                  <a:pt x="142875" y="0"/>
                </a:cubicBezTo>
                <a:cubicBezTo>
                  <a:pt x="63959" y="0"/>
                  <a:pt x="0" y="63959"/>
                  <a:pt x="0" y="142875"/>
                </a:cubicBezTo>
                <a:lnTo>
                  <a:pt x="0" y="165199"/>
                </a:lnTo>
                <a:cubicBezTo>
                  <a:pt x="0" y="172622"/>
                  <a:pt x="5972" y="178594"/>
                  <a:pt x="13395" y="178594"/>
                </a:cubicBezTo>
                <a:cubicBezTo>
                  <a:pt x="20817" y="178594"/>
                  <a:pt x="26789" y="172622"/>
                  <a:pt x="26789" y="165199"/>
                </a:cubicBezTo>
                <a:lnTo>
                  <a:pt x="26789" y="142875"/>
                </a:lnTo>
                <a:close/>
                <a:moveTo>
                  <a:pt x="282680" y="113351"/>
                </a:moveTo>
                <a:cubicBezTo>
                  <a:pt x="281174" y="106096"/>
                  <a:pt x="274030" y="101464"/>
                  <a:pt x="266830" y="103026"/>
                </a:cubicBezTo>
                <a:cubicBezTo>
                  <a:pt x="259631" y="104589"/>
                  <a:pt x="254943" y="111677"/>
                  <a:pt x="256505" y="118876"/>
                </a:cubicBezTo>
                <a:cubicBezTo>
                  <a:pt x="258124" y="126634"/>
                  <a:pt x="259017" y="134671"/>
                  <a:pt x="259017" y="142931"/>
                </a:cubicBezTo>
                <a:lnTo>
                  <a:pt x="259017" y="165255"/>
                </a:lnTo>
                <a:cubicBezTo>
                  <a:pt x="259017" y="172678"/>
                  <a:pt x="264988" y="178650"/>
                  <a:pt x="272411" y="178650"/>
                </a:cubicBezTo>
                <a:cubicBezTo>
                  <a:pt x="279834" y="178650"/>
                  <a:pt x="285806" y="172678"/>
                  <a:pt x="285806" y="165255"/>
                </a:cubicBezTo>
                <a:lnTo>
                  <a:pt x="285806" y="142931"/>
                </a:lnTo>
                <a:cubicBezTo>
                  <a:pt x="285806" y="132829"/>
                  <a:pt x="284745" y="122951"/>
                  <a:pt x="282736" y="113407"/>
                </a:cubicBezTo>
                <a:close/>
                <a:moveTo>
                  <a:pt x="142875" y="44648"/>
                </a:moveTo>
                <a:cubicBezTo>
                  <a:pt x="132271" y="44648"/>
                  <a:pt x="122002" y="46323"/>
                  <a:pt x="112458" y="49448"/>
                </a:cubicBezTo>
                <a:cubicBezTo>
                  <a:pt x="103975" y="52239"/>
                  <a:pt x="102022" y="62675"/>
                  <a:pt x="107826" y="69484"/>
                </a:cubicBezTo>
                <a:cubicBezTo>
                  <a:pt x="111789" y="74116"/>
                  <a:pt x="118318" y="75512"/>
                  <a:pt x="124234" y="73893"/>
                </a:cubicBezTo>
                <a:cubicBezTo>
                  <a:pt x="130150" y="72275"/>
                  <a:pt x="136401" y="71438"/>
                  <a:pt x="142875" y="71438"/>
                </a:cubicBezTo>
                <a:cubicBezTo>
                  <a:pt x="182333" y="71438"/>
                  <a:pt x="214313" y="103417"/>
                  <a:pt x="214313" y="142875"/>
                </a:cubicBezTo>
                <a:lnTo>
                  <a:pt x="214313" y="156772"/>
                </a:lnTo>
                <a:cubicBezTo>
                  <a:pt x="214313" y="170836"/>
                  <a:pt x="213475" y="184845"/>
                  <a:pt x="211857" y="198797"/>
                </a:cubicBezTo>
                <a:cubicBezTo>
                  <a:pt x="210908" y="206946"/>
                  <a:pt x="217103" y="214313"/>
                  <a:pt x="225363" y="214313"/>
                </a:cubicBezTo>
                <a:cubicBezTo>
                  <a:pt x="231949" y="214313"/>
                  <a:pt x="237585" y="209513"/>
                  <a:pt x="238367" y="202983"/>
                </a:cubicBezTo>
                <a:cubicBezTo>
                  <a:pt x="240209" y="187691"/>
                  <a:pt x="241157" y="172287"/>
                  <a:pt x="241157" y="156828"/>
                </a:cubicBezTo>
                <a:lnTo>
                  <a:pt x="241157" y="142931"/>
                </a:lnTo>
                <a:cubicBezTo>
                  <a:pt x="241157" y="88683"/>
                  <a:pt x="197179" y="44704"/>
                  <a:pt x="142931" y="44704"/>
                </a:cubicBezTo>
                <a:close/>
                <a:moveTo>
                  <a:pt x="84106" y="82990"/>
                </a:moveTo>
                <a:cubicBezTo>
                  <a:pt x="79028" y="77074"/>
                  <a:pt x="69986" y="76628"/>
                  <a:pt x="65187" y="82767"/>
                </a:cubicBezTo>
                <a:cubicBezTo>
                  <a:pt x="52294" y="99399"/>
                  <a:pt x="44648" y="120216"/>
                  <a:pt x="44648" y="142875"/>
                </a:cubicBezTo>
                <a:lnTo>
                  <a:pt x="44648" y="156772"/>
                </a:lnTo>
                <a:cubicBezTo>
                  <a:pt x="44648" y="170278"/>
                  <a:pt x="43197" y="183784"/>
                  <a:pt x="40295" y="196900"/>
                </a:cubicBezTo>
                <a:cubicBezTo>
                  <a:pt x="38398" y="205606"/>
                  <a:pt x="44704" y="214257"/>
                  <a:pt x="53634" y="214257"/>
                </a:cubicBezTo>
                <a:cubicBezTo>
                  <a:pt x="59494" y="214257"/>
                  <a:pt x="64740" y="210350"/>
                  <a:pt x="66024" y="204601"/>
                </a:cubicBezTo>
                <a:cubicBezTo>
                  <a:pt x="69596" y="188919"/>
                  <a:pt x="71438" y="172901"/>
                  <a:pt x="71438" y="156716"/>
                </a:cubicBezTo>
                <a:lnTo>
                  <a:pt x="71438" y="142819"/>
                </a:lnTo>
                <a:cubicBezTo>
                  <a:pt x="71438" y="127639"/>
                  <a:pt x="76181" y="113574"/>
                  <a:pt x="84218" y="102022"/>
                </a:cubicBezTo>
                <a:cubicBezTo>
                  <a:pt x="88236" y="96217"/>
                  <a:pt x="88683" y="88292"/>
                  <a:pt x="84106" y="82934"/>
                </a:cubicBezTo>
                <a:close/>
                <a:moveTo>
                  <a:pt x="142875" y="89297"/>
                </a:moveTo>
                <a:cubicBezTo>
                  <a:pt x="113295" y="89297"/>
                  <a:pt x="89297" y="113295"/>
                  <a:pt x="89297" y="142875"/>
                </a:cubicBezTo>
                <a:lnTo>
                  <a:pt x="89297" y="156772"/>
                </a:lnTo>
                <a:cubicBezTo>
                  <a:pt x="89297" y="176808"/>
                  <a:pt x="86730" y="196676"/>
                  <a:pt x="81595" y="215987"/>
                </a:cubicBezTo>
                <a:cubicBezTo>
                  <a:pt x="79474" y="223968"/>
                  <a:pt x="85334" y="232172"/>
                  <a:pt x="93594" y="232172"/>
                </a:cubicBezTo>
                <a:cubicBezTo>
                  <a:pt x="98896" y="232172"/>
                  <a:pt x="103584" y="228712"/>
                  <a:pt x="104980" y="223577"/>
                </a:cubicBezTo>
                <a:cubicBezTo>
                  <a:pt x="110840" y="201811"/>
                  <a:pt x="113854" y="179375"/>
                  <a:pt x="113854" y="156772"/>
                </a:cubicBezTo>
                <a:lnTo>
                  <a:pt x="113854" y="142875"/>
                </a:lnTo>
                <a:cubicBezTo>
                  <a:pt x="113854" y="126857"/>
                  <a:pt x="126857" y="113854"/>
                  <a:pt x="142875" y="113854"/>
                </a:cubicBezTo>
                <a:cubicBezTo>
                  <a:pt x="158893" y="113854"/>
                  <a:pt x="171896" y="126857"/>
                  <a:pt x="171896" y="142875"/>
                </a:cubicBezTo>
                <a:lnTo>
                  <a:pt x="171896" y="156772"/>
                </a:lnTo>
                <a:cubicBezTo>
                  <a:pt x="171896" y="177031"/>
                  <a:pt x="169943" y="197179"/>
                  <a:pt x="166092" y="216991"/>
                </a:cubicBezTo>
                <a:cubicBezTo>
                  <a:pt x="164585" y="224749"/>
                  <a:pt x="170390" y="232172"/>
                  <a:pt x="178259" y="232172"/>
                </a:cubicBezTo>
                <a:cubicBezTo>
                  <a:pt x="183952" y="232172"/>
                  <a:pt x="188863" y="228265"/>
                  <a:pt x="189979" y="222684"/>
                </a:cubicBezTo>
                <a:cubicBezTo>
                  <a:pt x="194277" y="201030"/>
                  <a:pt x="196453" y="178984"/>
                  <a:pt x="196453" y="156772"/>
                </a:cubicBezTo>
                <a:lnTo>
                  <a:pt x="196453" y="142875"/>
                </a:lnTo>
                <a:cubicBezTo>
                  <a:pt x="196453" y="113295"/>
                  <a:pt x="172455" y="89297"/>
                  <a:pt x="142875" y="89297"/>
                </a:cubicBezTo>
                <a:close/>
                <a:moveTo>
                  <a:pt x="156270" y="142875"/>
                </a:moveTo>
                <a:cubicBezTo>
                  <a:pt x="156270" y="135452"/>
                  <a:pt x="150298" y="129480"/>
                  <a:pt x="142875" y="129480"/>
                </a:cubicBezTo>
                <a:cubicBezTo>
                  <a:pt x="135452" y="129480"/>
                  <a:pt x="129480" y="135452"/>
                  <a:pt x="129480" y="142875"/>
                </a:cubicBezTo>
                <a:lnTo>
                  <a:pt x="129480" y="156772"/>
                </a:lnTo>
                <a:cubicBezTo>
                  <a:pt x="129480" y="190202"/>
                  <a:pt x="123341" y="223354"/>
                  <a:pt x="111342" y="254552"/>
                </a:cubicBezTo>
                <a:lnTo>
                  <a:pt x="108049" y="263091"/>
                </a:lnTo>
                <a:cubicBezTo>
                  <a:pt x="105370" y="270011"/>
                  <a:pt x="108831" y="277769"/>
                  <a:pt x="115751" y="280392"/>
                </a:cubicBezTo>
                <a:cubicBezTo>
                  <a:pt x="122672" y="283015"/>
                  <a:pt x="130429" y="279611"/>
                  <a:pt x="133052" y="272690"/>
                </a:cubicBezTo>
                <a:lnTo>
                  <a:pt x="136345" y="264151"/>
                </a:lnTo>
                <a:cubicBezTo>
                  <a:pt x="149516" y="229884"/>
                  <a:pt x="156270" y="193495"/>
                  <a:pt x="156270" y="156772"/>
                </a:cubicBezTo>
                <a:lnTo>
                  <a:pt x="156270" y="142875"/>
                </a:lnTo>
                <a:close/>
              </a:path>
            </a:pathLst>
          </a:custGeom>
          <a:solidFill>
            <a:srgbClr val="C5A575"/>
          </a:solidFill>
          <a:ln/>
        </p:spPr>
      </p:sp>
      <p:sp>
        <p:nvSpPr>
          <p:cNvPr id="7" name="Text 5"/>
          <p:cNvSpPr/>
          <p:nvPr/>
        </p:nvSpPr>
        <p:spPr>
          <a:xfrm>
            <a:off x="3379232" y="1510666"/>
            <a:ext cx="6096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8B9DAE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ZENODO</a:t>
            </a:r>
            <a:endParaRPr lang="en-US" sz="1600" dirty="0"/>
          </a:p>
        </p:txBody>
      </p:sp>
      <p:sp>
        <p:nvSpPr>
          <p:cNvPr id="8" name="Text 6"/>
          <p:cNvSpPr/>
          <p:nvPr/>
        </p:nvSpPr>
        <p:spPr>
          <a:xfrm>
            <a:off x="548640" y="1863091"/>
            <a:ext cx="360045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80000"/>
              </a:lnSpc>
            </a:pPr>
            <a:r>
              <a:rPr lang="en-US" sz="3600" b="1" dirty="0">
                <a:solidFill>
                  <a:srgbClr val="C5A575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256+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548640" y="2358391"/>
            <a:ext cx="34575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F7FAF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DOIs Registered</a:t>
            </a: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548640" y="2701291"/>
            <a:ext cx="34385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8B9D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CERN Repository — OpenAIRE Indexed</a:t>
            </a:r>
            <a:endParaRPr lang="en-US" sz="1600" dirty="0"/>
          </a:p>
        </p:txBody>
      </p:sp>
      <p:sp>
        <p:nvSpPr>
          <p:cNvPr id="11" name="Shape 9"/>
          <p:cNvSpPr/>
          <p:nvPr/>
        </p:nvSpPr>
        <p:spPr>
          <a:xfrm>
            <a:off x="4249341" y="1303020"/>
            <a:ext cx="3691890" cy="1748790"/>
          </a:xfrm>
          <a:custGeom>
            <a:avLst/>
            <a:gdLst/>
            <a:ahLst/>
            <a:cxnLst/>
            <a:rect l="l" t="t" r="r" b="b"/>
            <a:pathLst>
              <a:path w="3691890" h="1748790">
                <a:moveTo>
                  <a:pt x="76195" y="0"/>
                </a:moveTo>
                <a:lnTo>
                  <a:pt x="3615695" y="0"/>
                </a:lnTo>
                <a:cubicBezTo>
                  <a:pt x="3657776" y="0"/>
                  <a:pt x="3691890" y="34114"/>
                  <a:pt x="3691890" y="76195"/>
                </a:cubicBezTo>
                <a:lnTo>
                  <a:pt x="3691890" y="1672595"/>
                </a:lnTo>
                <a:cubicBezTo>
                  <a:pt x="3691890" y="1714648"/>
                  <a:pt x="3657748" y="1748790"/>
                  <a:pt x="3615695" y="1748790"/>
                </a:cubicBezTo>
                <a:lnTo>
                  <a:pt x="76195" y="1748790"/>
                </a:lnTo>
                <a:cubicBezTo>
                  <a:pt x="34114" y="1748790"/>
                  <a:pt x="0" y="1714676"/>
                  <a:pt x="0" y="1672595"/>
                </a:cubicBezTo>
                <a:lnTo>
                  <a:pt x="0" y="76195"/>
                </a:lnTo>
                <a:cubicBezTo>
                  <a:pt x="0" y="34114"/>
                  <a:pt x="34114" y="0"/>
                  <a:pt x="76195" y="0"/>
                </a:cubicBezTo>
                <a:close/>
              </a:path>
            </a:pathLst>
          </a:custGeom>
          <a:gradFill rotWithShape="1" flip="none">
            <a:gsLst>
              <a:gs pos="0">
                <a:srgbClr val="8B9DAE">
                  <a:alpha val="30000"/>
                </a:srgbClr>
              </a:gs>
              <a:gs pos="100000">
                <a:srgbClr val="8B9DAE">
                  <a:alpha val="10000"/>
                </a:srgbClr>
              </a:gs>
            </a:gsLst>
            <a:lin ang="2700000" scaled="1"/>
          </a:gradFill>
          <a:ln w="20320">
            <a:solidFill>
              <a:srgbClr val="8B9DAE"/>
            </a:solidFill>
            <a:prstDash val="solid"/>
          </a:ln>
        </p:spPr>
      </p:sp>
      <p:sp>
        <p:nvSpPr>
          <p:cNvPr id="12" name="Shape 10"/>
          <p:cNvSpPr/>
          <p:nvPr/>
        </p:nvSpPr>
        <p:spPr>
          <a:xfrm>
            <a:off x="4465320" y="1463041"/>
            <a:ext cx="250031" cy="285750"/>
          </a:xfrm>
          <a:custGeom>
            <a:avLst/>
            <a:gdLst/>
            <a:ahLst/>
            <a:cxnLst/>
            <a:rect l="l" t="t" r="r" b="b"/>
            <a:pathLst>
              <a:path w="250031" h="285750">
                <a:moveTo>
                  <a:pt x="142875" y="17859"/>
                </a:moveTo>
                <a:cubicBezTo>
                  <a:pt x="142875" y="7981"/>
                  <a:pt x="134894" y="0"/>
                  <a:pt x="125016" y="0"/>
                </a:cubicBezTo>
                <a:cubicBezTo>
                  <a:pt x="115137" y="0"/>
                  <a:pt x="107156" y="7981"/>
                  <a:pt x="107156" y="17859"/>
                </a:cubicBezTo>
                <a:lnTo>
                  <a:pt x="107156" y="135452"/>
                </a:lnTo>
                <a:lnTo>
                  <a:pt x="84051" y="112347"/>
                </a:lnTo>
                <a:cubicBezTo>
                  <a:pt x="77074" y="105370"/>
                  <a:pt x="65745" y="105370"/>
                  <a:pt x="58769" y="112347"/>
                </a:cubicBezTo>
                <a:cubicBezTo>
                  <a:pt x="51792" y="119323"/>
                  <a:pt x="51792" y="130652"/>
                  <a:pt x="58769" y="137629"/>
                </a:cubicBezTo>
                <a:lnTo>
                  <a:pt x="112347" y="191207"/>
                </a:lnTo>
                <a:cubicBezTo>
                  <a:pt x="119323" y="198183"/>
                  <a:pt x="130652" y="198183"/>
                  <a:pt x="137629" y="191207"/>
                </a:cubicBezTo>
                <a:lnTo>
                  <a:pt x="191207" y="137629"/>
                </a:lnTo>
                <a:cubicBezTo>
                  <a:pt x="198183" y="130652"/>
                  <a:pt x="198183" y="119323"/>
                  <a:pt x="191207" y="112347"/>
                </a:cubicBezTo>
                <a:cubicBezTo>
                  <a:pt x="184231" y="105370"/>
                  <a:pt x="172901" y="105370"/>
                  <a:pt x="165925" y="112347"/>
                </a:cubicBezTo>
                <a:lnTo>
                  <a:pt x="142875" y="135452"/>
                </a:lnTo>
                <a:lnTo>
                  <a:pt x="142875" y="17859"/>
                </a:lnTo>
                <a:close/>
                <a:moveTo>
                  <a:pt x="35719" y="178594"/>
                </a:moveTo>
                <a:cubicBezTo>
                  <a:pt x="16018" y="178594"/>
                  <a:pt x="0" y="194611"/>
                  <a:pt x="0" y="214313"/>
                </a:cubicBezTo>
                <a:lnTo>
                  <a:pt x="0" y="232172"/>
                </a:lnTo>
                <a:cubicBezTo>
                  <a:pt x="0" y="251873"/>
                  <a:pt x="16018" y="267891"/>
                  <a:pt x="35719" y="267891"/>
                </a:cubicBezTo>
                <a:lnTo>
                  <a:pt x="214313" y="267891"/>
                </a:lnTo>
                <a:cubicBezTo>
                  <a:pt x="234014" y="267891"/>
                  <a:pt x="250031" y="251873"/>
                  <a:pt x="250031" y="232172"/>
                </a:cubicBezTo>
                <a:lnTo>
                  <a:pt x="250031" y="214313"/>
                </a:lnTo>
                <a:cubicBezTo>
                  <a:pt x="250031" y="194611"/>
                  <a:pt x="234014" y="178594"/>
                  <a:pt x="214313" y="178594"/>
                </a:cubicBezTo>
                <a:lnTo>
                  <a:pt x="188137" y="178594"/>
                </a:lnTo>
                <a:lnTo>
                  <a:pt x="156549" y="210183"/>
                </a:lnTo>
                <a:cubicBezTo>
                  <a:pt x="139136" y="227595"/>
                  <a:pt x="110840" y="227595"/>
                  <a:pt x="93427" y="210183"/>
                </a:cubicBezTo>
                <a:lnTo>
                  <a:pt x="61894" y="178594"/>
                </a:lnTo>
                <a:lnTo>
                  <a:pt x="35719" y="178594"/>
                </a:lnTo>
                <a:close/>
                <a:moveTo>
                  <a:pt x="205383" y="209848"/>
                </a:moveTo>
                <a:cubicBezTo>
                  <a:pt x="212775" y="209848"/>
                  <a:pt x="218777" y="215850"/>
                  <a:pt x="218777" y="223242"/>
                </a:cubicBezTo>
                <a:cubicBezTo>
                  <a:pt x="218777" y="230635"/>
                  <a:pt x="212775" y="236637"/>
                  <a:pt x="205383" y="236637"/>
                </a:cubicBezTo>
                <a:cubicBezTo>
                  <a:pt x="197990" y="236637"/>
                  <a:pt x="191988" y="230635"/>
                  <a:pt x="191988" y="223242"/>
                </a:cubicBezTo>
                <a:cubicBezTo>
                  <a:pt x="191988" y="215850"/>
                  <a:pt x="197990" y="209848"/>
                  <a:pt x="205383" y="209848"/>
                </a:cubicBezTo>
                <a:close/>
              </a:path>
            </a:pathLst>
          </a:custGeom>
          <a:solidFill>
            <a:srgbClr val="8B9DAE"/>
          </a:solidFill>
          <a:ln/>
        </p:spPr>
      </p:sp>
      <p:sp>
        <p:nvSpPr>
          <p:cNvPr id="13" name="Text 11"/>
          <p:cNvSpPr/>
          <p:nvPr/>
        </p:nvSpPr>
        <p:spPr>
          <a:xfrm>
            <a:off x="6805017" y="1510666"/>
            <a:ext cx="10477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8B9DAE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GLOBAL REACH</a:t>
            </a:r>
            <a:endParaRPr lang="en-US" sz="1600" dirty="0"/>
          </a:p>
        </p:txBody>
      </p:sp>
      <p:sp>
        <p:nvSpPr>
          <p:cNvPr id="14" name="Text 12"/>
          <p:cNvSpPr/>
          <p:nvPr/>
        </p:nvSpPr>
        <p:spPr>
          <a:xfrm>
            <a:off x="4409361" y="1863091"/>
            <a:ext cx="360045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80000"/>
              </a:lnSpc>
            </a:pPr>
            <a:r>
              <a:rPr lang="en-US" sz="3600" b="1" dirty="0">
                <a:solidFill>
                  <a:srgbClr val="8B9DAE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5,000+</a:t>
            </a:r>
            <a:endParaRPr lang="en-US" sz="1600" dirty="0"/>
          </a:p>
        </p:txBody>
      </p:sp>
      <p:sp>
        <p:nvSpPr>
          <p:cNvPr id="15" name="Text 13"/>
          <p:cNvSpPr/>
          <p:nvPr/>
        </p:nvSpPr>
        <p:spPr>
          <a:xfrm>
            <a:off x="4409361" y="2358391"/>
            <a:ext cx="34575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F7FAF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Verified Downloads</a:t>
            </a:r>
            <a:endParaRPr lang="en-US" sz="1600" dirty="0"/>
          </a:p>
        </p:txBody>
      </p:sp>
      <p:sp>
        <p:nvSpPr>
          <p:cNvPr id="16" name="Text 14"/>
          <p:cNvSpPr/>
          <p:nvPr/>
        </p:nvSpPr>
        <p:spPr>
          <a:xfrm>
            <a:off x="4409361" y="2701291"/>
            <a:ext cx="34385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8B9D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Zenodo: 3,950 | SSRN: 732</a:t>
            </a:r>
            <a:endParaRPr lang="en-US" sz="1600" dirty="0"/>
          </a:p>
        </p:txBody>
      </p:sp>
      <p:sp>
        <p:nvSpPr>
          <p:cNvPr id="17" name="Shape 15"/>
          <p:cNvSpPr/>
          <p:nvPr/>
        </p:nvSpPr>
        <p:spPr>
          <a:xfrm>
            <a:off x="8110181" y="1303020"/>
            <a:ext cx="3691890" cy="1748790"/>
          </a:xfrm>
          <a:custGeom>
            <a:avLst/>
            <a:gdLst/>
            <a:ahLst/>
            <a:cxnLst/>
            <a:rect l="l" t="t" r="r" b="b"/>
            <a:pathLst>
              <a:path w="3691890" h="1748790">
                <a:moveTo>
                  <a:pt x="76195" y="0"/>
                </a:moveTo>
                <a:lnTo>
                  <a:pt x="3615695" y="0"/>
                </a:lnTo>
                <a:cubicBezTo>
                  <a:pt x="3657776" y="0"/>
                  <a:pt x="3691890" y="34114"/>
                  <a:pt x="3691890" y="76195"/>
                </a:cubicBezTo>
                <a:lnTo>
                  <a:pt x="3691890" y="1672595"/>
                </a:lnTo>
                <a:cubicBezTo>
                  <a:pt x="3691890" y="1714648"/>
                  <a:pt x="3657748" y="1748790"/>
                  <a:pt x="3615695" y="1748790"/>
                </a:cubicBezTo>
                <a:lnTo>
                  <a:pt x="76195" y="1748790"/>
                </a:lnTo>
                <a:cubicBezTo>
                  <a:pt x="34114" y="1748790"/>
                  <a:pt x="0" y="1714676"/>
                  <a:pt x="0" y="1672595"/>
                </a:cubicBezTo>
                <a:lnTo>
                  <a:pt x="0" y="76195"/>
                </a:lnTo>
                <a:cubicBezTo>
                  <a:pt x="0" y="34114"/>
                  <a:pt x="34114" y="0"/>
                  <a:pt x="76195" y="0"/>
                </a:cubicBezTo>
                <a:close/>
              </a:path>
            </a:pathLst>
          </a:custGeom>
          <a:gradFill rotWithShape="1" flip="none">
            <a:gsLst>
              <a:gs pos="0">
                <a:srgbClr val="C5A575">
                  <a:alpha val="30000"/>
                </a:srgbClr>
              </a:gs>
              <a:gs pos="100000">
                <a:srgbClr val="C5A575">
                  <a:alpha val="10000"/>
                </a:srgbClr>
              </a:gs>
            </a:gsLst>
            <a:lin ang="2700000" scaled="1"/>
          </a:gradFill>
          <a:ln w="20320">
            <a:solidFill>
              <a:srgbClr val="C5A575"/>
            </a:solidFill>
            <a:prstDash val="solid"/>
          </a:ln>
        </p:spPr>
      </p:sp>
      <p:sp>
        <p:nvSpPr>
          <p:cNvPr id="18" name="Shape 16"/>
          <p:cNvSpPr/>
          <p:nvPr/>
        </p:nvSpPr>
        <p:spPr>
          <a:xfrm>
            <a:off x="8308300" y="1463041"/>
            <a:ext cx="285750" cy="285750"/>
          </a:xfrm>
          <a:custGeom>
            <a:avLst/>
            <a:gdLst/>
            <a:ahLst/>
            <a:cxnLst/>
            <a:rect l="l" t="t" r="r" b="b"/>
            <a:pathLst>
              <a:path w="285750" h="285750">
                <a:moveTo>
                  <a:pt x="66973" y="31254"/>
                </a:moveTo>
                <a:cubicBezTo>
                  <a:pt x="66973" y="14008"/>
                  <a:pt x="80981" y="0"/>
                  <a:pt x="98227" y="0"/>
                </a:cubicBezTo>
                <a:lnTo>
                  <a:pt x="111621" y="0"/>
                </a:lnTo>
                <a:cubicBezTo>
                  <a:pt x="121500" y="0"/>
                  <a:pt x="129480" y="7981"/>
                  <a:pt x="129480" y="17859"/>
                </a:cubicBezTo>
                <a:lnTo>
                  <a:pt x="129480" y="267891"/>
                </a:lnTo>
                <a:cubicBezTo>
                  <a:pt x="129480" y="277769"/>
                  <a:pt x="121500" y="285750"/>
                  <a:pt x="111621" y="285750"/>
                </a:cubicBezTo>
                <a:lnTo>
                  <a:pt x="93762" y="285750"/>
                </a:lnTo>
                <a:cubicBezTo>
                  <a:pt x="77130" y="285750"/>
                  <a:pt x="63122" y="274365"/>
                  <a:pt x="59159" y="258961"/>
                </a:cubicBezTo>
                <a:cubicBezTo>
                  <a:pt x="58769" y="258961"/>
                  <a:pt x="58434" y="258961"/>
                  <a:pt x="58043" y="258961"/>
                </a:cubicBezTo>
                <a:cubicBezTo>
                  <a:pt x="33375" y="258961"/>
                  <a:pt x="13395" y="238981"/>
                  <a:pt x="13395" y="214313"/>
                </a:cubicBezTo>
                <a:cubicBezTo>
                  <a:pt x="13395" y="204267"/>
                  <a:pt x="16743" y="195002"/>
                  <a:pt x="22324" y="187523"/>
                </a:cubicBezTo>
                <a:cubicBezTo>
                  <a:pt x="11497" y="179375"/>
                  <a:pt x="4465" y="166427"/>
                  <a:pt x="4465" y="151805"/>
                </a:cubicBezTo>
                <a:cubicBezTo>
                  <a:pt x="4465" y="134559"/>
                  <a:pt x="14288" y="119546"/>
                  <a:pt x="28575" y="112123"/>
                </a:cubicBezTo>
                <a:cubicBezTo>
                  <a:pt x="24612" y="105426"/>
                  <a:pt x="22324" y="97613"/>
                  <a:pt x="22324" y="89297"/>
                </a:cubicBezTo>
                <a:cubicBezTo>
                  <a:pt x="22324" y="64629"/>
                  <a:pt x="42304" y="44648"/>
                  <a:pt x="66973" y="44648"/>
                </a:cubicBezTo>
                <a:lnTo>
                  <a:pt x="66973" y="31254"/>
                </a:lnTo>
                <a:close/>
                <a:moveTo>
                  <a:pt x="218777" y="31254"/>
                </a:moveTo>
                <a:lnTo>
                  <a:pt x="218777" y="44648"/>
                </a:lnTo>
                <a:cubicBezTo>
                  <a:pt x="243446" y="44648"/>
                  <a:pt x="263426" y="64629"/>
                  <a:pt x="263426" y="89297"/>
                </a:cubicBezTo>
                <a:cubicBezTo>
                  <a:pt x="263426" y="97668"/>
                  <a:pt x="261138" y="105482"/>
                  <a:pt x="257175" y="112123"/>
                </a:cubicBezTo>
                <a:cubicBezTo>
                  <a:pt x="271518" y="119546"/>
                  <a:pt x="281285" y="134503"/>
                  <a:pt x="281285" y="151805"/>
                </a:cubicBezTo>
                <a:cubicBezTo>
                  <a:pt x="281285" y="166427"/>
                  <a:pt x="274253" y="179375"/>
                  <a:pt x="263426" y="187523"/>
                </a:cubicBezTo>
                <a:cubicBezTo>
                  <a:pt x="269007" y="195002"/>
                  <a:pt x="272355" y="204267"/>
                  <a:pt x="272355" y="214313"/>
                </a:cubicBezTo>
                <a:cubicBezTo>
                  <a:pt x="272355" y="238981"/>
                  <a:pt x="252375" y="258961"/>
                  <a:pt x="227707" y="258961"/>
                </a:cubicBezTo>
                <a:cubicBezTo>
                  <a:pt x="227316" y="258961"/>
                  <a:pt x="226981" y="258961"/>
                  <a:pt x="226591" y="258961"/>
                </a:cubicBezTo>
                <a:cubicBezTo>
                  <a:pt x="222628" y="274365"/>
                  <a:pt x="208620" y="285750"/>
                  <a:pt x="191988" y="285750"/>
                </a:cubicBezTo>
                <a:lnTo>
                  <a:pt x="174129" y="285750"/>
                </a:lnTo>
                <a:cubicBezTo>
                  <a:pt x="164250" y="285750"/>
                  <a:pt x="156270" y="277769"/>
                  <a:pt x="156270" y="267891"/>
                </a:cubicBezTo>
                <a:lnTo>
                  <a:pt x="156270" y="17859"/>
                </a:lnTo>
                <a:cubicBezTo>
                  <a:pt x="156270" y="7981"/>
                  <a:pt x="164250" y="0"/>
                  <a:pt x="174129" y="0"/>
                </a:cubicBezTo>
                <a:lnTo>
                  <a:pt x="187523" y="0"/>
                </a:lnTo>
                <a:cubicBezTo>
                  <a:pt x="204769" y="0"/>
                  <a:pt x="218777" y="14008"/>
                  <a:pt x="218777" y="31254"/>
                </a:cubicBezTo>
                <a:close/>
              </a:path>
            </a:pathLst>
          </a:custGeom>
          <a:solidFill>
            <a:srgbClr val="C5A575"/>
          </a:solidFill>
          <a:ln/>
        </p:spPr>
      </p:sp>
      <p:sp>
        <p:nvSpPr>
          <p:cNvPr id="19" name="Text 17"/>
          <p:cNvSpPr/>
          <p:nvPr/>
        </p:nvSpPr>
        <p:spPr>
          <a:xfrm>
            <a:off x="10843260" y="1510666"/>
            <a:ext cx="8667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8B9DAE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ORIGINALITY</a:t>
            </a:r>
            <a:endParaRPr lang="en-US" sz="1600" dirty="0"/>
          </a:p>
        </p:txBody>
      </p:sp>
      <p:sp>
        <p:nvSpPr>
          <p:cNvPr id="20" name="Text 18"/>
          <p:cNvSpPr/>
          <p:nvPr/>
        </p:nvSpPr>
        <p:spPr>
          <a:xfrm>
            <a:off x="8270200" y="1863091"/>
            <a:ext cx="360045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80000"/>
              </a:lnSpc>
            </a:pPr>
            <a:r>
              <a:rPr lang="en-US" sz="3600" b="1" dirty="0">
                <a:solidFill>
                  <a:srgbClr val="C5A575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94.9%</a:t>
            </a:r>
            <a:endParaRPr lang="en-US" sz="1600" dirty="0"/>
          </a:p>
        </p:txBody>
      </p:sp>
      <p:sp>
        <p:nvSpPr>
          <p:cNvPr id="21" name="Text 19"/>
          <p:cNvSpPr/>
          <p:nvPr/>
        </p:nvSpPr>
        <p:spPr>
          <a:xfrm>
            <a:off x="8270200" y="2358391"/>
            <a:ext cx="34575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F7FAF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Avg. Novelty Score</a:t>
            </a:r>
            <a:endParaRPr lang="en-US" sz="1600" dirty="0"/>
          </a:p>
        </p:txBody>
      </p:sp>
      <p:sp>
        <p:nvSpPr>
          <p:cNvPr id="22" name="Text 20"/>
          <p:cNvSpPr/>
          <p:nvPr/>
        </p:nvSpPr>
        <p:spPr>
          <a:xfrm>
            <a:off x="8270200" y="2701291"/>
            <a:ext cx="34385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8B9D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DeSci Labs Verified — 25 Articles</a:t>
            </a:r>
            <a:endParaRPr lang="en-US" sz="1600" dirty="0"/>
          </a:p>
        </p:txBody>
      </p:sp>
      <p:sp>
        <p:nvSpPr>
          <p:cNvPr id="23" name="Shape 21"/>
          <p:cNvSpPr/>
          <p:nvPr/>
        </p:nvSpPr>
        <p:spPr>
          <a:xfrm>
            <a:off x="384810" y="3215642"/>
            <a:ext cx="5627370" cy="3569970"/>
          </a:xfrm>
          <a:custGeom>
            <a:avLst/>
            <a:gdLst/>
            <a:ahLst/>
            <a:cxnLst/>
            <a:rect l="l" t="t" r="r" b="b"/>
            <a:pathLst>
              <a:path w="5627370" h="3569970">
                <a:moveTo>
                  <a:pt x="76183" y="0"/>
                </a:moveTo>
                <a:lnTo>
                  <a:pt x="5551187" y="0"/>
                </a:lnTo>
                <a:cubicBezTo>
                  <a:pt x="5593262" y="0"/>
                  <a:pt x="5627370" y="34108"/>
                  <a:pt x="5627370" y="76183"/>
                </a:cubicBezTo>
                <a:lnTo>
                  <a:pt x="5627370" y="3493787"/>
                </a:lnTo>
                <a:cubicBezTo>
                  <a:pt x="5627370" y="3535862"/>
                  <a:pt x="5593262" y="3569970"/>
                  <a:pt x="5551187" y="3569970"/>
                </a:cubicBezTo>
                <a:lnTo>
                  <a:pt x="76183" y="3569970"/>
                </a:lnTo>
                <a:cubicBezTo>
                  <a:pt x="34108" y="3569970"/>
                  <a:pt x="0" y="3535862"/>
                  <a:pt x="0" y="3493787"/>
                </a:cubicBezTo>
                <a:lnTo>
                  <a:pt x="0" y="76183"/>
                </a:lnTo>
                <a:cubicBezTo>
                  <a:pt x="0" y="34108"/>
                  <a:pt x="34108" y="0"/>
                  <a:pt x="76183" y="0"/>
                </a:cubicBezTo>
                <a:close/>
              </a:path>
            </a:pathLst>
          </a:custGeom>
          <a:solidFill>
            <a:srgbClr val="4A5568">
              <a:alpha val="20000"/>
            </a:srgbClr>
          </a:solidFill>
          <a:ln w="10160">
            <a:solidFill>
              <a:srgbClr val="4A5568"/>
            </a:solidFill>
            <a:prstDash val="solid"/>
          </a:ln>
        </p:spPr>
      </p:sp>
      <p:sp>
        <p:nvSpPr>
          <p:cNvPr id="24" name="Shape 22"/>
          <p:cNvSpPr/>
          <p:nvPr/>
        </p:nvSpPr>
        <p:spPr>
          <a:xfrm>
            <a:off x="602932" y="3448050"/>
            <a:ext cx="190500" cy="190500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11906" y="11906"/>
                </a:moveTo>
                <a:cubicBezTo>
                  <a:pt x="18492" y="11906"/>
                  <a:pt x="23812" y="17227"/>
                  <a:pt x="23812" y="23812"/>
                </a:cubicBezTo>
                <a:lnTo>
                  <a:pt x="23812" y="148828"/>
                </a:lnTo>
                <a:cubicBezTo>
                  <a:pt x="23812" y="152102"/>
                  <a:pt x="26491" y="154781"/>
                  <a:pt x="29766" y="154781"/>
                </a:cubicBezTo>
                <a:lnTo>
                  <a:pt x="178594" y="154781"/>
                </a:lnTo>
                <a:cubicBezTo>
                  <a:pt x="185179" y="154781"/>
                  <a:pt x="190500" y="160102"/>
                  <a:pt x="190500" y="166688"/>
                </a:cubicBezTo>
                <a:cubicBezTo>
                  <a:pt x="190500" y="173273"/>
                  <a:pt x="185179" y="178594"/>
                  <a:pt x="178594" y="178594"/>
                </a:cubicBezTo>
                <a:lnTo>
                  <a:pt x="29766" y="178594"/>
                </a:lnTo>
                <a:cubicBezTo>
                  <a:pt x="13320" y="178594"/>
                  <a:pt x="0" y="165274"/>
                  <a:pt x="0" y="148828"/>
                </a:cubicBezTo>
                <a:lnTo>
                  <a:pt x="0" y="23812"/>
                </a:lnTo>
                <a:cubicBezTo>
                  <a:pt x="0" y="17227"/>
                  <a:pt x="5321" y="11906"/>
                  <a:pt x="11906" y="11906"/>
                </a:cubicBezTo>
                <a:close/>
                <a:moveTo>
                  <a:pt x="47625" y="35719"/>
                </a:moveTo>
                <a:cubicBezTo>
                  <a:pt x="47625" y="29133"/>
                  <a:pt x="52946" y="23812"/>
                  <a:pt x="59531" y="23812"/>
                </a:cubicBezTo>
                <a:lnTo>
                  <a:pt x="130969" y="23812"/>
                </a:lnTo>
                <a:cubicBezTo>
                  <a:pt x="137554" y="23812"/>
                  <a:pt x="142875" y="29133"/>
                  <a:pt x="142875" y="35719"/>
                </a:cubicBezTo>
                <a:cubicBezTo>
                  <a:pt x="142875" y="42304"/>
                  <a:pt x="137554" y="47625"/>
                  <a:pt x="130969" y="47625"/>
                </a:cubicBezTo>
                <a:lnTo>
                  <a:pt x="59531" y="47625"/>
                </a:lnTo>
                <a:cubicBezTo>
                  <a:pt x="52946" y="47625"/>
                  <a:pt x="47625" y="42304"/>
                  <a:pt x="47625" y="35719"/>
                </a:cubicBezTo>
                <a:close/>
                <a:moveTo>
                  <a:pt x="59531" y="65484"/>
                </a:moveTo>
                <a:lnTo>
                  <a:pt x="107156" y="65484"/>
                </a:lnTo>
                <a:cubicBezTo>
                  <a:pt x="113742" y="65484"/>
                  <a:pt x="119063" y="70805"/>
                  <a:pt x="119063" y="77391"/>
                </a:cubicBezTo>
                <a:cubicBezTo>
                  <a:pt x="119063" y="83976"/>
                  <a:pt x="113742" y="89297"/>
                  <a:pt x="107156" y="89297"/>
                </a:cubicBezTo>
                <a:lnTo>
                  <a:pt x="59531" y="89297"/>
                </a:lnTo>
                <a:cubicBezTo>
                  <a:pt x="52946" y="89297"/>
                  <a:pt x="47625" y="83976"/>
                  <a:pt x="47625" y="77391"/>
                </a:cubicBezTo>
                <a:cubicBezTo>
                  <a:pt x="47625" y="70805"/>
                  <a:pt x="52946" y="65484"/>
                  <a:pt x="59531" y="65484"/>
                </a:cubicBezTo>
                <a:close/>
                <a:moveTo>
                  <a:pt x="59531" y="107156"/>
                </a:moveTo>
                <a:lnTo>
                  <a:pt x="154781" y="107156"/>
                </a:lnTo>
                <a:cubicBezTo>
                  <a:pt x="161367" y="107156"/>
                  <a:pt x="166688" y="112477"/>
                  <a:pt x="166688" y="119063"/>
                </a:cubicBezTo>
                <a:cubicBezTo>
                  <a:pt x="166688" y="125648"/>
                  <a:pt x="161367" y="130969"/>
                  <a:pt x="154781" y="130969"/>
                </a:cubicBezTo>
                <a:lnTo>
                  <a:pt x="59531" y="130969"/>
                </a:lnTo>
                <a:cubicBezTo>
                  <a:pt x="52946" y="130969"/>
                  <a:pt x="47625" y="125648"/>
                  <a:pt x="47625" y="119063"/>
                </a:cubicBezTo>
                <a:cubicBezTo>
                  <a:pt x="47625" y="112477"/>
                  <a:pt x="52946" y="107156"/>
                  <a:pt x="59531" y="107156"/>
                </a:cubicBezTo>
                <a:close/>
              </a:path>
            </a:pathLst>
          </a:custGeom>
          <a:solidFill>
            <a:srgbClr val="C5A575"/>
          </a:solidFill>
          <a:ln/>
        </p:spPr>
      </p:sp>
      <p:sp>
        <p:nvSpPr>
          <p:cNvPr id="25" name="Text 23"/>
          <p:cNvSpPr/>
          <p:nvPr/>
        </p:nvSpPr>
        <p:spPr>
          <a:xfrm>
            <a:off x="817245" y="3409950"/>
            <a:ext cx="50958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C5A575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Research Output Distribution</a:t>
            </a:r>
            <a:endParaRPr lang="en-US" sz="1600" dirty="0"/>
          </a:p>
        </p:txBody>
      </p:sp>
      <p:sp>
        <p:nvSpPr>
          <p:cNvPr id="26" name="Text 24"/>
          <p:cNvSpPr/>
          <p:nvPr/>
        </p:nvSpPr>
        <p:spPr>
          <a:xfrm>
            <a:off x="579120" y="3829050"/>
            <a:ext cx="17335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F7FAF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Governance Frameworks</a:t>
            </a:r>
            <a:endParaRPr lang="en-US" sz="1600" dirty="0"/>
          </a:p>
        </p:txBody>
      </p:sp>
      <p:sp>
        <p:nvSpPr>
          <p:cNvPr id="27" name="Text 25"/>
          <p:cNvSpPr/>
          <p:nvPr/>
        </p:nvSpPr>
        <p:spPr>
          <a:xfrm>
            <a:off x="5536049" y="3829050"/>
            <a:ext cx="3619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C5A57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194+</a:t>
            </a:r>
            <a:endParaRPr lang="en-US" sz="1600" dirty="0"/>
          </a:p>
        </p:txBody>
      </p:sp>
      <p:sp>
        <p:nvSpPr>
          <p:cNvPr id="28" name="Shape 26"/>
          <p:cNvSpPr/>
          <p:nvPr/>
        </p:nvSpPr>
        <p:spPr>
          <a:xfrm>
            <a:off x="579120" y="4095750"/>
            <a:ext cx="5238750" cy="76200"/>
          </a:xfrm>
          <a:custGeom>
            <a:avLst/>
            <a:gdLst/>
            <a:ahLst/>
            <a:cxnLst/>
            <a:rect l="l" t="t" r="r" b="b"/>
            <a:pathLst>
              <a:path w="5238750" h="76200">
                <a:moveTo>
                  <a:pt x="38100" y="0"/>
                </a:moveTo>
                <a:lnTo>
                  <a:pt x="5200650" y="0"/>
                </a:lnTo>
                <a:cubicBezTo>
                  <a:pt x="5221678" y="0"/>
                  <a:pt x="5238750" y="17072"/>
                  <a:pt x="5238750" y="38100"/>
                </a:cubicBezTo>
                <a:lnTo>
                  <a:pt x="5238750" y="38100"/>
                </a:lnTo>
                <a:cubicBezTo>
                  <a:pt x="5238750" y="59128"/>
                  <a:pt x="5221678" y="76200"/>
                  <a:pt x="5200650" y="76200"/>
                </a:cubicBezTo>
                <a:lnTo>
                  <a:pt x="38100" y="76200"/>
                </a:lnTo>
                <a:cubicBezTo>
                  <a:pt x="17072" y="76200"/>
                  <a:pt x="0" y="59128"/>
                  <a:pt x="0" y="381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2D3748"/>
          </a:solidFill>
          <a:ln/>
        </p:spPr>
      </p:sp>
      <p:sp>
        <p:nvSpPr>
          <p:cNvPr id="29" name="Shape 27"/>
          <p:cNvSpPr/>
          <p:nvPr/>
        </p:nvSpPr>
        <p:spPr>
          <a:xfrm>
            <a:off x="579120" y="4095750"/>
            <a:ext cx="4610100" cy="76200"/>
          </a:xfrm>
          <a:custGeom>
            <a:avLst/>
            <a:gdLst/>
            <a:ahLst/>
            <a:cxnLst/>
            <a:rect l="l" t="t" r="r" b="b"/>
            <a:pathLst>
              <a:path w="4610100" h="76200">
                <a:moveTo>
                  <a:pt x="38100" y="0"/>
                </a:moveTo>
                <a:lnTo>
                  <a:pt x="4572000" y="0"/>
                </a:lnTo>
                <a:cubicBezTo>
                  <a:pt x="4593028" y="0"/>
                  <a:pt x="4610100" y="17072"/>
                  <a:pt x="4610100" y="38100"/>
                </a:cubicBezTo>
                <a:lnTo>
                  <a:pt x="4610100" y="38100"/>
                </a:lnTo>
                <a:cubicBezTo>
                  <a:pt x="4610100" y="59128"/>
                  <a:pt x="4593028" y="76200"/>
                  <a:pt x="4572000" y="76200"/>
                </a:cubicBezTo>
                <a:lnTo>
                  <a:pt x="38100" y="76200"/>
                </a:lnTo>
                <a:cubicBezTo>
                  <a:pt x="17072" y="76200"/>
                  <a:pt x="0" y="59128"/>
                  <a:pt x="0" y="381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C5A575"/>
          </a:solidFill>
          <a:ln/>
        </p:spPr>
      </p:sp>
      <p:sp>
        <p:nvSpPr>
          <p:cNvPr id="30" name="Text 28"/>
          <p:cNvSpPr/>
          <p:nvPr/>
        </p:nvSpPr>
        <p:spPr>
          <a:xfrm>
            <a:off x="579120" y="4286250"/>
            <a:ext cx="9906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F7FAF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DeSci Articles</a:t>
            </a:r>
            <a:endParaRPr lang="en-US" sz="1600" dirty="0"/>
          </a:p>
        </p:txBody>
      </p:sp>
      <p:sp>
        <p:nvSpPr>
          <p:cNvPr id="31" name="Text 29"/>
          <p:cNvSpPr/>
          <p:nvPr/>
        </p:nvSpPr>
        <p:spPr>
          <a:xfrm>
            <a:off x="5662017" y="4286250"/>
            <a:ext cx="2381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8B9D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25</a:t>
            </a:r>
            <a:endParaRPr lang="en-US" sz="1600" dirty="0"/>
          </a:p>
        </p:txBody>
      </p:sp>
      <p:sp>
        <p:nvSpPr>
          <p:cNvPr id="32" name="Shape 30"/>
          <p:cNvSpPr/>
          <p:nvPr/>
        </p:nvSpPr>
        <p:spPr>
          <a:xfrm>
            <a:off x="579120" y="4552950"/>
            <a:ext cx="5238750" cy="76200"/>
          </a:xfrm>
          <a:custGeom>
            <a:avLst/>
            <a:gdLst/>
            <a:ahLst/>
            <a:cxnLst/>
            <a:rect l="l" t="t" r="r" b="b"/>
            <a:pathLst>
              <a:path w="5238750" h="76200">
                <a:moveTo>
                  <a:pt x="38100" y="0"/>
                </a:moveTo>
                <a:lnTo>
                  <a:pt x="5200650" y="0"/>
                </a:lnTo>
                <a:cubicBezTo>
                  <a:pt x="5221678" y="0"/>
                  <a:pt x="5238750" y="17072"/>
                  <a:pt x="5238750" y="38100"/>
                </a:cubicBezTo>
                <a:lnTo>
                  <a:pt x="5238750" y="38100"/>
                </a:lnTo>
                <a:cubicBezTo>
                  <a:pt x="5238750" y="59128"/>
                  <a:pt x="5221678" y="76200"/>
                  <a:pt x="5200650" y="76200"/>
                </a:cubicBezTo>
                <a:lnTo>
                  <a:pt x="38100" y="76200"/>
                </a:lnTo>
                <a:cubicBezTo>
                  <a:pt x="17072" y="76200"/>
                  <a:pt x="0" y="59128"/>
                  <a:pt x="0" y="381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2D3748"/>
          </a:solidFill>
          <a:ln/>
        </p:spPr>
      </p:sp>
      <p:sp>
        <p:nvSpPr>
          <p:cNvPr id="33" name="Shape 31"/>
          <p:cNvSpPr/>
          <p:nvPr/>
        </p:nvSpPr>
        <p:spPr>
          <a:xfrm>
            <a:off x="579120" y="4552950"/>
            <a:ext cx="581025" cy="76200"/>
          </a:xfrm>
          <a:custGeom>
            <a:avLst/>
            <a:gdLst/>
            <a:ahLst/>
            <a:cxnLst/>
            <a:rect l="l" t="t" r="r" b="b"/>
            <a:pathLst>
              <a:path w="581025" h="76200">
                <a:moveTo>
                  <a:pt x="38100" y="0"/>
                </a:moveTo>
                <a:lnTo>
                  <a:pt x="542925" y="0"/>
                </a:lnTo>
                <a:cubicBezTo>
                  <a:pt x="563953" y="0"/>
                  <a:pt x="581025" y="17072"/>
                  <a:pt x="581025" y="38100"/>
                </a:cubicBezTo>
                <a:lnTo>
                  <a:pt x="581025" y="38100"/>
                </a:lnTo>
                <a:cubicBezTo>
                  <a:pt x="581025" y="59128"/>
                  <a:pt x="563953" y="76200"/>
                  <a:pt x="542925" y="76200"/>
                </a:cubicBezTo>
                <a:lnTo>
                  <a:pt x="38100" y="76200"/>
                </a:lnTo>
                <a:cubicBezTo>
                  <a:pt x="17072" y="76200"/>
                  <a:pt x="0" y="59128"/>
                  <a:pt x="0" y="381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8B9DAE"/>
          </a:solidFill>
          <a:ln/>
        </p:spPr>
      </p:sp>
      <p:sp>
        <p:nvSpPr>
          <p:cNvPr id="34" name="Text 32"/>
          <p:cNvSpPr/>
          <p:nvPr/>
        </p:nvSpPr>
        <p:spPr>
          <a:xfrm>
            <a:off x="579120" y="4743450"/>
            <a:ext cx="12096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F7FAF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Ready Reckoners</a:t>
            </a:r>
            <a:endParaRPr lang="en-US" sz="1600" dirty="0"/>
          </a:p>
        </p:txBody>
      </p:sp>
      <p:sp>
        <p:nvSpPr>
          <p:cNvPr id="35" name="Text 33"/>
          <p:cNvSpPr/>
          <p:nvPr/>
        </p:nvSpPr>
        <p:spPr>
          <a:xfrm>
            <a:off x="5586770" y="4743450"/>
            <a:ext cx="3143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C5A57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23+</a:t>
            </a:r>
            <a:endParaRPr lang="en-US" sz="1600" dirty="0"/>
          </a:p>
        </p:txBody>
      </p:sp>
      <p:sp>
        <p:nvSpPr>
          <p:cNvPr id="36" name="Shape 34"/>
          <p:cNvSpPr/>
          <p:nvPr/>
        </p:nvSpPr>
        <p:spPr>
          <a:xfrm>
            <a:off x="579120" y="5010150"/>
            <a:ext cx="5238750" cy="76200"/>
          </a:xfrm>
          <a:custGeom>
            <a:avLst/>
            <a:gdLst/>
            <a:ahLst/>
            <a:cxnLst/>
            <a:rect l="l" t="t" r="r" b="b"/>
            <a:pathLst>
              <a:path w="5238750" h="76200">
                <a:moveTo>
                  <a:pt x="38100" y="0"/>
                </a:moveTo>
                <a:lnTo>
                  <a:pt x="5200650" y="0"/>
                </a:lnTo>
                <a:cubicBezTo>
                  <a:pt x="5221678" y="0"/>
                  <a:pt x="5238750" y="17072"/>
                  <a:pt x="5238750" y="38100"/>
                </a:cubicBezTo>
                <a:lnTo>
                  <a:pt x="5238750" y="38100"/>
                </a:lnTo>
                <a:cubicBezTo>
                  <a:pt x="5238750" y="59128"/>
                  <a:pt x="5221678" y="76200"/>
                  <a:pt x="5200650" y="76200"/>
                </a:cubicBezTo>
                <a:lnTo>
                  <a:pt x="38100" y="76200"/>
                </a:lnTo>
                <a:cubicBezTo>
                  <a:pt x="17072" y="76200"/>
                  <a:pt x="0" y="59128"/>
                  <a:pt x="0" y="381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2D3748"/>
          </a:solidFill>
          <a:ln/>
        </p:spPr>
      </p:sp>
      <p:sp>
        <p:nvSpPr>
          <p:cNvPr id="37" name="Shape 35"/>
          <p:cNvSpPr/>
          <p:nvPr/>
        </p:nvSpPr>
        <p:spPr>
          <a:xfrm>
            <a:off x="579120" y="5010150"/>
            <a:ext cx="523875" cy="76200"/>
          </a:xfrm>
          <a:custGeom>
            <a:avLst/>
            <a:gdLst/>
            <a:ahLst/>
            <a:cxnLst/>
            <a:rect l="l" t="t" r="r" b="b"/>
            <a:pathLst>
              <a:path w="523875" h="76200">
                <a:moveTo>
                  <a:pt x="38100" y="0"/>
                </a:moveTo>
                <a:lnTo>
                  <a:pt x="485775" y="0"/>
                </a:lnTo>
                <a:cubicBezTo>
                  <a:pt x="506803" y="0"/>
                  <a:pt x="523875" y="17072"/>
                  <a:pt x="523875" y="38100"/>
                </a:cubicBezTo>
                <a:lnTo>
                  <a:pt x="523875" y="38100"/>
                </a:lnTo>
                <a:cubicBezTo>
                  <a:pt x="523875" y="59128"/>
                  <a:pt x="506803" y="76200"/>
                  <a:pt x="485775" y="76200"/>
                </a:cubicBezTo>
                <a:lnTo>
                  <a:pt x="38100" y="76200"/>
                </a:lnTo>
                <a:cubicBezTo>
                  <a:pt x="17072" y="76200"/>
                  <a:pt x="0" y="59128"/>
                  <a:pt x="0" y="381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C5A575"/>
          </a:solidFill>
          <a:ln/>
        </p:spPr>
      </p:sp>
      <p:sp>
        <p:nvSpPr>
          <p:cNvPr id="38" name="Text 36"/>
          <p:cNvSpPr/>
          <p:nvPr/>
        </p:nvSpPr>
        <p:spPr>
          <a:xfrm>
            <a:off x="579120" y="5200650"/>
            <a:ext cx="13906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F7FAF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GitHub Repositories</a:t>
            </a:r>
            <a:endParaRPr lang="en-US" sz="1600" dirty="0"/>
          </a:p>
        </p:txBody>
      </p:sp>
      <p:sp>
        <p:nvSpPr>
          <p:cNvPr id="39" name="Text 37"/>
          <p:cNvSpPr/>
          <p:nvPr/>
        </p:nvSpPr>
        <p:spPr>
          <a:xfrm>
            <a:off x="5516642" y="5200650"/>
            <a:ext cx="3810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8B9D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150+</a:t>
            </a:r>
            <a:endParaRPr lang="en-US" sz="1600" dirty="0"/>
          </a:p>
        </p:txBody>
      </p:sp>
      <p:sp>
        <p:nvSpPr>
          <p:cNvPr id="40" name="Shape 38"/>
          <p:cNvSpPr/>
          <p:nvPr/>
        </p:nvSpPr>
        <p:spPr>
          <a:xfrm>
            <a:off x="579120" y="5467350"/>
            <a:ext cx="5238750" cy="76200"/>
          </a:xfrm>
          <a:custGeom>
            <a:avLst/>
            <a:gdLst/>
            <a:ahLst/>
            <a:cxnLst/>
            <a:rect l="l" t="t" r="r" b="b"/>
            <a:pathLst>
              <a:path w="5238750" h="76200">
                <a:moveTo>
                  <a:pt x="38100" y="0"/>
                </a:moveTo>
                <a:lnTo>
                  <a:pt x="5200650" y="0"/>
                </a:lnTo>
                <a:cubicBezTo>
                  <a:pt x="5221678" y="0"/>
                  <a:pt x="5238750" y="17072"/>
                  <a:pt x="5238750" y="38100"/>
                </a:cubicBezTo>
                <a:lnTo>
                  <a:pt x="5238750" y="38100"/>
                </a:lnTo>
                <a:cubicBezTo>
                  <a:pt x="5238750" y="59128"/>
                  <a:pt x="5221678" y="76200"/>
                  <a:pt x="5200650" y="76200"/>
                </a:cubicBezTo>
                <a:lnTo>
                  <a:pt x="38100" y="76200"/>
                </a:lnTo>
                <a:cubicBezTo>
                  <a:pt x="17072" y="76200"/>
                  <a:pt x="0" y="59128"/>
                  <a:pt x="0" y="381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2D3748"/>
          </a:solidFill>
          <a:ln/>
        </p:spPr>
      </p:sp>
      <p:sp>
        <p:nvSpPr>
          <p:cNvPr id="41" name="Shape 39"/>
          <p:cNvSpPr/>
          <p:nvPr/>
        </p:nvSpPr>
        <p:spPr>
          <a:xfrm>
            <a:off x="579120" y="5467350"/>
            <a:ext cx="3562350" cy="76200"/>
          </a:xfrm>
          <a:custGeom>
            <a:avLst/>
            <a:gdLst/>
            <a:ahLst/>
            <a:cxnLst/>
            <a:rect l="l" t="t" r="r" b="b"/>
            <a:pathLst>
              <a:path w="3562350" h="76200">
                <a:moveTo>
                  <a:pt x="38100" y="0"/>
                </a:moveTo>
                <a:lnTo>
                  <a:pt x="3524250" y="0"/>
                </a:lnTo>
                <a:cubicBezTo>
                  <a:pt x="3545278" y="0"/>
                  <a:pt x="3562350" y="17072"/>
                  <a:pt x="3562350" y="38100"/>
                </a:cubicBezTo>
                <a:lnTo>
                  <a:pt x="3562350" y="38100"/>
                </a:lnTo>
                <a:cubicBezTo>
                  <a:pt x="3562350" y="59128"/>
                  <a:pt x="3545278" y="76200"/>
                  <a:pt x="3524250" y="76200"/>
                </a:cubicBezTo>
                <a:lnTo>
                  <a:pt x="38100" y="76200"/>
                </a:lnTo>
                <a:cubicBezTo>
                  <a:pt x="17072" y="76200"/>
                  <a:pt x="0" y="59128"/>
                  <a:pt x="0" y="381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8B9DAE"/>
          </a:solidFill>
          <a:ln/>
        </p:spPr>
      </p:sp>
      <p:sp>
        <p:nvSpPr>
          <p:cNvPr id="42" name="Text 40"/>
          <p:cNvSpPr/>
          <p:nvPr/>
        </p:nvSpPr>
        <p:spPr>
          <a:xfrm>
            <a:off x="579120" y="5657850"/>
            <a:ext cx="10001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F7FAF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Policy Articles</a:t>
            </a:r>
            <a:endParaRPr lang="en-US" sz="1600" dirty="0"/>
          </a:p>
        </p:txBody>
      </p:sp>
      <p:sp>
        <p:nvSpPr>
          <p:cNvPr id="43" name="Text 41"/>
          <p:cNvSpPr/>
          <p:nvPr/>
        </p:nvSpPr>
        <p:spPr>
          <a:xfrm>
            <a:off x="5594271" y="5657850"/>
            <a:ext cx="3048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C5A57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75+</a:t>
            </a:r>
            <a:endParaRPr lang="en-US" sz="1600" dirty="0"/>
          </a:p>
        </p:txBody>
      </p:sp>
      <p:sp>
        <p:nvSpPr>
          <p:cNvPr id="44" name="Shape 42"/>
          <p:cNvSpPr/>
          <p:nvPr/>
        </p:nvSpPr>
        <p:spPr>
          <a:xfrm>
            <a:off x="579120" y="5924550"/>
            <a:ext cx="5238750" cy="76200"/>
          </a:xfrm>
          <a:custGeom>
            <a:avLst/>
            <a:gdLst/>
            <a:ahLst/>
            <a:cxnLst/>
            <a:rect l="l" t="t" r="r" b="b"/>
            <a:pathLst>
              <a:path w="5238750" h="76200">
                <a:moveTo>
                  <a:pt x="38100" y="0"/>
                </a:moveTo>
                <a:lnTo>
                  <a:pt x="5200650" y="0"/>
                </a:lnTo>
                <a:cubicBezTo>
                  <a:pt x="5221678" y="0"/>
                  <a:pt x="5238750" y="17072"/>
                  <a:pt x="5238750" y="38100"/>
                </a:cubicBezTo>
                <a:lnTo>
                  <a:pt x="5238750" y="38100"/>
                </a:lnTo>
                <a:cubicBezTo>
                  <a:pt x="5238750" y="59128"/>
                  <a:pt x="5221678" y="76200"/>
                  <a:pt x="5200650" y="76200"/>
                </a:cubicBezTo>
                <a:lnTo>
                  <a:pt x="38100" y="76200"/>
                </a:lnTo>
                <a:cubicBezTo>
                  <a:pt x="17072" y="76200"/>
                  <a:pt x="0" y="59128"/>
                  <a:pt x="0" y="381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2D3748"/>
          </a:solidFill>
          <a:ln/>
        </p:spPr>
      </p:sp>
      <p:sp>
        <p:nvSpPr>
          <p:cNvPr id="45" name="Shape 43"/>
          <p:cNvSpPr/>
          <p:nvPr/>
        </p:nvSpPr>
        <p:spPr>
          <a:xfrm>
            <a:off x="579120" y="5924550"/>
            <a:ext cx="1781175" cy="76200"/>
          </a:xfrm>
          <a:custGeom>
            <a:avLst/>
            <a:gdLst/>
            <a:ahLst/>
            <a:cxnLst/>
            <a:rect l="l" t="t" r="r" b="b"/>
            <a:pathLst>
              <a:path w="1781175" h="76200">
                <a:moveTo>
                  <a:pt x="38100" y="0"/>
                </a:moveTo>
                <a:lnTo>
                  <a:pt x="1743075" y="0"/>
                </a:lnTo>
                <a:cubicBezTo>
                  <a:pt x="1764103" y="0"/>
                  <a:pt x="1781175" y="17072"/>
                  <a:pt x="1781175" y="38100"/>
                </a:cubicBezTo>
                <a:lnTo>
                  <a:pt x="1781175" y="38100"/>
                </a:lnTo>
                <a:cubicBezTo>
                  <a:pt x="1781175" y="59128"/>
                  <a:pt x="1764103" y="76200"/>
                  <a:pt x="1743075" y="76200"/>
                </a:cubicBezTo>
                <a:lnTo>
                  <a:pt x="38100" y="76200"/>
                </a:lnTo>
                <a:cubicBezTo>
                  <a:pt x="17072" y="76200"/>
                  <a:pt x="0" y="59128"/>
                  <a:pt x="0" y="381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C5A575"/>
          </a:solidFill>
          <a:ln/>
        </p:spPr>
      </p:sp>
      <p:sp>
        <p:nvSpPr>
          <p:cNvPr id="46" name="Shape 44"/>
          <p:cNvSpPr/>
          <p:nvPr/>
        </p:nvSpPr>
        <p:spPr>
          <a:xfrm>
            <a:off x="6176010" y="3215642"/>
            <a:ext cx="5627370" cy="2255520"/>
          </a:xfrm>
          <a:custGeom>
            <a:avLst/>
            <a:gdLst/>
            <a:ahLst/>
            <a:cxnLst/>
            <a:rect l="l" t="t" r="r" b="b"/>
            <a:pathLst>
              <a:path w="5627370" h="2255520">
                <a:moveTo>
                  <a:pt x="76191" y="0"/>
                </a:moveTo>
                <a:lnTo>
                  <a:pt x="5551179" y="0"/>
                </a:lnTo>
                <a:cubicBezTo>
                  <a:pt x="5593258" y="0"/>
                  <a:pt x="5627370" y="34112"/>
                  <a:pt x="5627370" y="76191"/>
                </a:cubicBezTo>
                <a:lnTo>
                  <a:pt x="5627370" y="2179329"/>
                </a:lnTo>
                <a:cubicBezTo>
                  <a:pt x="5627370" y="2221408"/>
                  <a:pt x="5593258" y="2255520"/>
                  <a:pt x="5551179" y="2255520"/>
                </a:cubicBezTo>
                <a:lnTo>
                  <a:pt x="76191" y="2255520"/>
                </a:lnTo>
                <a:cubicBezTo>
                  <a:pt x="34112" y="2255520"/>
                  <a:pt x="0" y="2221408"/>
                  <a:pt x="0" y="2179329"/>
                </a:cubicBezTo>
                <a:lnTo>
                  <a:pt x="0" y="76191"/>
                </a:lnTo>
                <a:cubicBezTo>
                  <a:pt x="0" y="34140"/>
                  <a:pt x="34140" y="0"/>
                  <a:pt x="76191" y="0"/>
                </a:cubicBezTo>
                <a:close/>
              </a:path>
            </a:pathLst>
          </a:custGeom>
          <a:solidFill>
            <a:srgbClr val="4A5568">
              <a:alpha val="20000"/>
            </a:srgbClr>
          </a:solidFill>
          <a:ln w="10160">
            <a:solidFill>
              <a:srgbClr val="4A5568"/>
            </a:solidFill>
            <a:prstDash val="solid"/>
          </a:ln>
        </p:spPr>
      </p:sp>
      <p:sp>
        <p:nvSpPr>
          <p:cNvPr id="47" name="Shape 45"/>
          <p:cNvSpPr/>
          <p:nvPr/>
        </p:nvSpPr>
        <p:spPr>
          <a:xfrm>
            <a:off x="6356032" y="3419475"/>
            <a:ext cx="171450" cy="171450"/>
          </a:xfrm>
          <a:custGeom>
            <a:avLst/>
            <a:gdLst/>
            <a:ahLst/>
            <a:cxnLst/>
            <a:rect l="l" t="t" r="r" b="b"/>
            <a:pathLst>
              <a:path w="171450" h="171450">
                <a:moveTo>
                  <a:pt x="18652" y="66872"/>
                </a:moveTo>
                <a:lnTo>
                  <a:pt x="28999" y="77219"/>
                </a:lnTo>
                <a:cubicBezTo>
                  <a:pt x="31008" y="79229"/>
                  <a:pt x="33721" y="80367"/>
                  <a:pt x="36567" y="80367"/>
                </a:cubicBezTo>
                <a:lnTo>
                  <a:pt x="43767" y="80367"/>
                </a:lnTo>
                <a:cubicBezTo>
                  <a:pt x="46613" y="80367"/>
                  <a:pt x="49325" y="81506"/>
                  <a:pt x="51335" y="83515"/>
                </a:cubicBezTo>
                <a:lnTo>
                  <a:pt x="61146" y="93326"/>
                </a:lnTo>
                <a:cubicBezTo>
                  <a:pt x="63155" y="95336"/>
                  <a:pt x="64294" y="98048"/>
                  <a:pt x="64294" y="100894"/>
                </a:cubicBezTo>
                <a:lnTo>
                  <a:pt x="64294" y="113452"/>
                </a:lnTo>
                <a:cubicBezTo>
                  <a:pt x="64294" y="116298"/>
                  <a:pt x="65432" y="119010"/>
                  <a:pt x="67441" y="121020"/>
                </a:cubicBezTo>
                <a:lnTo>
                  <a:pt x="71895" y="125473"/>
                </a:lnTo>
                <a:cubicBezTo>
                  <a:pt x="73904" y="127482"/>
                  <a:pt x="75043" y="130195"/>
                  <a:pt x="75043" y="133041"/>
                </a:cubicBezTo>
                <a:lnTo>
                  <a:pt x="75043" y="139303"/>
                </a:lnTo>
                <a:cubicBezTo>
                  <a:pt x="75043" y="145230"/>
                  <a:pt x="79831" y="150019"/>
                  <a:pt x="85758" y="150019"/>
                </a:cubicBezTo>
                <a:cubicBezTo>
                  <a:pt x="91686" y="150019"/>
                  <a:pt x="96474" y="145230"/>
                  <a:pt x="96474" y="139303"/>
                </a:cubicBezTo>
                <a:lnTo>
                  <a:pt x="96474" y="138399"/>
                </a:lnTo>
                <a:cubicBezTo>
                  <a:pt x="96474" y="135553"/>
                  <a:pt x="97613" y="132840"/>
                  <a:pt x="99622" y="130831"/>
                </a:cubicBezTo>
                <a:lnTo>
                  <a:pt x="114791" y="115662"/>
                </a:lnTo>
                <a:cubicBezTo>
                  <a:pt x="116800" y="113653"/>
                  <a:pt x="117939" y="110940"/>
                  <a:pt x="117939" y="108094"/>
                </a:cubicBezTo>
                <a:lnTo>
                  <a:pt x="117939" y="96474"/>
                </a:lnTo>
                <a:cubicBezTo>
                  <a:pt x="117939" y="90547"/>
                  <a:pt x="113150" y="85758"/>
                  <a:pt x="107223" y="85758"/>
                </a:cubicBezTo>
                <a:lnTo>
                  <a:pt x="79530" y="85758"/>
                </a:lnTo>
                <a:cubicBezTo>
                  <a:pt x="76684" y="85758"/>
                  <a:pt x="73971" y="84620"/>
                  <a:pt x="71962" y="82611"/>
                </a:cubicBezTo>
                <a:lnTo>
                  <a:pt x="66604" y="77253"/>
                </a:lnTo>
                <a:cubicBezTo>
                  <a:pt x="65198" y="75847"/>
                  <a:pt x="64394" y="73904"/>
                  <a:pt x="64394" y="71895"/>
                </a:cubicBezTo>
                <a:cubicBezTo>
                  <a:pt x="64394" y="67709"/>
                  <a:pt x="67776" y="64327"/>
                  <a:pt x="71962" y="64327"/>
                </a:cubicBezTo>
                <a:lnTo>
                  <a:pt x="83582" y="64327"/>
                </a:lnTo>
                <a:cubicBezTo>
                  <a:pt x="87768" y="64327"/>
                  <a:pt x="91150" y="60945"/>
                  <a:pt x="91150" y="56759"/>
                </a:cubicBezTo>
                <a:cubicBezTo>
                  <a:pt x="91150" y="54750"/>
                  <a:pt x="90346" y="52808"/>
                  <a:pt x="88940" y="51402"/>
                </a:cubicBezTo>
                <a:lnTo>
                  <a:pt x="82343" y="44805"/>
                </a:lnTo>
                <a:cubicBezTo>
                  <a:pt x="81037" y="43532"/>
                  <a:pt x="80367" y="41891"/>
                  <a:pt x="80367" y="40184"/>
                </a:cubicBezTo>
                <a:cubicBezTo>
                  <a:pt x="80367" y="38476"/>
                  <a:pt x="81037" y="36835"/>
                  <a:pt x="82276" y="35596"/>
                </a:cubicBezTo>
                <a:lnTo>
                  <a:pt x="88069" y="29803"/>
                </a:lnTo>
                <a:cubicBezTo>
                  <a:pt x="90011" y="27861"/>
                  <a:pt x="91116" y="25215"/>
                  <a:pt x="91116" y="22469"/>
                </a:cubicBezTo>
                <a:cubicBezTo>
                  <a:pt x="91116" y="20058"/>
                  <a:pt x="90313" y="17882"/>
                  <a:pt x="88973" y="16140"/>
                </a:cubicBezTo>
                <a:cubicBezTo>
                  <a:pt x="87902" y="16107"/>
                  <a:pt x="86830" y="16073"/>
                  <a:pt x="85758" y="16073"/>
                </a:cubicBezTo>
                <a:cubicBezTo>
                  <a:pt x="53813" y="16073"/>
                  <a:pt x="26923" y="37572"/>
                  <a:pt x="18685" y="66872"/>
                </a:cubicBezTo>
                <a:close/>
                <a:moveTo>
                  <a:pt x="155377" y="85725"/>
                </a:moveTo>
                <a:cubicBezTo>
                  <a:pt x="155377" y="74139"/>
                  <a:pt x="152564" y="63222"/>
                  <a:pt x="147541" y="53645"/>
                </a:cubicBezTo>
                <a:cubicBezTo>
                  <a:pt x="145398" y="53946"/>
                  <a:pt x="143288" y="54951"/>
                  <a:pt x="141547" y="56692"/>
                </a:cubicBezTo>
                <a:lnTo>
                  <a:pt x="137060" y="61180"/>
                </a:lnTo>
                <a:cubicBezTo>
                  <a:pt x="135050" y="63189"/>
                  <a:pt x="133912" y="65901"/>
                  <a:pt x="133912" y="68747"/>
                </a:cubicBezTo>
                <a:lnTo>
                  <a:pt x="133912" y="80367"/>
                </a:lnTo>
                <a:cubicBezTo>
                  <a:pt x="133912" y="86294"/>
                  <a:pt x="138700" y="91083"/>
                  <a:pt x="144627" y="91083"/>
                </a:cubicBezTo>
                <a:lnTo>
                  <a:pt x="152698" y="91083"/>
                </a:lnTo>
                <a:cubicBezTo>
                  <a:pt x="153535" y="91083"/>
                  <a:pt x="154372" y="90982"/>
                  <a:pt x="155142" y="90815"/>
                </a:cubicBezTo>
                <a:cubicBezTo>
                  <a:pt x="155276" y="89141"/>
                  <a:pt x="155310" y="87433"/>
                  <a:pt x="155310" y="85725"/>
                </a:cubicBezTo>
                <a:close/>
                <a:moveTo>
                  <a:pt x="0" y="85725"/>
                </a:moveTo>
                <a:cubicBezTo>
                  <a:pt x="0" y="38412"/>
                  <a:pt x="38412" y="0"/>
                  <a:pt x="85725" y="0"/>
                </a:cubicBezTo>
                <a:cubicBezTo>
                  <a:pt x="133038" y="0"/>
                  <a:pt x="171450" y="38412"/>
                  <a:pt x="171450" y="85725"/>
                </a:cubicBezTo>
                <a:cubicBezTo>
                  <a:pt x="171450" y="133038"/>
                  <a:pt x="133038" y="171450"/>
                  <a:pt x="85725" y="171450"/>
                </a:cubicBezTo>
                <a:cubicBezTo>
                  <a:pt x="38412" y="171450"/>
                  <a:pt x="0" y="133038"/>
                  <a:pt x="0" y="85725"/>
                </a:cubicBezTo>
                <a:close/>
              </a:path>
            </a:pathLst>
          </a:custGeom>
          <a:solidFill>
            <a:srgbClr val="8B9DAE"/>
          </a:solidFill>
          <a:ln/>
        </p:spPr>
      </p:sp>
      <p:sp>
        <p:nvSpPr>
          <p:cNvPr id="48" name="Text 46"/>
          <p:cNvSpPr/>
          <p:nvPr/>
        </p:nvSpPr>
        <p:spPr>
          <a:xfrm>
            <a:off x="6551295" y="3371850"/>
            <a:ext cx="51816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F7FAFC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Reach &amp; Influence</a:t>
            </a:r>
            <a:endParaRPr lang="en-US" sz="1600" dirty="0"/>
          </a:p>
        </p:txBody>
      </p:sp>
      <p:sp>
        <p:nvSpPr>
          <p:cNvPr id="49" name="Shape 47"/>
          <p:cNvSpPr/>
          <p:nvPr/>
        </p:nvSpPr>
        <p:spPr>
          <a:xfrm>
            <a:off x="6332220" y="3752850"/>
            <a:ext cx="2600325" cy="723900"/>
          </a:xfrm>
          <a:custGeom>
            <a:avLst/>
            <a:gdLst/>
            <a:ahLst/>
            <a:cxnLst/>
            <a:rect l="l" t="t" r="r" b="b"/>
            <a:pathLst>
              <a:path w="2600325" h="723900">
                <a:moveTo>
                  <a:pt x="38099" y="0"/>
                </a:moveTo>
                <a:lnTo>
                  <a:pt x="2562226" y="0"/>
                </a:lnTo>
                <a:cubicBezTo>
                  <a:pt x="2583253" y="0"/>
                  <a:pt x="2600325" y="17072"/>
                  <a:pt x="2600325" y="38099"/>
                </a:cubicBezTo>
                <a:lnTo>
                  <a:pt x="2600325" y="685801"/>
                </a:lnTo>
                <a:cubicBezTo>
                  <a:pt x="2600325" y="706828"/>
                  <a:pt x="2583253" y="723900"/>
                  <a:pt x="2562226" y="723900"/>
                </a:cubicBezTo>
                <a:lnTo>
                  <a:pt x="38099" y="723900"/>
                </a:lnTo>
                <a:cubicBezTo>
                  <a:pt x="17072" y="723900"/>
                  <a:pt x="0" y="706828"/>
                  <a:pt x="0" y="685801"/>
                </a:cubicBezTo>
                <a:lnTo>
                  <a:pt x="0" y="38099"/>
                </a:lnTo>
                <a:cubicBezTo>
                  <a:pt x="0" y="17072"/>
                  <a:pt x="17072" y="0"/>
                  <a:pt x="38099" y="0"/>
                </a:cubicBezTo>
                <a:close/>
              </a:path>
            </a:pathLst>
          </a:custGeom>
          <a:solidFill>
            <a:srgbClr val="2D3748">
              <a:alpha val="50196"/>
            </a:srgbClr>
          </a:solidFill>
          <a:ln/>
        </p:spPr>
      </p:sp>
      <p:sp>
        <p:nvSpPr>
          <p:cNvPr id="50" name="Text 48"/>
          <p:cNvSpPr/>
          <p:nvPr/>
        </p:nvSpPr>
        <p:spPr>
          <a:xfrm>
            <a:off x="6389370" y="3867150"/>
            <a:ext cx="2486025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1800" b="1" dirty="0">
                <a:solidFill>
                  <a:srgbClr val="C5A575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25+</a:t>
            </a:r>
            <a:endParaRPr lang="en-US" sz="1600" dirty="0"/>
          </a:p>
        </p:txBody>
      </p:sp>
      <p:sp>
        <p:nvSpPr>
          <p:cNvPr id="51" name="Text 49"/>
          <p:cNvSpPr/>
          <p:nvPr/>
        </p:nvSpPr>
        <p:spPr>
          <a:xfrm>
            <a:off x="6413182" y="4171829"/>
            <a:ext cx="24384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050" dirty="0">
                <a:solidFill>
                  <a:srgbClr val="8B9D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Google AI Validations</a:t>
            </a:r>
            <a:endParaRPr lang="en-US" sz="1600" dirty="0"/>
          </a:p>
        </p:txBody>
      </p:sp>
      <p:sp>
        <p:nvSpPr>
          <p:cNvPr id="52" name="Shape 50"/>
          <p:cNvSpPr/>
          <p:nvPr/>
        </p:nvSpPr>
        <p:spPr>
          <a:xfrm>
            <a:off x="9048750" y="3752850"/>
            <a:ext cx="2600325" cy="723900"/>
          </a:xfrm>
          <a:custGeom>
            <a:avLst/>
            <a:gdLst/>
            <a:ahLst/>
            <a:cxnLst/>
            <a:rect l="l" t="t" r="r" b="b"/>
            <a:pathLst>
              <a:path w="2600325" h="723900">
                <a:moveTo>
                  <a:pt x="38099" y="0"/>
                </a:moveTo>
                <a:lnTo>
                  <a:pt x="2562226" y="0"/>
                </a:lnTo>
                <a:cubicBezTo>
                  <a:pt x="2583253" y="0"/>
                  <a:pt x="2600325" y="17072"/>
                  <a:pt x="2600325" y="38099"/>
                </a:cubicBezTo>
                <a:lnTo>
                  <a:pt x="2600325" y="685801"/>
                </a:lnTo>
                <a:cubicBezTo>
                  <a:pt x="2600325" y="706828"/>
                  <a:pt x="2583253" y="723900"/>
                  <a:pt x="2562226" y="723900"/>
                </a:cubicBezTo>
                <a:lnTo>
                  <a:pt x="38099" y="723900"/>
                </a:lnTo>
                <a:cubicBezTo>
                  <a:pt x="17072" y="723900"/>
                  <a:pt x="0" y="706828"/>
                  <a:pt x="0" y="685801"/>
                </a:cubicBezTo>
                <a:lnTo>
                  <a:pt x="0" y="38099"/>
                </a:lnTo>
                <a:cubicBezTo>
                  <a:pt x="0" y="17072"/>
                  <a:pt x="17072" y="0"/>
                  <a:pt x="38099" y="0"/>
                </a:cubicBezTo>
                <a:close/>
              </a:path>
            </a:pathLst>
          </a:custGeom>
          <a:solidFill>
            <a:srgbClr val="2D3748">
              <a:alpha val="50196"/>
            </a:srgbClr>
          </a:solidFill>
          <a:ln/>
        </p:spPr>
      </p:sp>
      <p:sp>
        <p:nvSpPr>
          <p:cNvPr id="53" name="Text 51"/>
          <p:cNvSpPr/>
          <p:nvPr/>
        </p:nvSpPr>
        <p:spPr>
          <a:xfrm>
            <a:off x="9105900" y="3867150"/>
            <a:ext cx="2486025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1800" b="1" dirty="0">
                <a:solidFill>
                  <a:srgbClr val="C5A575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4</a:t>
            </a:r>
            <a:endParaRPr lang="en-US" sz="1600" dirty="0"/>
          </a:p>
        </p:txBody>
      </p:sp>
      <p:sp>
        <p:nvSpPr>
          <p:cNvPr id="54" name="Text 52"/>
          <p:cNvSpPr/>
          <p:nvPr/>
        </p:nvSpPr>
        <p:spPr>
          <a:xfrm>
            <a:off x="9129713" y="4171829"/>
            <a:ext cx="24384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050" dirty="0">
                <a:solidFill>
                  <a:srgbClr val="8B9D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Perfect 100% Scores</a:t>
            </a:r>
            <a:endParaRPr lang="en-US" sz="1600" dirty="0"/>
          </a:p>
        </p:txBody>
      </p:sp>
      <p:sp>
        <p:nvSpPr>
          <p:cNvPr id="55" name="Shape 53"/>
          <p:cNvSpPr/>
          <p:nvPr/>
        </p:nvSpPr>
        <p:spPr>
          <a:xfrm>
            <a:off x="6332220" y="4590929"/>
            <a:ext cx="2600325" cy="723900"/>
          </a:xfrm>
          <a:custGeom>
            <a:avLst/>
            <a:gdLst/>
            <a:ahLst/>
            <a:cxnLst/>
            <a:rect l="l" t="t" r="r" b="b"/>
            <a:pathLst>
              <a:path w="2600325" h="723900">
                <a:moveTo>
                  <a:pt x="38099" y="0"/>
                </a:moveTo>
                <a:lnTo>
                  <a:pt x="2562226" y="0"/>
                </a:lnTo>
                <a:cubicBezTo>
                  <a:pt x="2583253" y="0"/>
                  <a:pt x="2600325" y="17072"/>
                  <a:pt x="2600325" y="38099"/>
                </a:cubicBezTo>
                <a:lnTo>
                  <a:pt x="2600325" y="685801"/>
                </a:lnTo>
                <a:cubicBezTo>
                  <a:pt x="2600325" y="706828"/>
                  <a:pt x="2583253" y="723900"/>
                  <a:pt x="2562226" y="723900"/>
                </a:cubicBezTo>
                <a:lnTo>
                  <a:pt x="38099" y="723900"/>
                </a:lnTo>
                <a:cubicBezTo>
                  <a:pt x="17072" y="723900"/>
                  <a:pt x="0" y="706828"/>
                  <a:pt x="0" y="685801"/>
                </a:cubicBezTo>
                <a:lnTo>
                  <a:pt x="0" y="38099"/>
                </a:lnTo>
                <a:cubicBezTo>
                  <a:pt x="0" y="17072"/>
                  <a:pt x="17072" y="0"/>
                  <a:pt x="38099" y="0"/>
                </a:cubicBezTo>
                <a:close/>
              </a:path>
            </a:pathLst>
          </a:custGeom>
          <a:solidFill>
            <a:srgbClr val="2D3748">
              <a:alpha val="50196"/>
            </a:srgbClr>
          </a:solidFill>
          <a:ln/>
        </p:spPr>
      </p:sp>
      <p:sp>
        <p:nvSpPr>
          <p:cNvPr id="56" name="Text 54"/>
          <p:cNvSpPr/>
          <p:nvPr/>
        </p:nvSpPr>
        <p:spPr>
          <a:xfrm>
            <a:off x="6389370" y="4705229"/>
            <a:ext cx="2486025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1800" b="1" dirty="0">
                <a:solidFill>
                  <a:srgbClr val="C5A575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300+</a:t>
            </a:r>
            <a:endParaRPr lang="en-US" sz="1600" dirty="0"/>
          </a:p>
        </p:txBody>
      </p:sp>
      <p:sp>
        <p:nvSpPr>
          <p:cNvPr id="57" name="Text 55"/>
          <p:cNvSpPr/>
          <p:nvPr/>
        </p:nvSpPr>
        <p:spPr>
          <a:xfrm>
            <a:off x="6413182" y="5009917"/>
            <a:ext cx="24384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050" dirty="0">
                <a:solidFill>
                  <a:srgbClr val="8B9D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Political Dictionary Terms</a:t>
            </a:r>
            <a:endParaRPr lang="en-US" sz="1600" dirty="0"/>
          </a:p>
        </p:txBody>
      </p:sp>
      <p:sp>
        <p:nvSpPr>
          <p:cNvPr id="58" name="Shape 56"/>
          <p:cNvSpPr/>
          <p:nvPr/>
        </p:nvSpPr>
        <p:spPr>
          <a:xfrm>
            <a:off x="9048750" y="4590929"/>
            <a:ext cx="2600325" cy="723900"/>
          </a:xfrm>
          <a:custGeom>
            <a:avLst/>
            <a:gdLst/>
            <a:ahLst/>
            <a:cxnLst/>
            <a:rect l="l" t="t" r="r" b="b"/>
            <a:pathLst>
              <a:path w="2600325" h="723900">
                <a:moveTo>
                  <a:pt x="38099" y="0"/>
                </a:moveTo>
                <a:lnTo>
                  <a:pt x="2562226" y="0"/>
                </a:lnTo>
                <a:cubicBezTo>
                  <a:pt x="2583253" y="0"/>
                  <a:pt x="2600325" y="17072"/>
                  <a:pt x="2600325" y="38099"/>
                </a:cubicBezTo>
                <a:lnTo>
                  <a:pt x="2600325" y="685801"/>
                </a:lnTo>
                <a:cubicBezTo>
                  <a:pt x="2600325" y="706828"/>
                  <a:pt x="2583253" y="723900"/>
                  <a:pt x="2562226" y="723900"/>
                </a:cubicBezTo>
                <a:lnTo>
                  <a:pt x="38099" y="723900"/>
                </a:lnTo>
                <a:cubicBezTo>
                  <a:pt x="17072" y="723900"/>
                  <a:pt x="0" y="706828"/>
                  <a:pt x="0" y="685801"/>
                </a:cubicBezTo>
                <a:lnTo>
                  <a:pt x="0" y="38099"/>
                </a:lnTo>
                <a:cubicBezTo>
                  <a:pt x="0" y="17072"/>
                  <a:pt x="17072" y="0"/>
                  <a:pt x="38099" y="0"/>
                </a:cubicBezTo>
                <a:close/>
              </a:path>
            </a:pathLst>
          </a:custGeom>
          <a:solidFill>
            <a:srgbClr val="2D3748">
              <a:alpha val="50196"/>
            </a:srgbClr>
          </a:solidFill>
          <a:ln/>
        </p:spPr>
      </p:sp>
      <p:sp>
        <p:nvSpPr>
          <p:cNvPr id="59" name="Text 57"/>
          <p:cNvSpPr/>
          <p:nvPr/>
        </p:nvSpPr>
        <p:spPr>
          <a:xfrm>
            <a:off x="9105900" y="4705229"/>
            <a:ext cx="2486025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1800" b="1" dirty="0">
                <a:solidFill>
                  <a:srgbClr val="C5A575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90+</a:t>
            </a:r>
            <a:endParaRPr lang="en-US" sz="1600" dirty="0"/>
          </a:p>
        </p:txBody>
      </p:sp>
      <p:sp>
        <p:nvSpPr>
          <p:cNvPr id="60" name="Text 58"/>
          <p:cNvSpPr/>
          <p:nvPr/>
        </p:nvSpPr>
        <p:spPr>
          <a:xfrm>
            <a:off x="9129713" y="5009917"/>
            <a:ext cx="24384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050" dirty="0">
                <a:solidFill>
                  <a:srgbClr val="8B9D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Myths Debunked</a:t>
            </a:r>
            <a:endParaRPr lang="en-US" sz="1600" dirty="0"/>
          </a:p>
        </p:txBody>
      </p:sp>
      <p:sp>
        <p:nvSpPr>
          <p:cNvPr id="61" name="Shape 59"/>
          <p:cNvSpPr/>
          <p:nvPr/>
        </p:nvSpPr>
        <p:spPr>
          <a:xfrm>
            <a:off x="6176010" y="5630946"/>
            <a:ext cx="5627370" cy="1150620"/>
          </a:xfrm>
          <a:custGeom>
            <a:avLst/>
            <a:gdLst/>
            <a:ahLst/>
            <a:cxnLst/>
            <a:rect l="l" t="t" r="r" b="b"/>
            <a:pathLst>
              <a:path w="5627370" h="1150620">
                <a:moveTo>
                  <a:pt x="76206" y="0"/>
                </a:moveTo>
                <a:lnTo>
                  <a:pt x="5551164" y="0"/>
                </a:lnTo>
                <a:cubicBezTo>
                  <a:pt x="5593252" y="0"/>
                  <a:pt x="5627370" y="34118"/>
                  <a:pt x="5627370" y="76206"/>
                </a:cubicBezTo>
                <a:lnTo>
                  <a:pt x="5627370" y="1074414"/>
                </a:lnTo>
                <a:cubicBezTo>
                  <a:pt x="5627370" y="1116502"/>
                  <a:pt x="5593252" y="1150620"/>
                  <a:pt x="5551164" y="1150620"/>
                </a:cubicBezTo>
                <a:lnTo>
                  <a:pt x="76206" y="1150620"/>
                </a:lnTo>
                <a:cubicBezTo>
                  <a:pt x="34118" y="1150620"/>
                  <a:pt x="0" y="1116502"/>
                  <a:pt x="0" y="1074414"/>
                </a:cubicBezTo>
                <a:lnTo>
                  <a:pt x="0" y="76206"/>
                </a:lnTo>
                <a:cubicBezTo>
                  <a:pt x="0" y="34147"/>
                  <a:pt x="34147" y="0"/>
                  <a:pt x="76206" y="0"/>
                </a:cubicBezTo>
                <a:close/>
              </a:path>
            </a:pathLst>
          </a:custGeom>
          <a:gradFill rotWithShape="1" flip="none">
            <a:gsLst>
              <a:gs pos="0">
                <a:srgbClr val="C5A575">
                  <a:alpha val="20000"/>
                </a:srgbClr>
              </a:gs>
              <a:gs pos="100000">
                <a:srgbClr val="8B9DAE">
                  <a:alpha val="10000"/>
                </a:srgbClr>
              </a:gs>
            </a:gsLst>
            <a:lin ang="0" scaled="1"/>
          </a:gradFill>
          <a:ln w="10160">
            <a:solidFill>
              <a:srgbClr val="C5A575">
                <a:alpha val="40000"/>
              </a:srgbClr>
            </a:solidFill>
            <a:prstDash val="solid"/>
          </a:ln>
        </p:spPr>
      </p:sp>
      <p:sp>
        <p:nvSpPr>
          <p:cNvPr id="62" name="Shape 60"/>
          <p:cNvSpPr/>
          <p:nvPr/>
        </p:nvSpPr>
        <p:spPr>
          <a:xfrm>
            <a:off x="6334601" y="5834779"/>
            <a:ext cx="214313" cy="171450"/>
          </a:xfrm>
          <a:custGeom>
            <a:avLst/>
            <a:gdLst/>
            <a:ahLst/>
            <a:cxnLst/>
            <a:rect l="l" t="t" r="r" b="b"/>
            <a:pathLst>
              <a:path w="214313" h="171450">
                <a:moveTo>
                  <a:pt x="107156" y="5358"/>
                </a:moveTo>
                <a:cubicBezTo>
                  <a:pt x="126377" y="5358"/>
                  <a:pt x="141982" y="20963"/>
                  <a:pt x="141982" y="40184"/>
                </a:cubicBezTo>
                <a:cubicBezTo>
                  <a:pt x="141982" y="59404"/>
                  <a:pt x="126377" y="75009"/>
                  <a:pt x="107156" y="75009"/>
                </a:cubicBezTo>
                <a:cubicBezTo>
                  <a:pt x="87935" y="75009"/>
                  <a:pt x="72330" y="59404"/>
                  <a:pt x="72330" y="40184"/>
                </a:cubicBezTo>
                <a:cubicBezTo>
                  <a:pt x="72330" y="20963"/>
                  <a:pt x="87935" y="5358"/>
                  <a:pt x="107156" y="5358"/>
                </a:cubicBezTo>
                <a:close/>
                <a:moveTo>
                  <a:pt x="32147" y="29468"/>
                </a:moveTo>
                <a:cubicBezTo>
                  <a:pt x="45454" y="29468"/>
                  <a:pt x="56257" y="40271"/>
                  <a:pt x="56257" y="53578"/>
                </a:cubicBezTo>
                <a:cubicBezTo>
                  <a:pt x="56257" y="66885"/>
                  <a:pt x="45454" y="77688"/>
                  <a:pt x="32147" y="77688"/>
                </a:cubicBezTo>
                <a:cubicBezTo>
                  <a:pt x="18840" y="77688"/>
                  <a:pt x="8037" y="66885"/>
                  <a:pt x="8037" y="53578"/>
                </a:cubicBezTo>
                <a:cubicBezTo>
                  <a:pt x="8037" y="40271"/>
                  <a:pt x="18840" y="29468"/>
                  <a:pt x="32147" y="29468"/>
                </a:cubicBezTo>
                <a:close/>
                <a:moveTo>
                  <a:pt x="0" y="139303"/>
                </a:moveTo>
                <a:cubicBezTo>
                  <a:pt x="0" y="115628"/>
                  <a:pt x="19188" y="96441"/>
                  <a:pt x="42863" y="96441"/>
                </a:cubicBezTo>
                <a:cubicBezTo>
                  <a:pt x="47149" y="96441"/>
                  <a:pt x="51301" y="97077"/>
                  <a:pt x="55219" y="98249"/>
                </a:cubicBezTo>
                <a:cubicBezTo>
                  <a:pt x="44202" y="110572"/>
                  <a:pt x="37505" y="126846"/>
                  <a:pt x="37505" y="144661"/>
                </a:cubicBezTo>
                <a:lnTo>
                  <a:pt x="37505" y="150019"/>
                </a:lnTo>
                <a:cubicBezTo>
                  <a:pt x="37505" y="153836"/>
                  <a:pt x="38308" y="157453"/>
                  <a:pt x="39748" y="160734"/>
                </a:cubicBezTo>
                <a:lnTo>
                  <a:pt x="10716" y="160734"/>
                </a:lnTo>
                <a:cubicBezTo>
                  <a:pt x="4789" y="160734"/>
                  <a:pt x="0" y="155946"/>
                  <a:pt x="0" y="150019"/>
                </a:cubicBezTo>
                <a:lnTo>
                  <a:pt x="0" y="139303"/>
                </a:lnTo>
                <a:close/>
                <a:moveTo>
                  <a:pt x="174564" y="160734"/>
                </a:moveTo>
                <a:cubicBezTo>
                  <a:pt x="176004" y="157453"/>
                  <a:pt x="176808" y="153836"/>
                  <a:pt x="176808" y="150019"/>
                </a:cubicBezTo>
                <a:lnTo>
                  <a:pt x="176808" y="144661"/>
                </a:lnTo>
                <a:cubicBezTo>
                  <a:pt x="176808" y="126846"/>
                  <a:pt x="170111" y="110572"/>
                  <a:pt x="159094" y="98249"/>
                </a:cubicBezTo>
                <a:cubicBezTo>
                  <a:pt x="163011" y="97077"/>
                  <a:pt x="167164" y="96441"/>
                  <a:pt x="171450" y="96441"/>
                </a:cubicBezTo>
                <a:cubicBezTo>
                  <a:pt x="195125" y="96441"/>
                  <a:pt x="214313" y="115628"/>
                  <a:pt x="214313" y="139303"/>
                </a:cubicBezTo>
                <a:lnTo>
                  <a:pt x="214313" y="150019"/>
                </a:lnTo>
                <a:cubicBezTo>
                  <a:pt x="214313" y="155946"/>
                  <a:pt x="209524" y="160734"/>
                  <a:pt x="203597" y="160734"/>
                </a:cubicBezTo>
                <a:lnTo>
                  <a:pt x="174564" y="160734"/>
                </a:lnTo>
                <a:close/>
                <a:moveTo>
                  <a:pt x="158055" y="53578"/>
                </a:moveTo>
                <a:cubicBezTo>
                  <a:pt x="158055" y="40271"/>
                  <a:pt x="168859" y="29468"/>
                  <a:pt x="182166" y="29468"/>
                </a:cubicBezTo>
                <a:cubicBezTo>
                  <a:pt x="195472" y="29468"/>
                  <a:pt x="206276" y="40271"/>
                  <a:pt x="206276" y="53578"/>
                </a:cubicBezTo>
                <a:cubicBezTo>
                  <a:pt x="206276" y="66885"/>
                  <a:pt x="195472" y="77688"/>
                  <a:pt x="182166" y="77688"/>
                </a:cubicBezTo>
                <a:cubicBezTo>
                  <a:pt x="168859" y="77688"/>
                  <a:pt x="158055" y="66885"/>
                  <a:pt x="158055" y="53578"/>
                </a:cubicBezTo>
                <a:close/>
                <a:moveTo>
                  <a:pt x="53578" y="144661"/>
                </a:moveTo>
                <a:cubicBezTo>
                  <a:pt x="53578" y="115059"/>
                  <a:pt x="77554" y="91083"/>
                  <a:pt x="107156" y="91083"/>
                </a:cubicBezTo>
                <a:cubicBezTo>
                  <a:pt x="136758" y="91083"/>
                  <a:pt x="160734" y="115059"/>
                  <a:pt x="160734" y="144661"/>
                </a:cubicBezTo>
                <a:lnTo>
                  <a:pt x="160734" y="150019"/>
                </a:lnTo>
                <a:cubicBezTo>
                  <a:pt x="160734" y="155946"/>
                  <a:pt x="155946" y="160734"/>
                  <a:pt x="150019" y="160734"/>
                </a:cubicBezTo>
                <a:lnTo>
                  <a:pt x="64294" y="160734"/>
                </a:lnTo>
                <a:cubicBezTo>
                  <a:pt x="58367" y="160734"/>
                  <a:pt x="53578" y="155946"/>
                  <a:pt x="53578" y="150019"/>
                </a:cubicBezTo>
                <a:lnTo>
                  <a:pt x="53578" y="144661"/>
                </a:lnTo>
                <a:close/>
              </a:path>
            </a:pathLst>
          </a:custGeom>
          <a:solidFill>
            <a:srgbClr val="C5A575"/>
          </a:solidFill>
          <a:ln/>
        </p:spPr>
      </p:sp>
      <p:sp>
        <p:nvSpPr>
          <p:cNvPr id="63" name="Text 61"/>
          <p:cNvSpPr/>
          <p:nvPr/>
        </p:nvSpPr>
        <p:spPr>
          <a:xfrm>
            <a:off x="6551295" y="5787154"/>
            <a:ext cx="51816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F7FAFC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Global Academic Community</a:t>
            </a:r>
            <a:endParaRPr lang="en-US" sz="1600" dirty="0"/>
          </a:p>
        </p:txBody>
      </p:sp>
      <p:sp>
        <p:nvSpPr>
          <p:cNvPr id="64" name="Text 62"/>
          <p:cNvSpPr/>
          <p:nvPr/>
        </p:nvSpPr>
        <p:spPr>
          <a:xfrm>
            <a:off x="6332220" y="6130054"/>
            <a:ext cx="539115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8B9D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Research indexed on </a:t>
            </a:r>
            <a:pPr>
              <a:lnSpc>
                <a:spcPct val="140000"/>
              </a:lnSpc>
            </a:pPr>
            <a:r>
              <a:rPr lang="en-US" sz="1200" b="1" dirty="0">
                <a:solidFill>
                  <a:srgbClr val="C5A57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Google Scholar, ResearchGate, Semantic Scholar, CrossRef, and OpenAIRE</a:t>
            </a:r>
            <a:pPr>
              <a:lnSpc>
                <a:spcPct val="140000"/>
              </a:lnSpc>
            </a:pPr>
            <a:r>
              <a:rPr lang="en-US" sz="1200" dirty="0">
                <a:solidFill>
                  <a:srgbClr val="8B9D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— reaching global academic and policy communities.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1A1D2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81000" y="476250"/>
            <a:ext cx="38100" cy="457200"/>
          </a:xfrm>
          <a:custGeom>
            <a:avLst/>
            <a:gdLst/>
            <a:ahLst/>
            <a:cxnLst/>
            <a:rect l="l" t="t" r="r" b="b"/>
            <a:pathLst>
              <a:path w="38100" h="457200">
                <a:moveTo>
                  <a:pt x="0" y="0"/>
                </a:moveTo>
                <a:lnTo>
                  <a:pt x="38100" y="0"/>
                </a:lnTo>
                <a:lnTo>
                  <a:pt x="38100" y="457200"/>
                </a:lnTo>
                <a:lnTo>
                  <a:pt x="0" y="457200"/>
                </a:lnTo>
                <a:lnTo>
                  <a:pt x="0" y="0"/>
                </a:lnTo>
                <a:close/>
              </a:path>
            </a:pathLst>
          </a:custGeom>
          <a:solidFill>
            <a:srgbClr val="C5A575"/>
          </a:solidFill>
          <a:ln/>
        </p:spPr>
      </p:sp>
      <p:sp>
        <p:nvSpPr>
          <p:cNvPr id="3" name="Text 1"/>
          <p:cNvSpPr/>
          <p:nvPr/>
        </p:nvSpPr>
        <p:spPr>
          <a:xfrm>
            <a:off x="533400" y="381000"/>
            <a:ext cx="57912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spc="210" kern="0" dirty="0">
                <a:solidFill>
                  <a:srgbClr val="C5A575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External Validation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533400" y="571500"/>
            <a:ext cx="595312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80000"/>
              </a:lnSpc>
            </a:pPr>
            <a:r>
              <a:rPr lang="en-US" sz="3600" b="1" dirty="0">
                <a:solidFill>
                  <a:srgbClr val="F7FAFC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Recognition &amp; Public Validation</a:t>
            </a:r>
            <a:endParaRPr lang="en-US" sz="1600" dirty="0"/>
          </a:p>
        </p:txBody>
      </p:sp>
      <p:sp>
        <p:nvSpPr>
          <p:cNvPr id="5" name="Shape 3"/>
          <p:cNvSpPr/>
          <p:nvPr/>
        </p:nvSpPr>
        <p:spPr>
          <a:xfrm>
            <a:off x="388620" y="1303020"/>
            <a:ext cx="5606415" cy="1653540"/>
          </a:xfrm>
          <a:custGeom>
            <a:avLst/>
            <a:gdLst/>
            <a:ahLst/>
            <a:cxnLst/>
            <a:rect l="l" t="t" r="r" b="b"/>
            <a:pathLst>
              <a:path w="5606415" h="1653540">
                <a:moveTo>
                  <a:pt x="76195" y="0"/>
                </a:moveTo>
                <a:lnTo>
                  <a:pt x="5530220" y="0"/>
                </a:lnTo>
                <a:cubicBezTo>
                  <a:pt x="5572301" y="0"/>
                  <a:pt x="5606415" y="34114"/>
                  <a:pt x="5606415" y="76195"/>
                </a:cubicBezTo>
                <a:lnTo>
                  <a:pt x="5606415" y="1577345"/>
                </a:lnTo>
                <a:cubicBezTo>
                  <a:pt x="5606415" y="1619426"/>
                  <a:pt x="5572301" y="1653540"/>
                  <a:pt x="5530220" y="1653540"/>
                </a:cubicBezTo>
                <a:lnTo>
                  <a:pt x="76195" y="1653540"/>
                </a:lnTo>
                <a:cubicBezTo>
                  <a:pt x="34114" y="1653540"/>
                  <a:pt x="0" y="1619426"/>
                  <a:pt x="0" y="1577345"/>
                </a:cubicBezTo>
                <a:lnTo>
                  <a:pt x="0" y="76195"/>
                </a:lnTo>
                <a:cubicBezTo>
                  <a:pt x="0" y="34142"/>
                  <a:pt x="34142" y="0"/>
                  <a:pt x="76195" y="0"/>
                </a:cubicBezTo>
                <a:close/>
              </a:path>
            </a:pathLst>
          </a:custGeom>
          <a:gradFill rotWithShape="1" flip="none">
            <a:gsLst>
              <a:gs pos="0">
                <a:srgbClr val="C5A575">
                  <a:alpha val="30000"/>
                </a:srgbClr>
              </a:gs>
              <a:gs pos="100000">
                <a:srgbClr val="C5A575">
                  <a:alpha val="10000"/>
                </a:srgbClr>
              </a:gs>
            </a:gsLst>
            <a:lin ang="2700000" scaled="1"/>
          </a:gradFill>
          <a:ln w="20320">
            <a:solidFill>
              <a:srgbClr val="C5A575"/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586740" y="1501146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304800" y="0"/>
                </a:moveTo>
                <a:lnTo>
                  <a:pt x="304800" y="0"/>
                </a:lnTo>
                <a:cubicBezTo>
                  <a:pt x="473024" y="0"/>
                  <a:pt x="609600" y="136576"/>
                  <a:pt x="609600" y="304800"/>
                </a:cubicBezTo>
                <a:lnTo>
                  <a:pt x="609600" y="304800"/>
                </a:lnTo>
                <a:cubicBezTo>
                  <a:pt x="609600" y="473024"/>
                  <a:pt x="473024" y="609600"/>
                  <a:pt x="304800" y="609600"/>
                </a:cubicBezTo>
                <a:lnTo>
                  <a:pt x="304800" y="609600"/>
                </a:lnTo>
                <a:cubicBezTo>
                  <a:pt x="136576" y="609600"/>
                  <a:pt x="0" y="473024"/>
                  <a:pt x="0" y="304800"/>
                </a:cubicBezTo>
                <a:lnTo>
                  <a:pt x="0" y="304800"/>
                </a:lnTo>
                <a:cubicBezTo>
                  <a:pt x="0" y="136576"/>
                  <a:pt x="136576" y="0"/>
                  <a:pt x="304800" y="0"/>
                </a:cubicBezTo>
                <a:close/>
              </a:path>
            </a:pathLst>
          </a:custGeom>
          <a:solidFill>
            <a:srgbClr val="C5A575">
              <a:alpha val="30196"/>
            </a:srgbClr>
          </a:solidFill>
          <a:ln/>
        </p:spPr>
      </p:sp>
      <p:sp>
        <p:nvSpPr>
          <p:cNvPr id="7" name="Shape 5"/>
          <p:cNvSpPr/>
          <p:nvPr/>
        </p:nvSpPr>
        <p:spPr>
          <a:xfrm>
            <a:off x="751046" y="1663071"/>
            <a:ext cx="285750" cy="285750"/>
          </a:xfrm>
          <a:custGeom>
            <a:avLst/>
            <a:gdLst/>
            <a:ahLst/>
            <a:cxnLst/>
            <a:rect l="l" t="t" r="r" b="b"/>
            <a:pathLst>
              <a:path w="285750" h="285750">
                <a:moveTo>
                  <a:pt x="80535" y="0"/>
                </a:moveTo>
                <a:lnTo>
                  <a:pt x="205550" y="0"/>
                </a:lnTo>
                <a:cubicBezTo>
                  <a:pt x="220340" y="0"/>
                  <a:pt x="232395" y="12167"/>
                  <a:pt x="231837" y="26901"/>
                </a:cubicBezTo>
                <a:cubicBezTo>
                  <a:pt x="231725" y="29859"/>
                  <a:pt x="231614" y="32817"/>
                  <a:pt x="231446" y="35719"/>
                </a:cubicBezTo>
                <a:lnTo>
                  <a:pt x="259128" y="35719"/>
                </a:lnTo>
                <a:cubicBezTo>
                  <a:pt x="273695" y="35719"/>
                  <a:pt x="286531" y="47774"/>
                  <a:pt x="285415" y="63512"/>
                </a:cubicBezTo>
                <a:cubicBezTo>
                  <a:pt x="281229" y="121388"/>
                  <a:pt x="251650" y="153200"/>
                  <a:pt x="219559" y="169831"/>
                </a:cubicBezTo>
                <a:cubicBezTo>
                  <a:pt x="210741" y="174408"/>
                  <a:pt x="201755" y="177812"/>
                  <a:pt x="193216" y="180324"/>
                </a:cubicBezTo>
                <a:cubicBezTo>
                  <a:pt x="181942" y="196286"/>
                  <a:pt x="170222" y="204713"/>
                  <a:pt x="160902" y="209234"/>
                </a:cubicBezTo>
                <a:lnTo>
                  <a:pt x="160902" y="250031"/>
                </a:lnTo>
                <a:lnTo>
                  <a:pt x="196621" y="250031"/>
                </a:lnTo>
                <a:cubicBezTo>
                  <a:pt x="206499" y="250031"/>
                  <a:pt x="214480" y="258012"/>
                  <a:pt x="214480" y="267891"/>
                </a:cubicBezTo>
                <a:cubicBezTo>
                  <a:pt x="214480" y="277769"/>
                  <a:pt x="206499" y="285750"/>
                  <a:pt x="196621" y="285750"/>
                </a:cubicBezTo>
                <a:lnTo>
                  <a:pt x="89464" y="285750"/>
                </a:lnTo>
                <a:cubicBezTo>
                  <a:pt x="79586" y="285750"/>
                  <a:pt x="71605" y="277769"/>
                  <a:pt x="71605" y="267891"/>
                </a:cubicBezTo>
                <a:cubicBezTo>
                  <a:pt x="71605" y="258012"/>
                  <a:pt x="79586" y="250031"/>
                  <a:pt x="89464" y="250031"/>
                </a:cubicBezTo>
                <a:lnTo>
                  <a:pt x="125183" y="250031"/>
                </a:lnTo>
                <a:lnTo>
                  <a:pt x="125183" y="209234"/>
                </a:lnTo>
                <a:cubicBezTo>
                  <a:pt x="116253" y="204936"/>
                  <a:pt x="105147" y="196955"/>
                  <a:pt x="94320" y="182277"/>
                </a:cubicBezTo>
                <a:cubicBezTo>
                  <a:pt x="84051" y="179598"/>
                  <a:pt x="72889" y="175524"/>
                  <a:pt x="62006" y="169385"/>
                </a:cubicBezTo>
                <a:cubicBezTo>
                  <a:pt x="31812" y="152474"/>
                  <a:pt x="4576" y="120607"/>
                  <a:pt x="670" y="63401"/>
                </a:cubicBezTo>
                <a:cubicBezTo>
                  <a:pt x="-391" y="47718"/>
                  <a:pt x="12390" y="35663"/>
                  <a:pt x="26956" y="35663"/>
                </a:cubicBezTo>
                <a:lnTo>
                  <a:pt x="54639" y="35663"/>
                </a:lnTo>
                <a:cubicBezTo>
                  <a:pt x="54471" y="32761"/>
                  <a:pt x="54359" y="29859"/>
                  <a:pt x="54248" y="26845"/>
                </a:cubicBezTo>
                <a:cubicBezTo>
                  <a:pt x="53690" y="12055"/>
                  <a:pt x="65745" y="-56"/>
                  <a:pt x="80535" y="-56"/>
                </a:cubicBezTo>
                <a:close/>
                <a:moveTo>
                  <a:pt x="56648" y="62508"/>
                </a:moveTo>
                <a:lnTo>
                  <a:pt x="27403" y="62508"/>
                </a:lnTo>
                <a:cubicBezTo>
                  <a:pt x="30863" y="109779"/>
                  <a:pt x="52574" y="133443"/>
                  <a:pt x="74954" y="146000"/>
                </a:cubicBezTo>
                <a:cubicBezTo>
                  <a:pt x="66917" y="125183"/>
                  <a:pt x="60275" y="98003"/>
                  <a:pt x="56648" y="62508"/>
                </a:cubicBezTo>
                <a:close/>
                <a:moveTo>
                  <a:pt x="212080" y="143321"/>
                </a:moveTo>
                <a:cubicBezTo>
                  <a:pt x="234683" y="130039"/>
                  <a:pt x="255110" y="106431"/>
                  <a:pt x="258570" y="62508"/>
                </a:cubicBezTo>
                <a:lnTo>
                  <a:pt x="229381" y="62508"/>
                </a:lnTo>
                <a:cubicBezTo>
                  <a:pt x="225921" y="96496"/>
                  <a:pt x="219670" y="122895"/>
                  <a:pt x="212080" y="143321"/>
                </a:cubicBezTo>
                <a:close/>
              </a:path>
            </a:pathLst>
          </a:custGeom>
          <a:solidFill>
            <a:srgbClr val="C5A575"/>
          </a:solidFill>
          <a:ln/>
        </p:spPr>
      </p:sp>
      <p:sp>
        <p:nvSpPr>
          <p:cNvPr id="8" name="Text 6"/>
          <p:cNvSpPr/>
          <p:nvPr/>
        </p:nvSpPr>
        <p:spPr>
          <a:xfrm>
            <a:off x="1348740" y="1501146"/>
            <a:ext cx="45434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C5A575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National IPA Award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1348740" y="1844046"/>
            <a:ext cx="45243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F7FAF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Shortlisted — December 2025</a:t>
            </a: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1348740" y="2110746"/>
            <a:ext cx="4514850" cy="64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050" dirty="0">
                <a:solidFill>
                  <a:srgbClr val="8B9D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Officially shortlisted for the National IPA (India Prize for Administration) Award, recognizing contribution to governance innovation, digital knowledge infrastructure, and civilisational frameworks advancing Viksit Bharat 2047.</a:t>
            </a:r>
            <a:endParaRPr lang="en-US" sz="1600" dirty="0"/>
          </a:p>
        </p:txBody>
      </p:sp>
      <p:sp>
        <p:nvSpPr>
          <p:cNvPr id="11" name="Shape 9"/>
          <p:cNvSpPr/>
          <p:nvPr/>
        </p:nvSpPr>
        <p:spPr>
          <a:xfrm>
            <a:off x="384810" y="3122773"/>
            <a:ext cx="5608320" cy="1645920"/>
          </a:xfrm>
          <a:custGeom>
            <a:avLst/>
            <a:gdLst/>
            <a:ahLst/>
            <a:cxnLst/>
            <a:rect l="l" t="t" r="r" b="b"/>
            <a:pathLst>
              <a:path w="5608320" h="1645920">
                <a:moveTo>
                  <a:pt x="76206" y="0"/>
                </a:moveTo>
                <a:lnTo>
                  <a:pt x="5532114" y="0"/>
                </a:lnTo>
                <a:cubicBezTo>
                  <a:pt x="5574201" y="0"/>
                  <a:pt x="5608320" y="34119"/>
                  <a:pt x="5608320" y="76206"/>
                </a:cubicBezTo>
                <a:lnTo>
                  <a:pt x="5608320" y="1569714"/>
                </a:lnTo>
                <a:cubicBezTo>
                  <a:pt x="5608320" y="1611801"/>
                  <a:pt x="5574201" y="1645920"/>
                  <a:pt x="5532114" y="1645920"/>
                </a:cubicBezTo>
                <a:lnTo>
                  <a:pt x="76206" y="1645920"/>
                </a:lnTo>
                <a:cubicBezTo>
                  <a:pt x="34119" y="1645920"/>
                  <a:pt x="0" y="1611801"/>
                  <a:pt x="0" y="1569714"/>
                </a:cubicBezTo>
                <a:lnTo>
                  <a:pt x="0" y="76206"/>
                </a:lnTo>
                <a:cubicBezTo>
                  <a:pt x="0" y="34147"/>
                  <a:pt x="34147" y="0"/>
                  <a:pt x="76206" y="0"/>
                </a:cubicBezTo>
                <a:close/>
              </a:path>
            </a:pathLst>
          </a:custGeom>
          <a:solidFill>
            <a:srgbClr val="4A5568">
              <a:alpha val="20000"/>
            </a:srgbClr>
          </a:solidFill>
          <a:ln w="10160">
            <a:solidFill>
              <a:srgbClr val="4A5568"/>
            </a:solidFill>
            <a:prstDash val="solid"/>
          </a:ln>
        </p:spPr>
      </p:sp>
      <p:sp>
        <p:nvSpPr>
          <p:cNvPr id="12" name="Shape 10"/>
          <p:cNvSpPr/>
          <p:nvPr/>
        </p:nvSpPr>
        <p:spPr>
          <a:xfrm>
            <a:off x="579120" y="3317081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304800" y="0"/>
                </a:moveTo>
                <a:lnTo>
                  <a:pt x="304800" y="0"/>
                </a:lnTo>
                <a:cubicBezTo>
                  <a:pt x="473024" y="0"/>
                  <a:pt x="609600" y="136576"/>
                  <a:pt x="609600" y="304800"/>
                </a:cubicBezTo>
                <a:lnTo>
                  <a:pt x="609600" y="304800"/>
                </a:lnTo>
                <a:cubicBezTo>
                  <a:pt x="609600" y="473024"/>
                  <a:pt x="473024" y="609600"/>
                  <a:pt x="304800" y="609600"/>
                </a:cubicBezTo>
                <a:lnTo>
                  <a:pt x="304800" y="609600"/>
                </a:lnTo>
                <a:cubicBezTo>
                  <a:pt x="136576" y="609600"/>
                  <a:pt x="0" y="473024"/>
                  <a:pt x="0" y="304800"/>
                </a:cubicBezTo>
                <a:lnTo>
                  <a:pt x="0" y="304800"/>
                </a:lnTo>
                <a:cubicBezTo>
                  <a:pt x="0" y="136576"/>
                  <a:pt x="136576" y="0"/>
                  <a:pt x="304800" y="0"/>
                </a:cubicBezTo>
                <a:close/>
              </a:path>
            </a:pathLst>
          </a:custGeom>
          <a:solidFill>
            <a:srgbClr val="8B9DAE">
              <a:alpha val="30196"/>
            </a:srgbClr>
          </a:solidFill>
          <a:ln/>
        </p:spPr>
      </p:sp>
      <p:sp>
        <p:nvSpPr>
          <p:cNvPr id="13" name="Shape 11"/>
          <p:cNvSpPr/>
          <p:nvPr/>
        </p:nvSpPr>
        <p:spPr>
          <a:xfrm>
            <a:off x="743426" y="3479006"/>
            <a:ext cx="285750" cy="285750"/>
          </a:xfrm>
          <a:custGeom>
            <a:avLst/>
            <a:gdLst/>
            <a:ahLst/>
            <a:cxnLst/>
            <a:rect l="l" t="t" r="r" b="b"/>
            <a:pathLst>
              <a:path w="285750" h="285750">
                <a:moveTo>
                  <a:pt x="196397" y="156270"/>
                </a:moveTo>
                <a:lnTo>
                  <a:pt x="89855" y="156270"/>
                </a:lnTo>
                <a:cubicBezTo>
                  <a:pt x="91473" y="192267"/>
                  <a:pt x="99454" y="225419"/>
                  <a:pt x="110784" y="249696"/>
                </a:cubicBezTo>
                <a:cubicBezTo>
                  <a:pt x="117146" y="263370"/>
                  <a:pt x="124011" y="273025"/>
                  <a:pt x="130373" y="278941"/>
                </a:cubicBezTo>
                <a:cubicBezTo>
                  <a:pt x="136624" y="284801"/>
                  <a:pt x="140922" y="285750"/>
                  <a:pt x="143154" y="285750"/>
                </a:cubicBezTo>
                <a:cubicBezTo>
                  <a:pt x="145386" y="285750"/>
                  <a:pt x="149684" y="284801"/>
                  <a:pt x="155935" y="278941"/>
                </a:cubicBezTo>
                <a:cubicBezTo>
                  <a:pt x="162297" y="273025"/>
                  <a:pt x="169162" y="263314"/>
                  <a:pt x="175524" y="249696"/>
                </a:cubicBezTo>
                <a:cubicBezTo>
                  <a:pt x="186854" y="225419"/>
                  <a:pt x="194835" y="192267"/>
                  <a:pt x="196453" y="156270"/>
                </a:cubicBezTo>
                <a:close/>
                <a:moveTo>
                  <a:pt x="89799" y="129480"/>
                </a:moveTo>
                <a:lnTo>
                  <a:pt x="196342" y="129480"/>
                </a:lnTo>
                <a:cubicBezTo>
                  <a:pt x="194779" y="93483"/>
                  <a:pt x="186798" y="60331"/>
                  <a:pt x="175468" y="36054"/>
                </a:cubicBezTo>
                <a:cubicBezTo>
                  <a:pt x="169106" y="22436"/>
                  <a:pt x="162241" y="12725"/>
                  <a:pt x="155879" y="6809"/>
                </a:cubicBezTo>
                <a:cubicBezTo>
                  <a:pt x="149628" y="949"/>
                  <a:pt x="145331" y="0"/>
                  <a:pt x="143098" y="0"/>
                </a:cubicBezTo>
                <a:cubicBezTo>
                  <a:pt x="140866" y="0"/>
                  <a:pt x="136568" y="949"/>
                  <a:pt x="130318" y="6809"/>
                </a:cubicBezTo>
                <a:cubicBezTo>
                  <a:pt x="123955" y="12725"/>
                  <a:pt x="117091" y="22436"/>
                  <a:pt x="110728" y="36054"/>
                </a:cubicBezTo>
                <a:cubicBezTo>
                  <a:pt x="99399" y="60331"/>
                  <a:pt x="91418" y="93483"/>
                  <a:pt x="89799" y="129480"/>
                </a:cubicBezTo>
                <a:close/>
                <a:moveTo>
                  <a:pt x="63010" y="129480"/>
                </a:moveTo>
                <a:cubicBezTo>
                  <a:pt x="64963" y="81707"/>
                  <a:pt x="77298" y="37337"/>
                  <a:pt x="95324" y="8204"/>
                </a:cubicBezTo>
                <a:cubicBezTo>
                  <a:pt x="43923" y="26398"/>
                  <a:pt x="6083" y="73223"/>
                  <a:pt x="837" y="129480"/>
                </a:cubicBezTo>
                <a:lnTo>
                  <a:pt x="63010" y="129480"/>
                </a:lnTo>
                <a:close/>
                <a:moveTo>
                  <a:pt x="837" y="156270"/>
                </a:moveTo>
                <a:cubicBezTo>
                  <a:pt x="6083" y="212527"/>
                  <a:pt x="43923" y="259352"/>
                  <a:pt x="95324" y="277546"/>
                </a:cubicBezTo>
                <a:cubicBezTo>
                  <a:pt x="77298" y="248413"/>
                  <a:pt x="64963" y="204043"/>
                  <a:pt x="63010" y="156270"/>
                </a:cubicBezTo>
                <a:lnTo>
                  <a:pt x="837" y="156270"/>
                </a:lnTo>
                <a:close/>
                <a:moveTo>
                  <a:pt x="223186" y="156270"/>
                </a:moveTo>
                <a:cubicBezTo>
                  <a:pt x="221233" y="204043"/>
                  <a:pt x="208899" y="248413"/>
                  <a:pt x="190872" y="277546"/>
                </a:cubicBezTo>
                <a:cubicBezTo>
                  <a:pt x="242274" y="259296"/>
                  <a:pt x="280113" y="212527"/>
                  <a:pt x="285359" y="156270"/>
                </a:cubicBezTo>
                <a:lnTo>
                  <a:pt x="223186" y="156270"/>
                </a:lnTo>
                <a:close/>
                <a:moveTo>
                  <a:pt x="285359" y="129480"/>
                </a:moveTo>
                <a:cubicBezTo>
                  <a:pt x="280113" y="73223"/>
                  <a:pt x="242274" y="26398"/>
                  <a:pt x="190872" y="8204"/>
                </a:cubicBezTo>
                <a:cubicBezTo>
                  <a:pt x="208899" y="37337"/>
                  <a:pt x="221233" y="81707"/>
                  <a:pt x="223186" y="129480"/>
                </a:cubicBezTo>
                <a:lnTo>
                  <a:pt x="285359" y="129480"/>
                </a:lnTo>
                <a:close/>
              </a:path>
            </a:pathLst>
          </a:custGeom>
          <a:solidFill>
            <a:srgbClr val="8B9DAE"/>
          </a:solidFill>
          <a:ln/>
        </p:spPr>
      </p:sp>
      <p:sp>
        <p:nvSpPr>
          <p:cNvPr id="14" name="Text 12"/>
          <p:cNvSpPr/>
          <p:nvPr/>
        </p:nvSpPr>
        <p:spPr>
          <a:xfrm>
            <a:off x="1341120" y="3317081"/>
            <a:ext cx="45529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8B9DAE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ILO/UN Acknowledgment</a:t>
            </a:r>
            <a:endParaRPr lang="en-US" sz="1600" dirty="0"/>
          </a:p>
        </p:txBody>
      </p:sp>
      <p:sp>
        <p:nvSpPr>
          <p:cNvPr id="15" name="Text 13"/>
          <p:cNvSpPr/>
          <p:nvPr/>
        </p:nvSpPr>
        <p:spPr>
          <a:xfrm>
            <a:off x="1341120" y="3659981"/>
            <a:ext cx="45339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F7FAF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Concept Acknowledged as Innovative</a:t>
            </a:r>
            <a:endParaRPr lang="en-US" sz="1600" dirty="0"/>
          </a:p>
        </p:txBody>
      </p:sp>
      <p:sp>
        <p:nvSpPr>
          <p:cNvPr id="16" name="Text 14"/>
          <p:cNvSpPr/>
          <p:nvPr/>
        </p:nvSpPr>
        <p:spPr>
          <a:xfrm>
            <a:off x="1341120" y="3926681"/>
            <a:ext cx="4524375" cy="64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050" dirty="0">
                <a:solidFill>
                  <a:srgbClr val="8B9D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Framework concepts acknowledged by International Labour Organization / United Nations as innovative approaches to governance and policy development.</a:t>
            </a:r>
            <a:endParaRPr lang="en-US" sz="1600" dirty="0"/>
          </a:p>
        </p:txBody>
      </p:sp>
      <p:sp>
        <p:nvSpPr>
          <p:cNvPr id="17" name="Shape 15"/>
          <p:cNvSpPr/>
          <p:nvPr/>
        </p:nvSpPr>
        <p:spPr>
          <a:xfrm>
            <a:off x="384810" y="4931091"/>
            <a:ext cx="5608320" cy="1436370"/>
          </a:xfrm>
          <a:custGeom>
            <a:avLst/>
            <a:gdLst/>
            <a:ahLst/>
            <a:cxnLst/>
            <a:rect l="l" t="t" r="r" b="b"/>
            <a:pathLst>
              <a:path w="5608320" h="1436370">
                <a:moveTo>
                  <a:pt x="76199" y="0"/>
                </a:moveTo>
                <a:lnTo>
                  <a:pt x="5532121" y="0"/>
                </a:lnTo>
                <a:cubicBezTo>
                  <a:pt x="5574204" y="0"/>
                  <a:pt x="5608320" y="34116"/>
                  <a:pt x="5608320" y="76199"/>
                </a:cubicBezTo>
                <a:lnTo>
                  <a:pt x="5608320" y="1360171"/>
                </a:lnTo>
                <a:cubicBezTo>
                  <a:pt x="5608320" y="1402254"/>
                  <a:pt x="5574204" y="1436370"/>
                  <a:pt x="5532121" y="1436370"/>
                </a:cubicBezTo>
                <a:lnTo>
                  <a:pt x="76199" y="1436370"/>
                </a:lnTo>
                <a:cubicBezTo>
                  <a:pt x="34116" y="1436370"/>
                  <a:pt x="0" y="1402254"/>
                  <a:pt x="0" y="1360171"/>
                </a:cubicBezTo>
                <a:lnTo>
                  <a:pt x="0" y="76199"/>
                </a:lnTo>
                <a:cubicBezTo>
                  <a:pt x="0" y="34116"/>
                  <a:pt x="34116" y="0"/>
                  <a:pt x="76199" y="0"/>
                </a:cubicBezTo>
                <a:close/>
              </a:path>
            </a:pathLst>
          </a:custGeom>
          <a:solidFill>
            <a:srgbClr val="4A5568">
              <a:alpha val="20000"/>
            </a:srgbClr>
          </a:solidFill>
          <a:ln w="10160">
            <a:solidFill>
              <a:srgbClr val="4A5568"/>
            </a:solidFill>
            <a:prstDash val="solid"/>
          </a:ln>
        </p:spPr>
      </p:sp>
      <p:sp>
        <p:nvSpPr>
          <p:cNvPr id="18" name="Shape 16"/>
          <p:cNvSpPr/>
          <p:nvPr/>
        </p:nvSpPr>
        <p:spPr>
          <a:xfrm>
            <a:off x="579120" y="5125408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304800" y="0"/>
                </a:moveTo>
                <a:lnTo>
                  <a:pt x="304800" y="0"/>
                </a:lnTo>
                <a:cubicBezTo>
                  <a:pt x="473024" y="0"/>
                  <a:pt x="609600" y="136576"/>
                  <a:pt x="609600" y="304800"/>
                </a:cubicBezTo>
                <a:lnTo>
                  <a:pt x="609600" y="304800"/>
                </a:lnTo>
                <a:cubicBezTo>
                  <a:pt x="609600" y="473024"/>
                  <a:pt x="473024" y="609600"/>
                  <a:pt x="304800" y="609600"/>
                </a:cubicBezTo>
                <a:lnTo>
                  <a:pt x="304800" y="609600"/>
                </a:lnTo>
                <a:cubicBezTo>
                  <a:pt x="136576" y="609600"/>
                  <a:pt x="0" y="473024"/>
                  <a:pt x="0" y="304800"/>
                </a:cubicBezTo>
                <a:lnTo>
                  <a:pt x="0" y="304800"/>
                </a:lnTo>
                <a:cubicBezTo>
                  <a:pt x="0" y="136576"/>
                  <a:pt x="136576" y="0"/>
                  <a:pt x="304800" y="0"/>
                </a:cubicBezTo>
                <a:close/>
              </a:path>
            </a:pathLst>
          </a:custGeom>
          <a:solidFill>
            <a:srgbClr val="C5A575">
              <a:alpha val="30196"/>
            </a:srgbClr>
          </a:solidFill>
          <a:ln/>
        </p:spPr>
      </p:sp>
      <p:sp>
        <p:nvSpPr>
          <p:cNvPr id="19" name="Shape 17"/>
          <p:cNvSpPr/>
          <p:nvPr/>
        </p:nvSpPr>
        <p:spPr>
          <a:xfrm>
            <a:off x="743426" y="5287333"/>
            <a:ext cx="285750" cy="285750"/>
          </a:xfrm>
          <a:custGeom>
            <a:avLst/>
            <a:gdLst/>
            <a:ahLst/>
            <a:cxnLst/>
            <a:rect l="l" t="t" r="r" b="b"/>
            <a:pathLst>
              <a:path w="285750" h="285750">
                <a:moveTo>
                  <a:pt x="98227" y="0"/>
                </a:moveTo>
                <a:cubicBezTo>
                  <a:pt x="83437" y="0"/>
                  <a:pt x="71438" y="11999"/>
                  <a:pt x="71438" y="26789"/>
                </a:cubicBezTo>
                <a:lnTo>
                  <a:pt x="71438" y="142875"/>
                </a:lnTo>
                <a:cubicBezTo>
                  <a:pt x="71438" y="157665"/>
                  <a:pt x="83437" y="169664"/>
                  <a:pt x="98227" y="169664"/>
                </a:cubicBezTo>
                <a:lnTo>
                  <a:pt x="133945" y="169664"/>
                </a:lnTo>
                <a:cubicBezTo>
                  <a:pt x="148735" y="169664"/>
                  <a:pt x="160734" y="157665"/>
                  <a:pt x="160734" y="142875"/>
                </a:cubicBezTo>
                <a:lnTo>
                  <a:pt x="160734" y="107156"/>
                </a:lnTo>
                <a:lnTo>
                  <a:pt x="178594" y="107156"/>
                </a:lnTo>
                <a:cubicBezTo>
                  <a:pt x="218052" y="107156"/>
                  <a:pt x="250031" y="139136"/>
                  <a:pt x="250031" y="178594"/>
                </a:cubicBezTo>
                <a:cubicBezTo>
                  <a:pt x="250031" y="218052"/>
                  <a:pt x="218052" y="250031"/>
                  <a:pt x="178594" y="250031"/>
                </a:cubicBezTo>
                <a:lnTo>
                  <a:pt x="17859" y="250031"/>
                </a:lnTo>
                <a:cubicBezTo>
                  <a:pt x="7981" y="250031"/>
                  <a:pt x="0" y="258012"/>
                  <a:pt x="0" y="267891"/>
                </a:cubicBezTo>
                <a:cubicBezTo>
                  <a:pt x="0" y="277769"/>
                  <a:pt x="7981" y="285750"/>
                  <a:pt x="17859" y="285750"/>
                </a:cubicBezTo>
                <a:lnTo>
                  <a:pt x="267891" y="285750"/>
                </a:lnTo>
                <a:cubicBezTo>
                  <a:pt x="277769" y="285750"/>
                  <a:pt x="285750" y="277769"/>
                  <a:pt x="285750" y="267891"/>
                </a:cubicBezTo>
                <a:cubicBezTo>
                  <a:pt x="285750" y="258012"/>
                  <a:pt x="277769" y="250031"/>
                  <a:pt x="267891" y="250031"/>
                </a:cubicBezTo>
                <a:lnTo>
                  <a:pt x="258459" y="250031"/>
                </a:lnTo>
                <a:cubicBezTo>
                  <a:pt x="275425" y="231056"/>
                  <a:pt x="285750" y="206053"/>
                  <a:pt x="285750" y="178594"/>
                </a:cubicBezTo>
                <a:cubicBezTo>
                  <a:pt x="285750" y="119435"/>
                  <a:pt x="237753" y="71438"/>
                  <a:pt x="178594" y="71438"/>
                </a:cubicBezTo>
                <a:lnTo>
                  <a:pt x="160734" y="71438"/>
                </a:lnTo>
                <a:lnTo>
                  <a:pt x="160734" y="26789"/>
                </a:lnTo>
                <a:cubicBezTo>
                  <a:pt x="160734" y="11999"/>
                  <a:pt x="148735" y="0"/>
                  <a:pt x="133945" y="0"/>
                </a:cubicBezTo>
                <a:lnTo>
                  <a:pt x="98227" y="0"/>
                </a:lnTo>
                <a:close/>
                <a:moveTo>
                  <a:pt x="66973" y="196453"/>
                </a:moveTo>
                <a:cubicBezTo>
                  <a:pt x="59550" y="196453"/>
                  <a:pt x="53578" y="202425"/>
                  <a:pt x="53578" y="209848"/>
                </a:cubicBezTo>
                <a:cubicBezTo>
                  <a:pt x="53578" y="217270"/>
                  <a:pt x="59550" y="223242"/>
                  <a:pt x="66973" y="223242"/>
                </a:cubicBezTo>
                <a:lnTo>
                  <a:pt x="165199" y="223242"/>
                </a:lnTo>
                <a:cubicBezTo>
                  <a:pt x="172622" y="223242"/>
                  <a:pt x="178594" y="217270"/>
                  <a:pt x="178594" y="209848"/>
                </a:cubicBezTo>
                <a:cubicBezTo>
                  <a:pt x="178594" y="202425"/>
                  <a:pt x="172622" y="196453"/>
                  <a:pt x="165199" y="196453"/>
                </a:cubicBezTo>
                <a:lnTo>
                  <a:pt x="66973" y="196453"/>
                </a:lnTo>
                <a:close/>
              </a:path>
            </a:pathLst>
          </a:custGeom>
          <a:solidFill>
            <a:srgbClr val="C5A575"/>
          </a:solidFill>
          <a:ln/>
        </p:spPr>
      </p:sp>
      <p:sp>
        <p:nvSpPr>
          <p:cNvPr id="20" name="Text 18"/>
          <p:cNvSpPr/>
          <p:nvPr/>
        </p:nvSpPr>
        <p:spPr>
          <a:xfrm>
            <a:off x="1341120" y="5125408"/>
            <a:ext cx="45529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C5A575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DeSci Labs Verification</a:t>
            </a:r>
            <a:endParaRPr lang="en-US" sz="1600" dirty="0"/>
          </a:p>
        </p:txBody>
      </p:sp>
      <p:sp>
        <p:nvSpPr>
          <p:cNvPr id="21" name="Text 19"/>
          <p:cNvSpPr/>
          <p:nvPr/>
        </p:nvSpPr>
        <p:spPr>
          <a:xfrm>
            <a:off x="1341120" y="5468308"/>
            <a:ext cx="45339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F7FAF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Switzerland — 25 Articles Verified</a:t>
            </a:r>
            <a:endParaRPr lang="en-US" sz="1600" dirty="0"/>
          </a:p>
        </p:txBody>
      </p:sp>
      <p:sp>
        <p:nvSpPr>
          <p:cNvPr id="22" name="Text 20"/>
          <p:cNvSpPr/>
          <p:nvPr/>
        </p:nvSpPr>
        <p:spPr>
          <a:xfrm>
            <a:off x="1341120" y="5735008"/>
            <a:ext cx="4524375" cy="4381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050" dirty="0">
                <a:solidFill>
                  <a:srgbClr val="8B9D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25 research articles independently verified by DeSci Labs, Switzerland — all achieving 90%+ on Novelty &amp; Content Score with 94.9% average.</a:t>
            </a:r>
            <a:endParaRPr lang="en-US" sz="1600" dirty="0"/>
          </a:p>
        </p:txBody>
      </p:sp>
      <p:sp>
        <p:nvSpPr>
          <p:cNvPr id="23" name="Shape 21"/>
          <p:cNvSpPr/>
          <p:nvPr/>
        </p:nvSpPr>
        <p:spPr>
          <a:xfrm>
            <a:off x="6195060" y="1299210"/>
            <a:ext cx="5608320" cy="2369820"/>
          </a:xfrm>
          <a:custGeom>
            <a:avLst/>
            <a:gdLst/>
            <a:ahLst/>
            <a:cxnLst/>
            <a:rect l="l" t="t" r="r" b="b"/>
            <a:pathLst>
              <a:path w="5608320" h="2369820">
                <a:moveTo>
                  <a:pt x="76190" y="0"/>
                </a:moveTo>
                <a:lnTo>
                  <a:pt x="5532130" y="0"/>
                </a:lnTo>
                <a:cubicBezTo>
                  <a:pt x="5574181" y="0"/>
                  <a:pt x="5608320" y="34139"/>
                  <a:pt x="5608320" y="76190"/>
                </a:cubicBezTo>
                <a:lnTo>
                  <a:pt x="5608320" y="2293630"/>
                </a:lnTo>
                <a:cubicBezTo>
                  <a:pt x="5608320" y="2335709"/>
                  <a:pt x="5574209" y="2369820"/>
                  <a:pt x="5532130" y="2369820"/>
                </a:cubicBezTo>
                <a:lnTo>
                  <a:pt x="76190" y="2369820"/>
                </a:lnTo>
                <a:cubicBezTo>
                  <a:pt x="34139" y="2369820"/>
                  <a:pt x="0" y="2335681"/>
                  <a:pt x="0" y="2293630"/>
                </a:cubicBezTo>
                <a:lnTo>
                  <a:pt x="0" y="76190"/>
                </a:lnTo>
                <a:cubicBezTo>
                  <a:pt x="0" y="34111"/>
                  <a:pt x="34111" y="0"/>
                  <a:pt x="76190" y="0"/>
                </a:cubicBezTo>
                <a:close/>
              </a:path>
            </a:pathLst>
          </a:custGeom>
          <a:solidFill>
            <a:srgbClr val="4A5568">
              <a:alpha val="20000"/>
            </a:srgbClr>
          </a:solidFill>
          <a:ln w="10160">
            <a:solidFill>
              <a:srgbClr val="4A5568"/>
            </a:solidFill>
            <a:prstDash val="solid"/>
          </a:ln>
        </p:spPr>
      </p:sp>
      <p:sp>
        <p:nvSpPr>
          <p:cNvPr id="24" name="Shape 22"/>
          <p:cNvSpPr/>
          <p:nvPr/>
        </p:nvSpPr>
        <p:spPr>
          <a:xfrm>
            <a:off x="6389370" y="1493518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304800" y="0"/>
                </a:moveTo>
                <a:lnTo>
                  <a:pt x="304800" y="0"/>
                </a:lnTo>
                <a:cubicBezTo>
                  <a:pt x="473024" y="0"/>
                  <a:pt x="609600" y="136576"/>
                  <a:pt x="609600" y="304800"/>
                </a:cubicBezTo>
                <a:lnTo>
                  <a:pt x="609600" y="304800"/>
                </a:lnTo>
                <a:cubicBezTo>
                  <a:pt x="609600" y="473024"/>
                  <a:pt x="473024" y="609600"/>
                  <a:pt x="304800" y="609600"/>
                </a:cubicBezTo>
                <a:lnTo>
                  <a:pt x="304800" y="609600"/>
                </a:lnTo>
                <a:cubicBezTo>
                  <a:pt x="136576" y="609600"/>
                  <a:pt x="0" y="473024"/>
                  <a:pt x="0" y="304800"/>
                </a:cubicBezTo>
                <a:lnTo>
                  <a:pt x="0" y="304800"/>
                </a:lnTo>
                <a:cubicBezTo>
                  <a:pt x="0" y="136576"/>
                  <a:pt x="136576" y="0"/>
                  <a:pt x="304800" y="0"/>
                </a:cubicBezTo>
                <a:close/>
              </a:path>
            </a:pathLst>
          </a:custGeom>
          <a:solidFill>
            <a:srgbClr val="8B9DAE">
              <a:alpha val="30196"/>
            </a:srgbClr>
          </a:solidFill>
          <a:ln/>
        </p:spPr>
      </p:sp>
      <p:sp>
        <p:nvSpPr>
          <p:cNvPr id="25" name="Shape 23"/>
          <p:cNvSpPr/>
          <p:nvPr/>
        </p:nvSpPr>
        <p:spPr>
          <a:xfrm>
            <a:off x="6571536" y="1655443"/>
            <a:ext cx="250031" cy="285750"/>
          </a:xfrm>
          <a:custGeom>
            <a:avLst/>
            <a:gdLst/>
            <a:ahLst/>
            <a:cxnLst/>
            <a:rect l="l" t="t" r="r" b="b"/>
            <a:pathLst>
              <a:path w="250031" h="285750">
                <a:moveTo>
                  <a:pt x="35719" y="17859"/>
                </a:moveTo>
                <a:cubicBezTo>
                  <a:pt x="35719" y="7981"/>
                  <a:pt x="27738" y="0"/>
                  <a:pt x="17859" y="0"/>
                </a:cubicBezTo>
                <a:cubicBezTo>
                  <a:pt x="7981" y="0"/>
                  <a:pt x="0" y="7981"/>
                  <a:pt x="0" y="17859"/>
                </a:cubicBezTo>
                <a:lnTo>
                  <a:pt x="0" y="267891"/>
                </a:lnTo>
                <a:cubicBezTo>
                  <a:pt x="0" y="277769"/>
                  <a:pt x="7981" y="285750"/>
                  <a:pt x="17859" y="285750"/>
                </a:cubicBezTo>
                <a:cubicBezTo>
                  <a:pt x="27738" y="285750"/>
                  <a:pt x="35719" y="277769"/>
                  <a:pt x="35719" y="267891"/>
                </a:cubicBezTo>
                <a:lnTo>
                  <a:pt x="35719" y="200025"/>
                </a:lnTo>
                <a:lnTo>
                  <a:pt x="70712" y="189533"/>
                </a:lnTo>
                <a:cubicBezTo>
                  <a:pt x="94097" y="182500"/>
                  <a:pt x="119323" y="184677"/>
                  <a:pt x="141145" y="195616"/>
                </a:cubicBezTo>
                <a:cubicBezTo>
                  <a:pt x="164976" y="207559"/>
                  <a:pt x="192770" y="209010"/>
                  <a:pt x="217717" y="199634"/>
                </a:cubicBezTo>
                <a:lnTo>
                  <a:pt x="238423" y="191877"/>
                </a:lnTo>
                <a:cubicBezTo>
                  <a:pt x="245399" y="189254"/>
                  <a:pt x="250031" y="182612"/>
                  <a:pt x="250031" y="175133"/>
                </a:cubicBezTo>
                <a:lnTo>
                  <a:pt x="250031" y="36891"/>
                </a:lnTo>
                <a:cubicBezTo>
                  <a:pt x="250031" y="24054"/>
                  <a:pt x="236525" y="15683"/>
                  <a:pt x="225028" y="21431"/>
                </a:cubicBezTo>
                <a:lnTo>
                  <a:pt x="218442" y="24724"/>
                </a:lnTo>
                <a:cubicBezTo>
                  <a:pt x="193384" y="37281"/>
                  <a:pt x="163860" y="37281"/>
                  <a:pt x="138745" y="24724"/>
                </a:cubicBezTo>
                <a:cubicBezTo>
                  <a:pt x="118430" y="14567"/>
                  <a:pt x="95045" y="12557"/>
                  <a:pt x="73335" y="19087"/>
                </a:cubicBezTo>
                <a:lnTo>
                  <a:pt x="35719" y="30361"/>
                </a:lnTo>
                <a:lnTo>
                  <a:pt x="35719" y="17859"/>
                </a:lnTo>
                <a:close/>
              </a:path>
            </a:pathLst>
          </a:custGeom>
          <a:solidFill>
            <a:srgbClr val="8B9DAE"/>
          </a:solidFill>
          <a:ln/>
        </p:spPr>
      </p:sp>
      <p:sp>
        <p:nvSpPr>
          <p:cNvPr id="26" name="Text 24"/>
          <p:cNvSpPr/>
          <p:nvPr/>
        </p:nvSpPr>
        <p:spPr>
          <a:xfrm>
            <a:off x="7151370" y="1493518"/>
            <a:ext cx="45529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8B9DAE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UK Government Recognition</a:t>
            </a:r>
            <a:endParaRPr lang="en-US" sz="1600" dirty="0"/>
          </a:p>
        </p:txBody>
      </p:sp>
      <p:sp>
        <p:nvSpPr>
          <p:cNvPr id="27" name="Text 25"/>
          <p:cNvSpPr/>
          <p:nvPr/>
        </p:nvSpPr>
        <p:spPr>
          <a:xfrm>
            <a:off x="7151370" y="1836418"/>
            <a:ext cx="45339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F7FAF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Metascience Unit &amp; University of Sussex SPRU</a:t>
            </a:r>
            <a:endParaRPr lang="en-US" sz="1600" dirty="0"/>
          </a:p>
        </p:txBody>
      </p:sp>
      <p:sp>
        <p:nvSpPr>
          <p:cNvPr id="28" name="Text 26"/>
          <p:cNvSpPr/>
          <p:nvPr/>
        </p:nvSpPr>
        <p:spPr>
          <a:xfrm>
            <a:off x="7151370" y="2103118"/>
            <a:ext cx="4524375" cy="64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050" dirty="0">
                <a:solidFill>
                  <a:srgbClr val="8B9D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Work independently matched as relevant to major UK Government research project. Personally invited as recognized domain expert to assess novelty in international publications.</a:t>
            </a:r>
            <a:endParaRPr lang="en-US" sz="1600" dirty="0"/>
          </a:p>
        </p:txBody>
      </p:sp>
      <p:sp>
        <p:nvSpPr>
          <p:cNvPr id="29" name="Shape 27"/>
          <p:cNvSpPr/>
          <p:nvPr/>
        </p:nvSpPr>
        <p:spPr>
          <a:xfrm>
            <a:off x="7151370" y="2867499"/>
            <a:ext cx="4457700" cy="609600"/>
          </a:xfrm>
          <a:custGeom>
            <a:avLst/>
            <a:gdLst/>
            <a:ahLst/>
            <a:cxnLst/>
            <a:rect l="l" t="t" r="r" b="b"/>
            <a:pathLst>
              <a:path w="4457700" h="609600">
                <a:moveTo>
                  <a:pt x="76200" y="0"/>
                </a:moveTo>
                <a:lnTo>
                  <a:pt x="4381500" y="0"/>
                </a:lnTo>
                <a:cubicBezTo>
                  <a:pt x="4423556" y="0"/>
                  <a:pt x="4457700" y="34144"/>
                  <a:pt x="4457700" y="76200"/>
                </a:cubicBezTo>
                <a:lnTo>
                  <a:pt x="4457700" y="533400"/>
                </a:lnTo>
                <a:cubicBezTo>
                  <a:pt x="4457700" y="575456"/>
                  <a:pt x="4423556" y="609600"/>
                  <a:pt x="4381500" y="609600"/>
                </a:cubicBezTo>
                <a:lnTo>
                  <a:pt x="76200" y="609600"/>
                </a:lnTo>
                <a:cubicBezTo>
                  <a:pt x="34144" y="609600"/>
                  <a:pt x="0" y="575456"/>
                  <a:pt x="0" y="533400"/>
                </a:cubicBezTo>
                <a:lnTo>
                  <a:pt x="0" y="76200"/>
                </a:lnTo>
                <a:cubicBezTo>
                  <a:pt x="0" y="34144"/>
                  <a:pt x="34144" y="0"/>
                  <a:pt x="76200" y="0"/>
                </a:cubicBezTo>
                <a:close/>
              </a:path>
            </a:pathLst>
          </a:custGeom>
          <a:solidFill>
            <a:srgbClr val="2D3748">
              <a:alpha val="50196"/>
            </a:srgbClr>
          </a:solidFill>
          <a:ln/>
        </p:spPr>
      </p:sp>
      <p:sp>
        <p:nvSpPr>
          <p:cNvPr id="30" name="Shape 28"/>
          <p:cNvSpPr/>
          <p:nvPr/>
        </p:nvSpPr>
        <p:spPr>
          <a:xfrm>
            <a:off x="7293054" y="3004663"/>
            <a:ext cx="116681" cy="133350"/>
          </a:xfrm>
          <a:custGeom>
            <a:avLst/>
            <a:gdLst/>
            <a:ahLst/>
            <a:cxnLst/>
            <a:rect l="l" t="t" r="r" b="b"/>
            <a:pathLst>
              <a:path w="116681" h="133350">
                <a:moveTo>
                  <a:pt x="0" y="56257"/>
                </a:moveTo>
                <a:cubicBezTo>
                  <a:pt x="0" y="38989"/>
                  <a:pt x="13986" y="25003"/>
                  <a:pt x="31254" y="25003"/>
                </a:cubicBezTo>
                <a:lnTo>
                  <a:pt x="33337" y="25003"/>
                </a:lnTo>
                <a:cubicBezTo>
                  <a:pt x="37947" y="25003"/>
                  <a:pt x="41672" y="28728"/>
                  <a:pt x="41672" y="33337"/>
                </a:cubicBezTo>
                <a:cubicBezTo>
                  <a:pt x="41672" y="37947"/>
                  <a:pt x="37947" y="41672"/>
                  <a:pt x="33337" y="41672"/>
                </a:cubicBezTo>
                <a:lnTo>
                  <a:pt x="31254" y="41672"/>
                </a:lnTo>
                <a:cubicBezTo>
                  <a:pt x="23206" y="41672"/>
                  <a:pt x="16669" y="48209"/>
                  <a:pt x="16669" y="56257"/>
                </a:cubicBezTo>
                <a:lnTo>
                  <a:pt x="16669" y="58341"/>
                </a:lnTo>
                <a:lnTo>
                  <a:pt x="33337" y="58341"/>
                </a:lnTo>
                <a:cubicBezTo>
                  <a:pt x="42531" y="58341"/>
                  <a:pt x="50006" y="65816"/>
                  <a:pt x="50006" y="75009"/>
                </a:cubicBezTo>
                <a:lnTo>
                  <a:pt x="50006" y="91678"/>
                </a:lnTo>
                <a:cubicBezTo>
                  <a:pt x="50006" y="100872"/>
                  <a:pt x="42531" y="108347"/>
                  <a:pt x="33337" y="108347"/>
                </a:cubicBezTo>
                <a:lnTo>
                  <a:pt x="16669" y="108347"/>
                </a:lnTo>
                <a:cubicBezTo>
                  <a:pt x="7475" y="108347"/>
                  <a:pt x="0" y="100872"/>
                  <a:pt x="0" y="91678"/>
                </a:cubicBezTo>
                <a:lnTo>
                  <a:pt x="0" y="56257"/>
                </a:lnTo>
                <a:close/>
                <a:moveTo>
                  <a:pt x="66675" y="56257"/>
                </a:moveTo>
                <a:cubicBezTo>
                  <a:pt x="66675" y="38989"/>
                  <a:pt x="80661" y="25003"/>
                  <a:pt x="97929" y="25003"/>
                </a:cubicBezTo>
                <a:lnTo>
                  <a:pt x="100013" y="25003"/>
                </a:lnTo>
                <a:cubicBezTo>
                  <a:pt x="104622" y="25003"/>
                  <a:pt x="108347" y="28728"/>
                  <a:pt x="108347" y="33337"/>
                </a:cubicBezTo>
                <a:cubicBezTo>
                  <a:pt x="108347" y="37947"/>
                  <a:pt x="104622" y="41672"/>
                  <a:pt x="100013" y="41672"/>
                </a:cubicBezTo>
                <a:lnTo>
                  <a:pt x="97929" y="41672"/>
                </a:lnTo>
                <a:cubicBezTo>
                  <a:pt x="89881" y="41672"/>
                  <a:pt x="83344" y="48209"/>
                  <a:pt x="83344" y="56257"/>
                </a:cubicBezTo>
                <a:lnTo>
                  <a:pt x="83344" y="58341"/>
                </a:lnTo>
                <a:lnTo>
                  <a:pt x="100013" y="58341"/>
                </a:lnTo>
                <a:cubicBezTo>
                  <a:pt x="109206" y="58341"/>
                  <a:pt x="116681" y="65816"/>
                  <a:pt x="116681" y="75009"/>
                </a:cubicBezTo>
                <a:lnTo>
                  <a:pt x="116681" y="91678"/>
                </a:lnTo>
                <a:cubicBezTo>
                  <a:pt x="116681" y="100872"/>
                  <a:pt x="109206" y="108347"/>
                  <a:pt x="100013" y="108347"/>
                </a:cubicBezTo>
                <a:lnTo>
                  <a:pt x="83344" y="108347"/>
                </a:lnTo>
                <a:cubicBezTo>
                  <a:pt x="74150" y="108347"/>
                  <a:pt x="66675" y="100872"/>
                  <a:pt x="66675" y="91678"/>
                </a:cubicBezTo>
                <a:lnTo>
                  <a:pt x="66675" y="56257"/>
                </a:lnTo>
                <a:close/>
              </a:path>
            </a:pathLst>
          </a:custGeom>
          <a:solidFill>
            <a:srgbClr val="C5A575"/>
          </a:solidFill>
          <a:ln/>
        </p:spPr>
      </p:sp>
      <p:sp>
        <p:nvSpPr>
          <p:cNvPr id="31" name="Text 29"/>
          <p:cNvSpPr/>
          <p:nvPr/>
        </p:nvSpPr>
        <p:spPr>
          <a:xfrm>
            <a:off x="7465695" y="2981799"/>
            <a:ext cx="409575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C5A57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Survey findings will "help inform the development of policy on research evaluation" globally.</a:t>
            </a:r>
            <a:endParaRPr lang="en-US" sz="1600" dirty="0"/>
          </a:p>
        </p:txBody>
      </p:sp>
      <p:sp>
        <p:nvSpPr>
          <p:cNvPr id="32" name="Shape 30"/>
          <p:cNvSpPr/>
          <p:nvPr/>
        </p:nvSpPr>
        <p:spPr>
          <a:xfrm>
            <a:off x="6195060" y="3831437"/>
            <a:ext cx="5608320" cy="1645920"/>
          </a:xfrm>
          <a:custGeom>
            <a:avLst/>
            <a:gdLst/>
            <a:ahLst/>
            <a:cxnLst/>
            <a:rect l="l" t="t" r="r" b="b"/>
            <a:pathLst>
              <a:path w="5608320" h="1645920">
                <a:moveTo>
                  <a:pt x="76206" y="0"/>
                </a:moveTo>
                <a:lnTo>
                  <a:pt x="5532114" y="0"/>
                </a:lnTo>
                <a:cubicBezTo>
                  <a:pt x="5574201" y="0"/>
                  <a:pt x="5608320" y="34119"/>
                  <a:pt x="5608320" y="76206"/>
                </a:cubicBezTo>
                <a:lnTo>
                  <a:pt x="5608320" y="1569714"/>
                </a:lnTo>
                <a:cubicBezTo>
                  <a:pt x="5608320" y="1611801"/>
                  <a:pt x="5574201" y="1645920"/>
                  <a:pt x="5532114" y="1645920"/>
                </a:cubicBezTo>
                <a:lnTo>
                  <a:pt x="76206" y="1645920"/>
                </a:lnTo>
                <a:cubicBezTo>
                  <a:pt x="34119" y="1645920"/>
                  <a:pt x="0" y="1611801"/>
                  <a:pt x="0" y="1569714"/>
                </a:cubicBezTo>
                <a:lnTo>
                  <a:pt x="0" y="76206"/>
                </a:lnTo>
                <a:cubicBezTo>
                  <a:pt x="0" y="34147"/>
                  <a:pt x="34147" y="0"/>
                  <a:pt x="76206" y="0"/>
                </a:cubicBezTo>
                <a:close/>
              </a:path>
            </a:pathLst>
          </a:custGeom>
          <a:solidFill>
            <a:srgbClr val="4A5568">
              <a:alpha val="20000"/>
            </a:srgbClr>
          </a:solidFill>
          <a:ln w="10160">
            <a:solidFill>
              <a:srgbClr val="4A5568"/>
            </a:solidFill>
            <a:prstDash val="solid"/>
          </a:ln>
        </p:spPr>
      </p:sp>
      <p:sp>
        <p:nvSpPr>
          <p:cNvPr id="33" name="Shape 31"/>
          <p:cNvSpPr/>
          <p:nvPr/>
        </p:nvSpPr>
        <p:spPr>
          <a:xfrm>
            <a:off x="6389370" y="4025745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304800" y="0"/>
                </a:moveTo>
                <a:lnTo>
                  <a:pt x="304800" y="0"/>
                </a:lnTo>
                <a:cubicBezTo>
                  <a:pt x="473024" y="0"/>
                  <a:pt x="609600" y="136576"/>
                  <a:pt x="609600" y="304800"/>
                </a:cubicBezTo>
                <a:lnTo>
                  <a:pt x="609600" y="304800"/>
                </a:lnTo>
                <a:cubicBezTo>
                  <a:pt x="609600" y="473024"/>
                  <a:pt x="473024" y="609600"/>
                  <a:pt x="304800" y="609600"/>
                </a:cubicBezTo>
                <a:lnTo>
                  <a:pt x="304800" y="609600"/>
                </a:lnTo>
                <a:cubicBezTo>
                  <a:pt x="136576" y="609600"/>
                  <a:pt x="0" y="473024"/>
                  <a:pt x="0" y="304800"/>
                </a:cubicBezTo>
                <a:lnTo>
                  <a:pt x="0" y="304800"/>
                </a:lnTo>
                <a:cubicBezTo>
                  <a:pt x="0" y="136576"/>
                  <a:pt x="136576" y="0"/>
                  <a:pt x="304800" y="0"/>
                </a:cubicBezTo>
                <a:close/>
              </a:path>
            </a:pathLst>
          </a:custGeom>
          <a:solidFill>
            <a:srgbClr val="C5A575">
              <a:alpha val="30196"/>
            </a:srgbClr>
          </a:solidFill>
          <a:ln/>
        </p:spPr>
      </p:sp>
      <p:sp>
        <p:nvSpPr>
          <p:cNvPr id="34" name="Shape 32"/>
          <p:cNvSpPr/>
          <p:nvPr/>
        </p:nvSpPr>
        <p:spPr>
          <a:xfrm>
            <a:off x="6553676" y="4187670"/>
            <a:ext cx="285750" cy="285750"/>
          </a:xfrm>
          <a:custGeom>
            <a:avLst/>
            <a:gdLst/>
            <a:ahLst/>
            <a:cxnLst/>
            <a:rect l="l" t="t" r="r" b="b"/>
            <a:pathLst>
              <a:path w="285750" h="285750">
                <a:moveTo>
                  <a:pt x="142875" y="78860"/>
                </a:moveTo>
                <a:lnTo>
                  <a:pt x="142875" y="251482"/>
                </a:lnTo>
                <a:lnTo>
                  <a:pt x="143154" y="251371"/>
                </a:lnTo>
                <a:cubicBezTo>
                  <a:pt x="173627" y="238702"/>
                  <a:pt x="206332" y="232172"/>
                  <a:pt x="239316" y="232172"/>
                </a:cubicBezTo>
                <a:lnTo>
                  <a:pt x="250031" y="232172"/>
                </a:lnTo>
                <a:lnTo>
                  <a:pt x="250031" y="53578"/>
                </a:lnTo>
                <a:lnTo>
                  <a:pt x="239316" y="53578"/>
                </a:lnTo>
                <a:cubicBezTo>
                  <a:pt x="215764" y="53578"/>
                  <a:pt x="192379" y="58266"/>
                  <a:pt x="170613" y="67308"/>
                </a:cubicBezTo>
                <a:cubicBezTo>
                  <a:pt x="161237" y="71214"/>
                  <a:pt x="151972" y="75065"/>
                  <a:pt x="142875" y="78860"/>
                </a:cubicBezTo>
                <a:close/>
                <a:moveTo>
                  <a:pt x="128867" y="34323"/>
                </a:moveTo>
                <a:lnTo>
                  <a:pt x="142875" y="40184"/>
                </a:lnTo>
                <a:lnTo>
                  <a:pt x="156883" y="34323"/>
                </a:lnTo>
                <a:cubicBezTo>
                  <a:pt x="183003" y="23440"/>
                  <a:pt x="211020" y="17859"/>
                  <a:pt x="239316" y="17859"/>
                </a:cubicBezTo>
                <a:lnTo>
                  <a:pt x="258961" y="17859"/>
                </a:lnTo>
                <a:cubicBezTo>
                  <a:pt x="273751" y="17859"/>
                  <a:pt x="285750" y="29859"/>
                  <a:pt x="285750" y="44648"/>
                </a:cubicBezTo>
                <a:lnTo>
                  <a:pt x="285750" y="241102"/>
                </a:lnTo>
                <a:cubicBezTo>
                  <a:pt x="285750" y="255891"/>
                  <a:pt x="273751" y="267891"/>
                  <a:pt x="258961" y="267891"/>
                </a:cubicBezTo>
                <a:lnTo>
                  <a:pt x="239316" y="267891"/>
                </a:lnTo>
                <a:cubicBezTo>
                  <a:pt x="211020" y="267891"/>
                  <a:pt x="183003" y="273472"/>
                  <a:pt x="156883" y="284355"/>
                </a:cubicBezTo>
                <a:lnTo>
                  <a:pt x="149740" y="287313"/>
                </a:lnTo>
                <a:cubicBezTo>
                  <a:pt x="145331" y="289154"/>
                  <a:pt x="140419" y="289154"/>
                  <a:pt x="136010" y="287313"/>
                </a:cubicBezTo>
                <a:lnTo>
                  <a:pt x="128867" y="284355"/>
                </a:lnTo>
                <a:cubicBezTo>
                  <a:pt x="102747" y="273472"/>
                  <a:pt x="74730" y="267891"/>
                  <a:pt x="46434" y="267891"/>
                </a:cubicBezTo>
                <a:lnTo>
                  <a:pt x="26789" y="267891"/>
                </a:lnTo>
                <a:cubicBezTo>
                  <a:pt x="11999" y="267891"/>
                  <a:pt x="0" y="255891"/>
                  <a:pt x="0" y="241102"/>
                </a:cubicBezTo>
                <a:lnTo>
                  <a:pt x="0" y="44648"/>
                </a:lnTo>
                <a:cubicBezTo>
                  <a:pt x="0" y="29859"/>
                  <a:pt x="11999" y="17859"/>
                  <a:pt x="26789" y="17859"/>
                </a:cubicBezTo>
                <a:lnTo>
                  <a:pt x="46434" y="17859"/>
                </a:lnTo>
                <a:cubicBezTo>
                  <a:pt x="74730" y="17859"/>
                  <a:pt x="102747" y="23440"/>
                  <a:pt x="128867" y="34323"/>
                </a:cubicBezTo>
                <a:close/>
              </a:path>
            </a:pathLst>
          </a:custGeom>
          <a:solidFill>
            <a:srgbClr val="C5A575"/>
          </a:solidFill>
          <a:ln/>
        </p:spPr>
      </p:sp>
      <p:sp>
        <p:nvSpPr>
          <p:cNvPr id="35" name="Text 33"/>
          <p:cNvSpPr/>
          <p:nvPr/>
        </p:nvSpPr>
        <p:spPr>
          <a:xfrm>
            <a:off x="7151370" y="4025745"/>
            <a:ext cx="45529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C5A575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Academic Peer Review</a:t>
            </a:r>
            <a:endParaRPr lang="en-US" sz="1600" dirty="0"/>
          </a:p>
        </p:txBody>
      </p:sp>
      <p:sp>
        <p:nvSpPr>
          <p:cNvPr id="36" name="Text 34"/>
          <p:cNvSpPr/>
          <p:nvPr/>
        </p:nvSpPr>
        <p:spPr>
          <a:xfrm>
            <a:off x="7151370" y="4368645"/>
            <a:ext cx="45339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F7FAF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Academia AI &amp; Applications Journal</a:t>
            </a:r>
            <a:endParaRPr lang="en-US" sz="1600" dirty="0"/>
          </a:p>
        </p:txBody>
      </p:sp>
      <p:sp>
        <p:nvSpPr>
          <p:cNvPr id="37" name="Text 35"/>
          <p:cNvSpPr/>
          <p:nvPr/>
        </p:nvSpPr>
        <p:spPr>
          <a:xfrm>
            <a:off x="7151370" y="4635345"/>
            <a:ext cx="4524375" cy="64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050" dirty="0">
                <a:solidFill>
                  <a:srgbClr val="8B9D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Invited to serve as peer reviewer for manuscript on "Generative AI and Academic Integrity" — addressed as "Dr. Chakrabarti" based on recognized expertise in AI governance and academic systems.</a:t>
            </a:r>
            <a:endParaRPr lang="en-US" sz="1600" dirty="0"/>
          </a:p>
        </p:txBody>
      </p:sp>
      <p:sp>
        <p:nvSpPr>
          <p:cNvPr id="38" name="Shape 36"/>
          <p:cNvSpPr/>
          <p:nvPr/>
        </p:nvSpPr>
        <p:spPr>
          <a:xfrm>
            <a:off x="6195060" y="5639754"/>
            <a:ext cx="5608320" cy="1036320"/>
          </a:xfrm>
          <a:custGeom>
            <a:avLst/>
            <a:gdLst/>
            <a:ahLst/>
            <a:cxnLst/>
            <a:rect l="l" t="t" r="r" b="b"/>
            <a:pathLst>
              <a:path w="5608320" h="1036320">
                <a:moveTo>
                  <a:pt x="76201" y="0"/>
                </a:moveTo>
                <a:lnTo>
                  <a:pt x="5532119" y="0"/>
                </a:lnTo>
                <a:cubicBezTo>
                  <a:pt x="5574204" y="0"/>
                  <a:pt x="5608320" y="34116"/>
                  <a:pt x="5608320" y="76201"/>
                </a:cubicBezTo>
                <a:lnTo>
                  <a:pt x="5608320" y="960119"/>
                </a:lnTo>
                <a:cubicBezTo>
                  <a:pt x="5608320" y="1002204"/>
                  <a:pt x="5574204" y="1036320"/>
                  <a:pt x="5532119" y="1036320"/>
                </a:cubicBezTo>
                <a:lnTo>
                  <a:pt x="76201" y="1036320"/>
                </a:lnTo>
                <a:cubicBezTo>
                  <a:pt x="34116" y="1036320"/>
                  <a:pt x="0" y="1002204"/>
                  <a:pt x="0" y="960119"/>
                </a:cubicBezTo>
                <a:lnTo>
                  <a:pt x="0" y="76201"/>
                </a:lnTo>
                <a:cubicBezTo>
                  <a:pt x="0" y="34144"/>
                  <a:pt x="34144" y="0"/>
                  <a:pt x="76201" y="0"/>
                </a:cubicBezTo>
                <a:close/>
              </a:path>
            </a:pathLst>
          </a:custGeom>
          <a:gradFill rotWithShape="1" flip="none">
            <a:gsLst>
              <a:gs pos="0">
                <a:srgbClr val="C5A575">
                  <a:alpha val="20000"/>
                </a:srgbClr>
              </a:gs>
              <a:gs pos="100000">
                <a:srgbClr val="8B9DAE">
                  <a:alpha val="10000"/>
                </a:srgbClr>
              </a:gs>
            </a:gsLst>
            <a:lin ang="0" scaled="1"/>
          </a:gradFill>
          <a:ln w="10160">
            <a:solidFill>
              <a:srgbClr val="C5A575">
                <a:alpha val="40000"/>
              </a:srgbClr>
            </a:solidFill>
            <a:prstDash val="solid"/>
          </a:ln>
        </p:spPr>
      </p:sp>
      <p:sp>
        <p:nvSpPr>
          <p:cNvPr id="39" name="Shape 37"/>
          <p:cNvSpPr/>
          <p:nvPr/>
        </p:nvSpPr>
        <p:spPr>
          <a:xfrm>
            <a:off x="6298882" y="6043613"/>
            <a:ext cx="285750" cy="228600"/>
          </a:xfrm>
          <a:custGeom>
            <a:avLst/>
            <a:gdLst/>
            <a:ahLst/>
            <a:cxnLst/>
            <a:rect l="l" t="t" r="r" b="b"/>
            <a:pathLst>
              <a:path w="285750" h="228600">
                <a:moveTo>
                  <a:pt x="157163" y="0"/>
                </a:moveTo>
                <a:cubicBezTo>
                  <a:pt x="157163" y="-7903"/>
                  <a:pt x="150778" y="-14287"/>
                  <a:pt x="142875" y="-14287"/>
                </a:cubicBezTo>
                <a:cubicBezTo>
                  <a:pt x="134972" y="-14287"/>
                  <a:pt x="128588" y="-7903"/>
                  <a:pt x="128588" y="0"/>
                </a:cubicBezTo>
                <a:lnTo>
                  <a:pt x="128588" y="28575"/>
                </a:lnTo>
                <a:lnTo>
                  <a:pt x="85725" y="28575"/>
                </a:lnTo>
                <a:cubicBezTo>
                  <a:pt x="62061" y="28575"/>
                  <a:pt x="42863" y="47774"/>
                  <a:pt x="42863" y="71438"/>
                </a:cubicBezTo>
                <a:lnTo>
                  <a:pt x="42863" y="171450"/>
                </a:lnTo>
                <a:cubicBezTo>
                  <a:pt x="42863" y="195114"/>
                  <a:pt x="62061" y="214313"/>
                  <a:pt x="85725" y="214313"/>
                </a:cubicBezTo>
                <a:lnTo>
                  <a:pt x="200025" y="214313"/>
                </a:lnTo>
                <a:cubicBezTo>
                  <a:pt x="223689" y="214313"/>
                  <a:pt x="242888" y="195114"/>
                  <a:pt x="242888" y="171450"/>
                </a:cubicBezTo>
                <a:lnTo>
                  <a:pt x="242888" y="71438"/>
                </a:lnTo>
                <a:cubicBezTo>
                  <a:pt x="242888" y="47774"/>
                  <a:pt x="223689" y="28575"/>
                  <a:pt x="200025" y="28575"/>
                </a:cubicBezTo>
                <a:lnTo>
                  <a:pt x="157163" y="28575"/>
                </a:lnTo>
                <a:lnTo>
                  <a:pt x="157163" y="0"/>
                </a:lnTo>
                <a:close/>
                <a:moveTo>
                  <a:pt x="71438" y="164306"/>
                </a:moveTo>
                <a:cubicBezTo>
                  <a:pt x="71438" y="158368"/>
                  <a:pt x="76215" y="153591"/>
                  <a:pt x="82153" y="153591"/>
                </a:cubicBezTo>
                <a:lnTo>
                  <a:pt x="96441" y="153591"/>
                </a:lnTo>
                <a:cubicBezTo>
                  <a:pt x="102379" y="153591"/>
                  <a:pt x="107156" y="158368"/>
                  <a:pt x="107156" y="164306"/>
                </a:cubicBezTo>
                <a:cubicBezTo>
                  <a:pt x="107156" y="170244"/>
                  <a:pt x="102379" y="175022"/>
                  <a:pt x="96441" y="175022"/>
                </a:cubicBezTo>
                <a:lnTo>
                  <a:pt x="82153" y="175022"/>
                </a:lnTo>
                <a:cubicBezTo>
                  <a:pt x="76215" y="175022"/>
                  <a:pt x="71438" y="170244"/>
                  <a:pt x="71438" y="164306"/>
                </a:cubicBezTo>
                <a:close/>
                <a:moveTo>
                  <a:pt x="125016" y="164306"/>
                </a:moveTo>
                <a:cubicBezTo>
                  <a:pt x="125016" y="158368"/>
                  <a:pt x="129793" y="153591"/>
                  <a:pt x="135731" y="153591"/>
                </a:cubicBezTo>
                <a:lnTo>
                  <a:pt x="150019" y="153591"/>
                </a:lnTo>
                <a:cubicBezTo>
                  <a:pt x="155957" y="153591"/>
                  <a:pt x="160734" y="158368"/>
                  <a:pt x="160734" y="164306"/>
                </a:cubicBezTo>
                <a:cubicBezTo>
                  <a:pt x="160734" y="170244"/>
                  <a:pt x="155957" y="175022"/>
                  <a:pt x="150019" y="175022"/>
                </a:cubicBezTo>
                <a:lnTo>
                  <a:pt x="135731" y="175022"/>
                </a:lnTo>
                <a:cubicBezTo>
                  <a:pt x="129793" y="175022"/>
                  <a:pt x="125016" y="170244"/>
                  <a:pt x="125016" y="164306"/>
                </a:cubicBezTo>
                <a:close/>
                <a:moveTo>
                  <a:pt x="178594" y="164306"/>
                </a:moveTo>
                <a:cubicBezTo>
                  <a:pt x="178594" y="158368"/>
                  <a:pt x="183371" y="153591"/>
                  <a:pt x="189309" y="153591"/>
                </a:cubicBezTo>
                <a:lnTo>
                  <a:pt x="203597" y="153591"/>
                </a:lnTo>
                <a:cubicBezTo>
                  <a:pt x="209535" y="153591"/>
                  <a:pt x="214313" y="158368"/>
                  <a:pt x="214313" y="164306"/>
                </a:cubicBezTo>
                <a:cubicBezTo>
                  <a:pt x="214313" y="170244"/>
                  <a:pt x="209535" y="175022"/>
                  <a:pt x="203597" y="175022"/>
                </a:cubicBezTo>
                <a:lnTo>
                  <a:pt x="189309" y="175022"/>
                </a:lnTo>
                <a:cubicBezTo>
                  <a:pt x="183371" y="175022"/>
                  <a:pt x="178594" y="170244"/>
                  <a:pt x="178594" y="164306"/>
                </a:cubicBezTo>
                <a:close/>
                <a:moveTo>
                  <a:pt x="100013" y="78581"/>
                </a:moveTo>
                <a:cubicBezTo>
                  <a:pt x="111841" y="78581"/>
                  <a:pt x="121444" y="88184"/>
                  <a:pt x="121444" y="100013"/>
                </a:cubicBezTo>
                <a:cubicBezTo>
                  <a:pt x="121444" y="111841"/>
                  <a:pt x="111841" y="121444"/>
                  <a:pt x="100013" y="121444"/>
                </a:cubicBezTo>
                <a:cubicBezTo>
                  <a:pt x="88184" y="121444"/>
                  <a:pt x="78581" y="111841"/>
                  <a:pt x="78581" y="100013"/>
                </a:cubicBezTo>
                <a:cubicBezTo>
                  <a:pt x="78581" y="88184"/>
                  <a:pt x="88184" y="78581"/>
                  <a:pt x="100013" y="78581"/>
                </a:cubicBezTo>
                <a:close/>
                <a:moveTo>
                  <a:pt x="164306" y="100013"/>
                </a:moveTo>
                <a:cubicBezTo>
                  <a:pt x="164306" y="88184"/>
                  <a:pt x="173909" y="78581"/>
                  <a:pt x="185738" y="78581"/>
                </a:cubicBezTo>
                <a:cubicBezTo>
                  <a:pt x="197566" y="78581"/>
                  <a:pt x="207169" y="88184"/>
                  <a:pt x="207169" y="100013"/>
                </a:cubicBezTo>
                <a:cubicBezTo>
                  <a:pt x="207169" y="111841"/>
                  <a:pt x="197566" y="121444"/>
                  <a:pt x="185738" y="121444"/>
                </a:cubicBezTo>
                <a:cubicBezTo>
                  <a:pt x="173909" y="121444"/>
                  <a:pt x="164306" y="111841"/>
                  <a:pt x="164306" y="100013"/>
                </a:cubicBezTo>
                <a:close/>
                <a:moveTo>
                  <a:pt x="28575" y="100013"/>
                </a:moveTo>
                <a:cubicBezTo>
                  <a:pt x="28575" y="92110"/>
                  <a:pt x="22190" y="85725"/>
                  <a:pt x="14288" y="85725"/>
                </a:cubicBezTo>
                <a:cubicBezTo>
                  <a:pt x="6385" y="85725"/>
                  <a:pt x="0" y="92110"/>
                  <a:pt x="0" y="100013"/>
                </a:cubicBezTo>
                <a:lnTo>
                  <a:pt x="0" y="142875"/>
                </a:lnTo>
                <a:cubicBezTo>
                  <a:pt x="0" y="150778"/>
                  <a:pt x="6385" y="157163"/>
                  <a:pt x="14288" y="157163"/>
                </a:cubicBezTo>
                <a:cubicBezTo>
                  <a:pt x="22190" y="157163"/>
                  <a:pt x="28575" y="150778"/>
                  <a:pt x="28575" y="142875"/>
                </a:cubicBezTo>
                <a:lnTo>
                  <a:pt x="28575" y="100013"/>
                </a:lnTo>
                <a:close/>
                <a:moveTo>
                  <a:pt x="271463" y="85725"/>
                </a:moveTo>
                <a:cubicBezTo>
                  <a:pt x="263560" y="85725"/>
                  <a:pt x="257175" y="92110"/>
                  <a:pt x="257175" y="100013"/>
                </a:cubicBezTo>
                <a:lnTo>
                  <a:pt x="257175" y="142875"/>
                </a:lnTo>
                <a:cubicBezTo>
                  <a:pt x="257175" y="150778"/>
                  <a:pt x="263560" y="157163"/>
                  <a:pt x="271463" y="157163"/>
                </a:cubicBezTo>
                <a:cubicBezTo>
                  <a:pt x="279365" y="157163"/>
                  <a:pt x="285750" y="150778"/>
                  <a:pt x="285750" y="142875"/>
                </a:cubicBezTo>
                <a:lnTo>
                  <a:pt x="285750" y="100013"/>
                </a:lnTo>
                <a:cubicBezTo>
                  <a:pt x="285750" y="92110"/>
                  <a:pt x="279365" y="85725"/>
                  <a:pt x="271463" y="85725"/>
                </a:cubicBezTo>
                <a:close/>
              </a:path>
            </a:pathLst>
          </a:custGeom>
          <a:solidFill>
            <a:srgbClr val="C5A575"/>
          </a:solidFill>
          <a:ln/>
        </p:spPr>
      </p:sp>
      <p:sp>
        <p:nvSpPr>
          <p:cNvPr id="40" name="Text 38"/>
          <p:cNvSpPr/>
          <p:nvPr/>
        </p:nvSpPr>
        <p:spPr>
          <a:xfrm>
            <a:off x="6643688" y="5795963"/>
            <a:ext cx="50958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F7FAFC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Google AI Validation</a:t>
            </a:r>
            <a:endParaRPr lang="en-US" sz="1600" dirty="0"/>
          </a:p>
        </p:txBody>
      </p:sp>
      <p:sp>
        <p:nvSpPr>
          <p:cNvPr id="41" name="Text 39"/>
          <p:cNvSpPr/>
          <p:nvPr/>
        </p:nvSpPr>
        <p:spPr>
          <a:xfrm>
            <a:off x="6643688" y="6062663"/>
            <a:ext cx="508635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8B9D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25+ documented evidence of AI validation across governance content, Sanatan Dharma platforms, and policy frameworks.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1A1D2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web-img.moonshot.cn/img/static.vecteezy.com/b5999940b5dac807083acb87944ef47033df6946.jpg">    </p:cNvPr>
          <p:cNvPicPr>
            <a:picLocks noChangeAspect="1"/>
          </p:cNvPicPr>
          <p:nvPr/>
        </p:nvPicPr>
        <p:blipFill>
          <a:blip r:embed="rId1">
            <a:alphaModFix amt="20000"/>
          </a:blip>
          <a:srcRect l="16" r="16" t="0" b="0"/>
          <a:stretch/>
        </p:blipFill>
        <p:spPr>
          <a:xfrm>
            <a:off x="0" y="0"/>
            <a:ext cx="12192000" cy="6860146"/>
          </a:xfrm>
          <a:prstGeom prst="roundRect">
            <a:avLst>
              <a:gd name="adj" fmla="val 0"/>
            </a:avLst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2000" cy="6860146"/>
          </a:xfrm>
          <a:custGeom>
            <a:avLst/>
            <a:gdLst/>
            <a:ahLst/>
            <a:cxnLst/>
            <a:rect l="l" t="t" r="r" b="b"/>
            <a:pathLst>
              <a:path w="12192000" h="6860146">
                <a:moveTo>
                  <a:pt x="0" y="0"/>
                </a:moveTo>
                <a:lnTo>
                  <a:pt x="12192000" y="0"/>
                </a:lnTo>
                <a:lnTo>
                  <a:pt x="12192000" y="6860146"/>
                </a:lnTo>
                <a:lnTo>
                  <a:pt x="0" y="6860146"/>
                </a:lnTo>
                <a:lnTo>
                  <a:pt x="0" y="0"/>
                </a:lnTo>
                <a:close/>
              </a:path>
            </a:pathLst>
          </a:custGeom>
          <a:gradFill rotWithShape="1" flip="none">
            <a:gsLst>
              <a:gs pos="0">
                <a:srgbClr val="1A1D24">
                  <a:alpha val="95000"/>
                </a:srgbClr>
              </a:gs>
              <a:gs pos="50000">
                <a:srgbClr val="1A1D24">
                  <a:alpha val="90000"/>
                </a:srgbClr>
              </a:gs>
              <a:gs pos="100000">
                <a:srgbClr val="1A1D24">
                  <a:alpha val="85000"/>
                </a:srgbClr>
              </a:gs>
            </a:gsLst>
            <a:lin ang="2700000" scaled="1"/>
          </a:gradFill>
          <a:ln/>
        </p:spPr>
      </p:sp>
      <p:sp>
        <p:nvSpPr>
          <p:cNvPr id="4" name="Shape 1"/>
          <p:cNvSpPr/>
          <p:nvPr/>
        </p:nvSpPr>
        <p:spPr>
          <a:xfrm>
            <a:off x="343437" y="429296"/>
            <a:ext cx="34344" cy="412124"/>
          </a:xfrm>
          <a:custGeom>
            <a:avLst/>
            <a:gdLst/>
            <a:ahLst/>
            <a:cxnLst/>
            <a:rect l="l" t="t" r="r" b="b"/>
            <a:pathLst>
              <a:path w="34344" h="412124">
                <a:moveTo>
                  <a:pt x="0" y="0"/>
                </a:moveTo>
                <a:lnTo>
                  <a:pt x="34344" y="0"/>
                </a:lnTo>
                <a:lnTo>
                  <a:pt x="34344" y="412124"/>
                </a:lnTo>
                <a:lnTo>
                  <a:pt x="0" y="412124"/>
                </a:lnTo>
                <a:lnTo>
                  <a:pt x="0" y="0"/>
                </a:lnTo>
                <a:close/>
              </a:path>
            </a:pathLst>
          </a:custGeom>
          <a:solidFill>
            <a:srgbClr val="C5A575"/>
          </a:solidFill>
          <a:ln/>
        </p:spPr>
      </p:sp>
      <p:sp>
        <p:nvSpPr>
          <p:cNvPr id="5" name="Text 2"/>
          <p:cNvSpPr/>
          <p:nvPr/>
        </p:nvSpPr>
        <p:spPr>
          <a:xfrm>
            <a:off x="480811" y="343437"/>
            <a:ext cx="6396507" cy="17171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46" spc="189" kern="0" dirty="0">
                <a:solidFill>
                  <a:srgbClr val="C5A575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Official Evidence Repository</a:t>
            </a:r>
            <a:endParaRPr lang="en-US" sz="1600" dirty="0"/>
          </a:p>
        </p:txBody>
      </p:sp>
      <p:sp>
        <p:nvSpPr>
          <p:cNvPr id="6" name="Text 3"/>
          <p:cNvSpPr/>
          <p:nvPr/>
        </p:nvSpPr>
        <p:spPr>
          <a:xfrm>
            <a:off x="480811" y="515155"/>
            <a:ext cx="6542468" cy="4121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80000"/>
              </a:lnSpc>
            </a:pPr>
            <a:r>
              <a:rPr lang="en-US" sz="3245" b="1" dirty="0">
                <a:solidFill>
                  <a:srgbClr val="F7FAFC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Documentation &amp; Digital Evidence Hub</a:t>
            </a:r>
            <a:endParaRPr lang="en-US" sz="1600" dirty="0"/>
          </a:p>
        </p:txBody>
      </p:sp>
      <p:sp>
        <p:nvSpPr>
          <p:cNvPr id="7" name="Shape 4"/>
          <p:cNvSpPr/>
          <p:nvPr/>
        </p:nvSpPr>
        <p:spPr>
          <a:xfrm>
            <a:off x="350305" y="1174553"/>
            <a:ext cx="5654684" cy="2383450"/>
          </a:xfrm>
          <a:custGeom>
            <a:avLst/>
            <a:gdLst/>
            <a:ahLst/>
            <a:cxnLst/>
            <a:rect l="l" t="t" r="r" b="b"/>
            <a:pathLst>
              <a:path w="5654684" h="2383450">
                <a:moveTo>
                  <a:pt x="68691" y="0"/>
                </a:moveTo>
                <a:lnTo>
                  <a:pt x="5585993" y="0"/>
                </a:lnTo>
                <a:cubicBezTo>
                  <a:pt x="5623930" y="0"/>
                  <a:pt x="5654684" y="30754"/>
                  <a:pt x="5654684" y="68691"/>
                </a:cubicBezTo>
                <a:lnTo>
                  <a:pt x="5654684" y="2314759"/>
                </a:lnTo>
                <a:cubicBezTo>
                  <a:pt x="5654684" y="2352696"/>
                  <a:pt x="5623930" y="2383450"/>
                  <a:pt x="5585993" y="2383450"/>
                </a:cubicBezTo>
                <a:lnTo>
                  <a:pt x="68691" y="2383450"/>
                </a:lnTo>
                <a:cubicBezTo>
                  <a:pt x="30754" y="2383450"/>
                  <a:pt x="0" y="2352696"/>
                  <a:pt x="0" y="2314759"/>
                </a:cubicBezTo>
                <a:lnTo>
                  <a:pt x="0" y="68691"/>
                </a:lnTo>
                <a:cubicBezTo>
                  <a:pt x="0" y="30779"/>
                  <a:pt x="30779" y="0"/>
                  <a:pt x="68691" y="0"/>
                </a:cubicBezTo>
                <a:close/>
              </a:path>
            </a:pathLst>
          </a:custGeom>
          <a:solidFill>
            <a:srgbClr val="4A5568">
              <a:alpha val="30196"/>
            </a:srgbClr>
          </a:solidFill>
          <a:ln w="20320">
            <a:solidFill>
              <a:srgbClr val="C5A575"/>
            </a:solidFill>
            <a:prstDash val="solid"/>
          </a:ln>
        </p:spPr>
      </p:sp>
      <p:sp>
        <p:nvSpPr>
          <p:cNvPr id="8" name="Shape 5"/>
          <p:cNvSpPr/>
          <p:nvPr/>
        </p:nvSpPr>
        <p:spPr>
          <a:xfrm>
            <a:off x="528892" y="1353145"/>
            <a:ext cx="549499" cy="549499"/>
          </a:xfrm>
          <a:custGeom>
            <a:avLst/>
            <a:gdLst/>
            <a:ahLst/>
            <a:cxnLst/>
            <a:rect l="l" t="t" r="r" b="b"/>
            <a:pathLst>
              <a:path w="549499" h="549499">
                <a:moveTo>
                  <a:pt x="274749" y="0"/>
                </a:moveTo>
                <a:lnTo>
                  <a:pt x="274749" y="0"/>
                </a:lnTo>
                <a:cubicBezTo>
                  <a:pt x="426489" y="0"/>
                  <a:pt x="549499" y="123009"/>
                  <a:pt x="549499" y="274749"/>
                </a:cubicBezTo>
                <a:lnTo>
                  <a:pt x="549499" y="274749"/>
                </a:lnTo>
                <a:cubicBezTo>
                  <a:pt x="549499" y="426489"/>
                  <a:pt x="426489" y="549499"/>
                  <a:pt x="274749" y="549499"/>
                </a:cubicBezTo>
                <a:lnTo>
                  <a:pt x="274749" y="549499"/>
                </a:lnTo>
                <a:cubicBezTo>
                  <a:pt x="123009" y="549499"/>
                  <a:pt x="0" y="426489"/>
                  <a:pt x="0" y="274749"/>
                </a:cubicBezTo>
                <a:lnTo>
                  <a:pt x="0" y="274749"/>
                </a:lnTo>
                <a:cubicBezTo>
                  <a:pt x="0" y="123009"/>
                  <a:pt x="123009" y="0"/>
                  <a:pt x="274749" y="0"/>
                </a:cubicBezTo>
                <a:close/>
              </a:path>
            </a:pathLst>
          </a:custGeom>
          <a:solidFill>
            <a:srgbClr val="C5A575">
              <a:alpha val="30196"/>
            </a:srgbClr>
          </a:solidFill>
          <a:ln/>
        </p:spPr>
      </p:sp>
      <p:sp>
        <p:nvSpPr>
          <p:cNvPr id="9" name="Shape 6"/>
          <p:cNvSpPr/>
          <p:nvPr/>
        </p:nvSpPr>
        <p:spPr>
          <a:xfrm>
            <a:off x="676999" y="1499106"/>
            <a:ext cx="257577" cy="257577"/>
          </a:xfrm>
          <a:custGeom>
            <a:avLst/>
            <a:gdLst/>
            <a:ahLst/>
            <a:cxnLst/>
            <a:rect l="l" t="t" r="r" b="b"/>
            <a:pathLst>
              <a:path w="257577" h="257577">
                <a:moveTo>
                  <a:pt x="0" y="32197"/>
                </a:moveTo>
                <a:cubicBezTo>
                  <a:pt x="0" y="23293"/>
                  <a:pt x="7194" y="16099"/>
                  <a:pt x="16099" y="16099"/>
                </a:cubicBezTo>
                <a:lnTo>
                  <a:pt x="241479" y="16099"/>
                </a:lnTo>
                <a:cubicBezTo>
                  <a:pt x="250383" y="16099"/>
                  <a:pt x="257577" y="23293"/>
                  <a:pt x="257577" y="32197"/>
                </a:cubicBezTo>
                <a:lnTo>
                  <a:pt x="257577" y="48296"/>
                </a:lnTo>
                <a:cubicBezTo>
                  <a:pt x="257577" y="57200"/>
                  <a:pt x="250383" y="64394"/>
                  <a:pt x="241479" y="64394"/>
                </a:cubicBezTo>
                <a:lnTo>
                  <a:pt x="16099" y="64394"/>
                </a:lnTo>
                <a:cubicBezTo>
                  <a:pt x="7194" y="64394"/>
                  <a:pt x="0" y="57200"/>
                  <a:pt x="0" y="48296"/>
                </a:cubicBezTo>
                <a:lnTo>
                  <a:pt x="0" y="32197"/>
                </a:lnTo>
                <a:close/>
                <a:moveTo>
                  <a:pt x="16099" y="88542"/>
                </a:moveTo>
                <a:lnTo>
                  <a:pt x="241479" y="88542"/>
                </a:lnTo>
                <a:lnTo>
                  <a:pt x="241479" y="209282"/>
                </a:lnTo>
                <a:cubicBezTo>
                  <a:pt x="241479" y="227040"/>
                  <a:pt x="227040" y="241479"/>
                  <a:pt x="209282" y="241479"/>
                </a:cubicBezTo>
                <a:lnTo>
                  <a:pt x="48296" y="241479"/>
                </a:lnTo>
                <a:cubicBezTo>
                  <a:pt x="30537" y="241479"/>
                  <a:pt x="16099" y="227040"/>
                  <a:pt x="16099" y="209282"/>
                </a:cubicBezTo>
                <a:lnTo>
                  <a:pt x="16099" y="88542"/>
                </a:lnTo>
                <a:close/>
                <a:moveTo>
                  <a:pt x="92567" y="120739"/>
                </a:moveTo>
                <a:cubicBezTo>
                  <a:pt x="85876" y="120739"/>
                  <a:pt x="80493" y="126122"/>
                  <a:pt x="80493" y="132813"/>
                </a:cubicBezTo>
                <a:cubicBezTo>
                  <a:pt x="80493" y="139504"/>
                  <a:pt x="85876" y="144887"/>
                  <a:pt x="92567" y="144887"/>
                </a:cubicBezTo>
                <a:lnTo>
                  <a:pt x="165011" y="144887"/>
                </a:lnTo>
                <a:cubicBezTo>
                  <a:pt x="171702" y="144887"/>
                  <a:pt x="177085" y="139504"/>
                  <a:pt x="177085" y="132813"/>
                </a:cubicBezTo>
                <a:cubicBezTo>
                  <a:pt x="177085" y="126122"/>
                  <a:pt x="171702" y="120739"/>
                  <a:pt x="165011" y="120739"/>
                </a:cubicBezTo>
                <a:lnTo>
                  <a:pt x="92567" y="120739"/>
                </a:lnTo>
                <a:close/>
              </a:path>
            </a:pathLst>
          </a:custGeom>
          <a:solidFill>
            <a:srgbClr val="C5A575"/>
          </a:solidFill>
          <a:ln/>
        </p:spPr>
      </p:sp>
      <p:sp>
        <p:nvSpPr>
          <p:cNvPr id="10" name="Text 7"/>
          <p:cNvSpPr/>
          <p:nvPr/>
        </p:nvSpPr>
        <p:spPr>
          <a:xfrm>
            <a:off x="1215766" y="1387489"/>
            <a:ext cx="2172237" cy="2747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623" b="1" dirty="0">
                <a:solidFill>
                  <a:srgbClr val="C5A575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Official Evidence Hub</a:t>
            </a:r>
            <a:endParaRPr lang="en-US" sz="1600" dirty="0"/>
          </a:p>
        </p:txBody>
      </p:sp>
      <p:sp>
        <p:nvSpPr>
          <p:cNvPr id="11" name="Text 8"/>
          <p:cNvSpPr/>
          <p:nvPr/>
        </p:nvSpPr>
        <p:spPr>
          <a:xfrm>
            <a:off x="1215766" y="1662129"/>
            <a:ext cx="2137893" cy="20606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82" dirty="0">
                <a:solidFill>
                  <a:srgbClr val="8B9D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Limca Book of Records Submission</a:t>
            </a:r>
            <a:endParaRPr lang="en-US" sz="1600" dirty="0"/>
          </a:p>
        </p:txBody>
      </p:sp>
      <p:sp>
        <p:nvSpPr>
          <p:cNvPr id="12" name="Text 9"/>
          <p:cNvSpPr/>
          <p:nvPr/>
        </p:nvSpPr>
        <p:spPr>
          <a:xfrm>
            <a:off x="528892" y="2040019"/>
            <a:ext cx="5366197" cy="4464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082" dirty="0">
                <a:solidFill>
                  <a:srgbClr val="F7FAF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The comprehensive digital repository aggregates </a:t>
            </a:r>
            <a:pPr>
              <a:lnSpc>
                <a:spcPct val="140000"/>
              </a:lnSpc>
            </a:pPr>
            <a:r>
              <a:rPr lang="en-US" sz="1082" b="1" dirty="0">
                <a:solidFill>
                  <a:srgbClr val="C5A57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all verifiable metrics, DOI records, download statistics, and world-first claims</a:t>
            </a:r>
            <a:pPr>
              <a:lnSpc>
                <a:spcPct val="140000"/>
              </a:lnSpc>
            </a:pPr>
            <a:r>
              <a:rPr lang="en-US" sz="1082" dirty="0">
                <a:solidFill>
                  <a:srgbClr val="F7FAF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for official record evaluation.</a:t>
            </a:r>
            <a:endParaRPr lang="en-US" sz="1600" dirty="0"/>
          </a:p>
        </p:txBody>
      </p:sp>
      <p:sp>
        <p:nvSpPr>
          <p:cNvPr id="13" name="Shape 10"/>
          <p:cNvSpPr/>
          <p:nvPr/>
        </p:nvSpPr>
        <p:spPr>
          <a:xfrm>
            <a:off x="528892" y="2623861"/>
            <a:ext cx="5297510" cy="755561"/>
          </a:xfrm>
          <a:custGeom>
            <a:avLst/>
            <a:gdLst/>
            <a:ahLst/>
            <a:cxnLst/>
            <a:rect l="l" t="t" r="r" b="b"/>
            <a:pathLst>
              <a:path w="5297510" h="755561">
                <a:moveTo>
                  <a:pt x="68688" y="0"/>
                </a:moveTo>
                <a:lnTo>
                  <a:pt x="5228822" y="0"/>
                </a:lnTo>
                <a:cubicBezTo>
                  <a:pt x="5266757" y="0"/>
                  <a:pt x="5297510" y="30753"/>
                  <a:pt x="5297510" y="68688"/>
                </a:cubicBezTo>
                <a:lnTo>
                  <a:pt x="5297510" y="686873"/>
                </a:lnTo>
                <a:cubicBezTo>
                  <a:pt x="5297510" y="724808"/>
                  <a:pt x="5266757" y="755561"/>
                  <a:pt x="5228822" y="755561"/>
                </a:cubicBezTo>
                <a:lnTo>
                  <a:pt x="68688" y="755561"/>
                </a:lnTo>
                <a:cubicBezTo>
                  <a:pt x="30778" y="755561"/>
                  <a:pt x="0" y="724782"/>
                  <a:pt x="0" y="686873"/>
                </a:cubicBezTo>
                <a:lnTo>
                  <a:pt x="0" y="68688"/>
                </a:lnTo>
                <a:cubicBezTo>
                  <a:pt x="0" y="30753"/>
                  <a:pt x="30753" y="0"/>
                  <a:pt x="68688" y="0"/>
                </a:cubicBezTo>
                <a:close/>
              </a:path>
            </a:pathLst>
          </a:custGeom>
          <a:solidFill>
            <a:srgbClr val="1A1D24">
              <a:alpha val="70196"/>
            </a:srgbClr>
          </a:solidFill>
          <a:ln/>
        </p:spPr>
      </p:sp>
      <p:sp>
        <p:nvSpPr>
          <p:cNvPr id="14" name="Shape 11"/>
          <p:cNvSpPr/>
          <p:nvPr/>
        </p:nvSpPr>
        <p:spPr>
          <a:xfrm>
            <a:off x="676999" y="2761235"/>
            <a:ext cx="193183" cy="171718"/>
          </a:xfrm>
          <a:custGeom>
            <a:avLst/>
            <a:gdLst/>
            <a:ahLst/>
            <a:cxnLst/>
            <a:rect l="l" t="t" r="r" b="b"/>
            <a:pathLst>
              <a:path w="193183" h="171718">
                <a:moveTo>
                  <a:pt x="140695" y="32197"/>
                </a:moveTo>
                <a:cubicBezTo>
                  <a:pt x="135128" y="32197"/>
                  <a:pt x="129728" y="33706"/>
                  <a:pt x="124999" y="36457"/>
                </a:cubicBezTo>
                <a:cubicBezTo>
                  <a:pt x="119700" y="31090"/>
                  <a:pt x="113529" y="26596"/>
                  <a:pt x="106720" y="23209"/>
                </a:cubicBezTo>
                <a:cubicBezTo>
                  <a:pt x="116178" y="15160"/>
                  <a:pt x="128219" y="10732"/>
                  <a:pt x="140695" y="10732"/>
                </a:cubicBezTo>
                <a:cubicBezTo>
                  <a:pt x="169672" y="10732"/>
                  <a:pt x="193183" y="34210"/>
                  <a:pt x="193183" y="63221"/>
                </a:cubicBezTo>
                <a:cubicBezTo>
                  <a:pt x="193183" y="77139"/>
                  <a:pt x="187649" y="90488"/>
                  <a:pt x="177822" y="100314"/>
                </a:cubicBezTo>
                <a:lnTo>
                  <a:pt x="153976" y="124160"/>
                </a:lnTo>
                <a:cubicBezTo>
                  <a:pt x="144149" y="133987"/>
                  <a:pt x="130801" y="139521"/>
                  <a:pt x="116882" y="139521"/>
                </a:cubicBezTo>
                <a:cubicBezTo>
                  <a:pt x="87905" y="139521"/>
                  <a:pt x="64394" y="116044"/>
                  <a:pt x="64394" y="87033"/>
                </a:cubicBezTo>
                <a:cubicBezTo>
                  <a:pt x="64394" y="86530"/>
                  <a:pt x="64394" y="86027"/>
                  <a:pt x="64428" y="85524"/>
                </a:cubicBezTo>
                <a:cubicBezTo>
                  <a:pt x="64596" y="79587"/>
                  <a:pt x="69526" y="74926"/>
                  <a:pt x="75462" y="75093"/>
                </a:cubicBezTo>
                <a:cubicBezTo>
                  <a:pt x="81399" y="75261"/>
                  <a:pt x="86060" y="80191"/>
                  <a:pt x="85893" y="86127"/>
                </a:cubicBezTo>
                <a:cubicBezTo>
                  <a:pt x="85893" y="86429"/>
                  <a:pt x="85893" y="86731"/>
                  <a:pt x="85893" y="86999"/>
                </a:cubicBezTo>
                <a:cubicBezTo>
                  <a:pt x="85893" y="104138"/>
                  <a:pt x="99778" y="118023"/>
                  <a:pt x="116916" y="118023"/>
                </a:cubicBezTo>
                <a:cubicBezTo>
                  <a:pt x="125133" y="118023"/>
                  <a:pt x="133015" y="114770"/>
                  <a:pt x="138850" y="108934"/>
                </a:cubicBezTo>
                <a:lnTo>
                  <a:pt x="162696" y="85088"/>
                </a:lnTo>
                <a:cubicBezTo>
                  <a:pt x="168499" y="79286"/>
                  <a:pt x="171785" y="71370"/>
                  <a:pt x="171785" y="63153"/>
                </a:cubicBezTo>
                <a:cubicBezTo>
                  <a:pt x="171785" y="46015"/>
                  <a:pt x="157900" y="32130"/>
                  <a:pt x="140762" y="32130"/>
                </a:cubicBezTo>
                <a:close/>
                <a:moveTo>
                  <a:pt x="92299" y="58123"/>
                </a:moveTo>
                <a:cubicBezTo>
                  <a:pt x="91661" y="57854"/>
                  <a:pt x="91024" y="57485"/>
                  <a:pt x="90454" y="57083"/>
                </a:cubicBezTo>
                <a:cubicBezTo>
                  <a:pt x="86228" y="54903"/>
                  <a:pt x="81399" y="53662"/>
                  <a:pt x="76334" y="53662"/>
                </a:cubicBezTo>
                <a:cubicBezTo>
                  <a:pt x="68117" y="53662"/>
                  <a:pt x="60236" y="56915"/>
                  <a:pt x="54400" y="62751"/>
                </a:cubicBezTo>
                <a:lnTo>
                  <a:pt x="30554" y="86597"/>
                </a:lnTo>
                <a:cubicBezTo>
                  <a:pt x="24752" y="92399"/>
                  <a:pt x="21465" y="100314"/>
                  <a:pt x="21465" y="108531"/>
                </a:cubicBezTo>
                <a:cubicBezTo>
                  <a:pt x="21465" y="125670"/>
                  <a:pt x="35350" y="139555"/>
                  <a:pt x="52488" y="139555"/>
                </a:cubicBezTo>
                <a:cubicBezTo>
                  <a:pt x="58022" y="139555"/>
                  <a:pt x="63422" y="138079"/>
                  <a:pt x="68151" y="135329"/>
                </a:cubicBezTo>
                <a:cubicBezTo>
                  <a:pt x="73450" y="140695"/>
                  <a:pt x="79621" y="145189"/>
                  <a:pt x="86463" y="148577"/>
                </a:cubicBezTo>
                <a:cubicBezTo>
                  <a:pt x="77005" y="156592"/>
                  <a:pt x="64998" y="161053"/>
                  <a:pt x="52488" y="161053"/>
                </a:cubicBezTo>
                <a:cubicBezTo>
                  <a:pt x="23511" y="161053"/>
                  <a:pt x="0" y="137576"/>
                  <a:pt x="0" y="108565"/>
                </a:cubicBezTo>
                <a:cubicBezTo>
                  <a:pt x="0" y="94646"/>
                  <a:pt x="5534" y="81298"/>
                  <a:pt x="15361" y="71471"/>
                </a:cubicBezTo>
                <a:lnTo>
                  <a:pt x="39207" y="47625"/>
                </a:lnTo>
                <a:cubicBezTo>
                  <a:pt x="49034" y="37798"/>
                  <a:pt x="62382" y="32264"/>
                  <a:pt x="76301" y="32264"/>
                </a:cubicBezTo>
                <a:cubicBezTo>
                  <a:pt x="105345" y="32264"/>
                  <a:pt x="128789" y="55943"/>
                  <a:pt x="128789" y="84887"/>
                </a:cubicBezTo>
                <a:cubicBezTo>
                  <a:pt x="128789" y="85323"/>
                  <a:pt x="128789" y="85759"/>
                  <a:pt x="128789" y="86195"/>
                </a:cubicBezTo>
                <a:cubicBezTo>
                  <a:pt x="128655" y="92131"/>
                  <a:pt x="123724" y="96793"/>
                  <a:pt x="117788" y="96659"/>
                </a:cubicBezTo>
                <a:cubicBezTo>
                  <a:pt x="111852" y="96524"/>
                  <a:pt x="107190" y="91594"/>
                  <a:pt x="107324" y="85658"/>
                </a:cubicBezTo>
                <a:cubicBezTo>
                  <a:pt x="107324" y="85390"/>
                  <a:pt x="107324" y="85155"/>
                  <a:pt x="107324" y="84887"/>
                </a:cubicBezTo>
                <a:cubicBezTo>
                  <a:pt x="107324" y="73584"/>
                  <a:pt x="101287" y="63657"/>
                  <a:pt x="92299" y="58190"/>
                </a:cubicBezTo>
                <a:close/>
              </a:path>
            </a:pathLst>
          </a:custGeom>
          <a:solidFill>
            <a:srgbClr val="C5A575"/>
          </a:solidFill>
          <a:ln/>
        </p:spPr>
      </p:sp>
      <p:sp>
        <p:nvSpPr>
          <p:cNvPr id="15" name="Text 12"/>
          <p:cNvSpPr/>
          <p:nvPr/>
        </p:nvSpPr>
        <p:spPr>
          <a:xfrm>
            <a:off x="983946" y="2761235"/>
            <a:ext cx="824248" cy="17171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46" dirty="0">
                <a:solidFill>
                  <a:srgbClr val="8B9DAE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OFFICIAL URL</a:t>
            </a:r>
            <a:endParaRPr lang="en-US" sz="1600" dirty="0"/>
          </a:p>
        </p:txBody>
      </p:sp>
      <p:sp>
        <p:nvSpPr>
          <p:cNvPr id="16" name="Text 13"/>
          <p:cNvSpPr/>
          <p:nvPr/>
        </p:nvSpPr>
        <p:spPr>
          <a:xfrm>
            <a:off x="666267" y="3001641"/>
            <a:ext cx="5100034" cy="24040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17" b="1" dirty="0">
                <a:solidFill>
                  <a:srgbClr val="C5A57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https://helixoriginator.github.io/Kallol-World-Record-Achievements/</a:t>
            </a:r>
            <a:endParaRPr lang="en-US" sz="1600" dirty="0"/>
          </a:p>
        </p:txBody>
      </p:sp>
      <p:sp>
        <p:nvSpPr>
          <p:cNvPr id="17" name="Shape 14"/>
          <p:cNvSpPr/>
          <p:nvPr/>
        </p:nvSpPr>
        <p:spPr>
          <a:xfrm>
            <a:off x="346871" y="3705683"/>
            <a:ext cx="5664987" cy="2685674"/>
          </a:xfrm>
          <a:custGeom>
            <a:avLst/>
            <a:gdLst/>
            <a:ahLst/>
            <a:cxnLst/>
            <a:rect l="l" t="t" r="r" b="b"/>
            <a:pathLst>
              <a:path w="5664987" h="2685674">
                <a:moveTo>
                  <a:pt x="68700" y="0"/>
                </a:moveTo>
                <a:lnTo>
                  <a:pt x="5596287" y="0"/>
                </a:lnTo>
                <a:cubicBezTo>
                  <a:pt x="5634229" y="0"/>
                  <a:pt x="5664987" y="30758"/>
                  <a:pt x="5664987" y="68700"/>
                </a:cubicBezTo>
                <a:lnTo>
                  <a:pt x="5664987" y="2616975"/>
                </a:lnTo>
                <a:cubicBezTo>
                  <a:pt x="5664987" y="2654891"/>
                  <a:pt x="5634204" y="2685674"/>
                  <a:pt x="5596287" y="2685674"/>
                </a:cubicBezTo>
                <a:lnTo>
                  <a:pt x="68700" y="2685674"/>
                </a:lnTo>
                <a:cubicBezTo>
                  <a:pt x="30758" y="2685674"/>
                  <a:pt x="0" y="2654917"/>
                  <a:pt x="0" y="2616975"/>
                </a:cubicBezTo>
                <a:lnTo>
                  <a:pt x="0" y="68700"/>
                </a:lnTo>
                <a:cubicBezTo>
                  <a:pt x="0" y="30783"/>
                  <a:pt x="30783" y="0"/>
                  <a:pt x="68700" y="0"/>
                </a:cubicBezTo>
                <a:close/>
              </a:path>
            </a:pathLst>
          </a:custGeom>
          <a:solidFill>
            <a:srgbClr val="4A5568">
              <a:alpha val="30196"/>
            </a:srgbClr>
          </a:solidFill>
          <a:ln w="10160">
            <a:solidFill>
              <a:srgbClr val="4A5568"/>
            </a:solidFill>
            <a:prstDash val="solid"/>
          </a:ln>
        </p:spPr>
      </p:sp>
      <p:sp>
        <p:nvSpPr>
          <p:cNvPr id="18" name="Shape 15"/>
          <p:cNvSpPr/>
          <p:nvPr/>
        </p:nvSpPr>
        <p:spPr>
          <a:xfrm>
            <a:off x="554221" y="3915177"/>
            <a:ext cx="150254" cy="171718"/>
          </a:xfrm>
          <a:custGeom>
            <a:avLst/>
            <a:gdLst/>
            <a:ahLst/>
            <a:cxnLst/>
            <a:rect l="l" t="t" r="r" b="b"/>
            <a:pathLst>
              <a:path w="150254" h="171718">
                <a:moveTo>
                  <a:pt x="150254" y="69023"/>
                </a:moveTo>
                <a:cubicBezTo>
                  <a:pt x="145290" y="72310"/>
                  <a:pt x="139588" y="74959"/>
                  <a:pt x="133652" y="77072"/>
                </a:cubicBezTo>
                <a:cubicBezTo>
                  <a:pt x="117889" y="82707"/>
                  <a:pt x="97195" y="85859"/>
                  <a:pt x="75127" y="85859"/>
                </a:cubicBezTo>
                <a:cubicBezTo>
                  <a:pt x="53058" y="85859"/>
                  <a:pt x="32331" y="82673"/>
                  <a:pt x="16602" y="77072"/>
                </a:cubicBezTo>
                <a:cubicBezTo>
                  <a:pt x="10699" y="74959"/>
                  <a:pt x="4964" y="72310"/>
                  <a:pt x="0" y="69023"/>
                </a:cubicBezTo>
                <a:lnTo>
                  <a:pt x="0" y="96592"/>
                </a:lnTo>
                <a:cubicBezTo>
                  <a:pt x="0" y="111416"/>
                  <a:pt x="33639" y="123423"/>
                  <a:pt x="75127" y="123423"/>
                </a:cubicBezTo>
                <a:cubicBezTo>
                  <a:pt x="116614" y="123423"/>
                  <a:pt x="150254" y="111416"/>
                  <a:pt x="150254" y="96592"/>
                </a:cubicBezTo>
                <a:lnTo>
                  <a:pt x="150254" y="69023"/>
                </a:lnTo>
                <a:close/>
                <a:moveTo>
                  <a:pt x="150254" y="42930"/>
                </a:moveTo>
                <a:lnTo>
                  <a:pt x="150254" y="26831"/>
                </a:lnTo>
                <a:cubicBezTo>
                  <a:pt x="150254" y="12007"/>
                  <a:pt x="116614" y="0"/>
                  <a:pt x="75127" y="0"/>
                </a:cubicBezTo>
                <a:cubicBezTo>
                  <a:pt x="33639" y="0"/>
                  <a:pt x="0" y="12007"/>
                  <a:pt x="0" y="26831"/>
                </a:cubicBezTo>
                <a:lnTo>
                  <a:pt x="0" y="42930"/>
                </a:lnTo>
                <a:cubicBezTo>
                  <a:pt x="0" y="57754"/>
                  <a:pt x="33639" y="69761"/>
                  <a:pt x="75127" y="69761"/>
                </a:cubicBezTo>
                <a:cubicBezTo>
                  <a:pt x="116614" y="69761"/>
                  <a:pt x="150254" y="57754"/>
                  <a:pt x="150254" y="42930"/>
                </a:cubicBezTo>
                <a:close/>
                <a:moveTo>
                  <a:pt x="133652" y="130734"/>
                </a:moveTo>
                <a:cubicBezTo>
                  <a:pt x="117922" y="136335"/>
                  <a:pt x="97229" y="139521"/>
                  <a:pt x="75127" y="139521"/>
                </a:cubicBezTo>
                <a:cubicBezTo>
                  <a:pt x="53025" y="139521"/>
                  <a:pt x="32331" y="136335"/>
                  <a:pt x="16602" y="130734"/>
                </a:cubicBezTo>
                <a:cubicBezTo>
                  <a:pt x="10699" y="128621"/>
                  <a:pt x="4964" y="125971"/>
                  <a:pt x="0" y="122685"/>
                </a:cubicBezTo>
                <a:lnTo>
                  <a:pt x="0" y="144887"/>
                </a:lnTo>
                <a:cubicBezTo>
                  <a:pt x="0" y="159711"/>
                  <a:pt x="33639" y="171718"/>
                  <a:pt x="75127" y="171718"/>
                </a:cubicBezTo>
                <a:cubicBezTo>
                  <a:pt x="116614" y="171718"/>
                  <a:pt x="150254" y="159711"/>
                  <a:pt x="150254" y="144887"/>
                </a:cubicBezTo>
                <a:lnTo>
                  <a:pt x="150254" y="122685"/>
                </a:lnTo>
                <a:cubicBezTo>
                  <a:pt x="145290" y="125971"/>
                  <a:pt x="139588" y="128621"/>
                  <a:pt x="133652" y="130734"/>
                </a:cubicBezTo>
                <a:close/>
              </a:path>
            </a:pathLst>
          </a:custGeom>
          <a:solidFill>
            <a:srgbClr val="C5A575"/>
          </a:solidFill>
          <a:ln/>
        </p:spPr>
      </p:sp>
      <p:sp>
        <p:nvSpPr>
          <p:cNvPr id="19" name="Text 16"/>
          <p:cNvSpPr/>
          <p:nvPr/>
        </p:nvSpPr>
        <p:spPr>
          <a:xfrm>
            <a:off x="736672" y="3880834"/>
            <a:ext cx="5185893" cy="24040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352" b="1" dirty="0">
                <a:solidFill>
                  <a:srgbClr val="F7FAFC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Repository Contents</a:t>
            </a:r>
            <a:endParaRPr lang="en-US" sz="1600" dirty="0"/>
          </a:p>
        </p:txBody>
      </p:sp>
      <p:sp>
        <p:nvSpPr>
          <p:cNvPr id="20" name="Shape 17"/>
          <p:cNvSpPr/>
          <p:nvPr/>
        </p:nvSpPr>
        <p:spPr>
          <a:xfrm>
            <a:off x="522024" y="4224270"/>
            <a:ext cx="5314682" cy="343437"/>
          </a:xfrm>
          <a:custGeom>
            <a:avLst/>
            <a:gdLst/>
            <a:ahLst/>
            <a:cxnLst/>
            <a:rect l="l" t="t" r="r" b="b"/>
            <a:pathLst>
              <a:path w="5314682" h="343437">
                <a:moveTo>
                  <a:pt x="34344" y="0"/>
                </a:moveTo>
                <a:lnTo>
                  <a:pt x="5280338" y="0"/>
                </a:lnTo>
                <a:cubicBezTo>
                  <a:pt x="5299306" y="0"/>
                  <a:pt x="5314682" y="15376"/>
                  <a:pt x="5314682" y="34344"/>
                </a:cubicBezTo>
                <a:lnTo>
                  <a:pt x="5314682" y="309093"/>
                </a:lnTo>
                <a:cubicBezTo>
                  <a:pt x="5314682" y="328060"/>
                  <a:pt x="5299306" y="343437"/>
                  <a:pt x="5280338" y="343437"/>
                </a:cubicBezTo>
                <a:lnTo>
                  <a:pt x="34344" y="343437"/>
                </a:lnTo>
                <a:cubicBezTo>
                  <a:pt x="15376" y="343437"/>
                  <a:pt x="0" y="328060"/>
                  <a:pt x="0" y="309093"/>
                </a:cubicBezTo>
                <a:lnTo>
                  <a:pt x="0" y="34344"/>
                </a:lnTo>
                <a:cubicBezTo>
                  <a:pt x="0" y="15376"/>
                  <a:pt x="15376" y="0"/>
                  <a:pt x="34344" y="0"/>
                </a:cubicBezTo>
                <a:close/>
              </a:path>
            </a:pathLst>
          </a:custGeom>
          <a:solidFill>
            <a:srgbClr val="2D3748">
              <a:alpha val="50196"/>
            </a:srgbClr>
          </a:solidFill>
          <a:ln/>
        </p:spPr>
      </p:sp>
      <p:sp>
        <p:nvSpPr>
          <p:cNvPr id="21" name="Text 18"/>
          <p:cNvSpPr/>
          <p:nvPr/>
        </p:nvSpPr>
        <p:spPr>
          <a:xfrm>
            <a:off x="590711" y="4292958"/>
            <a:ext cx="1090411" cy="20606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82" dirty="0">
                <a:solidFill>
                  <a:srgbClr val="8B9D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Ready Reckoners</a:t>
            </a:r>
            <a:endParaRPr lang="en-US" sz="1600" dirty="0"/>
          </a:p>
        </p:txBody>
      </p:sp>
      <p:sp>
        <p:nvSpPr>
          <p:cNvPr id="22" name="Text 19"/>
          <p:cNvSpPr/>
          <p:nvPr/>
        </p:nvSpPr>
        <p:spPr>
          <a:xfrm>
            <a:off x="5552941" y="4292958"/>
            <a:ext cx="283335" cy="20606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82" b="1" dirty="0">
                <a:solidFill>
                  <a:srgbClr val="C5A57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23+</a:t>
            </a:r>
            <a:endParaRPr lang="en-US" sz="1600" dirty="0"/>
          </a:p>
        </p:txBody>
      </p:sp>
      <p:sp>
        <p:nvSpPr>
          <p:cNvPr id="23" name="Shape 20"/>
          <p:cNvSpPr/>
          <p:nvPr/>
        </p:nvSpPr>
        <p:spPr>
          <a:xfrm>
            <a:off x="522024" y="4636394"/>
            <a:ext cx="5314682" cy="343437"/>
          </a:xfrm>
          <a:custGeom>
            <a:avLst/>
            <a:gdLst/>
            <a:ahLst/>
            <a:cxnLst/>
            <a:rect l="l" t="t" r="r" b="b"/>
            <a:pathLst>
              <a:path w="5314682" h="343437">
                <a:moveTo>
                  <a:pt x="34344" y="0"/>
                </a:moveTo>
                <a:lnTo>
                  <a:pt x="5280338" y="0"/>
                </a:lnTo>
                <a:cubicBezTo>
                  <a:pt x="5299306" y="0"/>
                  <a:pt x="5314682" y="15376"/>
                  <a:pt x="5314682" y="34344"/>
                </a:cubicBezTo>
                <a:lnTo>
                  <a:pt x="5314682" y="309093"/>
                </a:lnTo>
                <a:cubicBezTo>
                  <a:pt x="5314682" y="328060"/>
                  <a:pt x="5299306" y="343437"/>
                  <a:pt x="5280338" y="343437"/>
                </a:cubicBezTo>
                <a:lnTo>
                  <a:pt x="34344" y="343437"/>
                </a:lnTo>
                <a:cubicBezTo>
                  <a:pt x="15376" y="343437"/>
                  <a:pt x="0" y="328060"/>
                  <a:pt x="0" y="309093"/>
                </a:cubicBezTo>
                <a:lnTo>
                  <a:pt x="0" y="34344"/>
                </a:lnTo>
                <a:cubicBezTo>
                  <a:pt x="0" y="15376"/>
                  <a:pt x="15376" y="0"/>
                  <a:pt x="34344" y="0"/>
                </a:cubicBezTo>
                <a:close/>
              </a:path>
            </a:pathLst>
          </a:custGeom>
          <a:solidFill>
            <a:srgbClr val="2D3748">
              <a:alpha val="50196"/>
            </a:srgbClr>
          </a:solidFill>
          <a:ln/>
        </p:spPr>
      </p:sp>
      <p:sp>
        <p:nvSpPr>
          <p:cNvPr id="24" name="Text 21"/>
          <p:cNvSpPr/>
          <p:nvPr/>
        </p:nvSpPr>
        <p:spPr>
          <a:xfrm>
            <a:off x="590711" y="4705082"/>
            <a:ext cx="1124755" cy="20606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82" dirty="0">
                <a:solidFill>
                  <a:srgbClr val="8B9D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Original Concepts</a:t>
            </a:r>
            <a:endParaRPr lang="en-US" sz="1600" dirty="0"/>
          </a:p>
        </p:txBody>
      </p:sp>
      <p:sp>
        <p:nvSpPr>
          <p:cNvPr id="25" name="Text 22"/>
          <p:cNvSpPr/>
          <p:nvPr/>
        </p:nvSpPr>
        <p:spPr>
          <a:xfrm>
            <a:off x="5507114" y="4705082"/>
            <a:ext cx="326265" cy="20606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82" b="1" dirty="0">
                <a:solidFill>
                  <a:srgbClr val="C5A57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219+</a:t>
            </a:r>
            <a:endParaRPr lang="en-US" sz="1600" dirty="0"/>
          </a:p>
        </p:txBody>
      </p:sp>
      <p:sp>
        <p:nvSpPr>
          <p:cNvPr id="26" name="Shape 23"/>
          <p:cNvSpPr/>
          <p:nvPr/>
        </p:nvSpPr>
        <p:spPr>
          <a:xfrm>
            <a:off x="522024" y="5048518"/>
            <a:ext cx="5314682" cy="343437"/>
          </a:xfrm>
          <a:custGeom>
            <a:avLst/>
            <a:gdLst/>
            <a:ahLst/>
            <a:cxnLst/>
            <a:rect l="l" t="t" r="r" b="b"/>
            <a:pathLst>
              <a:path w="5314682" h="343437">
                <a:moveTo>
                  <a:pt x="34344" y="0"/>
                </a:moveTo>
                <a:lnTo>
                  <a:pt x="5280338" y="0"/>
                </a:lnTo>
                <a:cubicBezTo>
                  <a:pt x="5299306" y="0"/>
                  <a:pt x="5314682" y="15376"/>
                  <a:pt x="5314682" y="34344"/>
                </a:cubicBezTo>
                <a:lnTo>
                  <a:pt x="5314682" y="309093"/>
                </a:lnTo>
                <a:cubicBezTo>
                  <a:pt x="5314682" y="328060"/>
                  <a:pt x="5299306" y="343437"/>
                  <a:pt x="5280338" y="343437"/>
                </a:cubicBezTo>
                <a:lnTo>
                  <a:pt x="34344" y="343437"/>
                </a:lnTo>
                <a:cubicBezTo>
                  <a:pt x="15376" y="343437"/>
                  <a:pt x="0" y="328060"/>
                  <a:pt x="0" y="309093"/>
                </a:cubicBezTo>
                <a:lnTo>
                  <a:pt x="0" y="34344"/>
                </a:lnTo>
                <a:cubicBezTo>
                  <a:pt x="0" y="15376"/>
                  <a:pt x="15376" y="0"/>
                  <a:pt x="34344" y="0"/>
                </a:cubicBezTo>
                <a:close/>
              </a:path>
            </a:pathLst>
          </a:custGeom>
          <a:solidFill>
            <a:srgbClr val="2D3748">
              <a:alpha val="50196"/>
            </a:srgbClr>
          </a:solidFill>
          <a:ln/>
        </p:spPr>
      </p:sp>
      <p:sp>
        <p:nvSpPr>
          <p:cNvPr id="27" name="Text 24"/>
          <p:cNvSpPr/>
          <p:nvPr/>
        </p:nvSpPr>
        <p:spPr>
          <a:xfrm>
            <a:off x="590711" y="5117206"/>
            <a:ext cx="1030310" cy="20606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82" dirty="0">
                <a:solidFill>
                  <a:srgbClr val="8B9D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DOIs Registered</a:t>
            </a:r>
            <a:endParaRPr lang="en-US" sz="1600" dirty="0"/>
          </a:p>
        </p:txBody>
      </p:sp>
      <p:sp>
        <p:nvSpPr>
          <p:cNvPr id="28" name="Text 25"/>
          <p:cNvSpPr/>
          <p:nvPr/>
        </p:nvSpPr>
        <p:spPr>
          <a:xfrm>
            <a:off x="5476848" y="5117206"/>
            <a:ext cx="360608" cy="20606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82" b="1" dirty="0">
                <a:solidFill>
                  <a:srgbClr val="C5A57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256+</a:t>
            </a:r>
            <a:endParaRPr lang="en-US" sz="1600" dirty="0"/>
          </a:p>
        </p:txBody>
      </p:sp>
      <p:sp>
        <p:nvSpPr>
          <p:cNvPr id="29" name="Shape 26"/>
          <p:cNvSpPr/>
          <p:nvPr/>
        </p:nvSpPr>
        <p:spPr>
          <a:xfrm>
            <a:off x="522024" y="5460642"/>
            <a:ext cx="5314682" cy="343437"/>
          </a:xfrm>
          <a:custGeom>
            <a:avLst/>
            <a:gdLst/>
            <a:ahLst/>
            <a:cxnLst/>
            <a:rect l="l" t="t" r="r" b="b"/>
            <a:pathLst>
              <a:path w="5314682" h="343437">
                <a:moveTo>
                  <a:pt x="34344" y="0"/>
                </a:moveTo>
                <a:lnTo>
                  <a:pt x="5280338" y="0"/>
                </a:lnTo>
                <a:cubicBezTo>
                  <a:pt x="5299306" y="0"/>
                  <a:pt x="5314682" y="15376"/>
                  <a:pt x="5314682" y="34344"/>
                </a:cubicBezTo>
                <a:lnTo>
                  <a:pt x="5314682" y="309093"/>
                </a:lnTo>
                <a:cubicBezTo>
                  <a:pt x="5314682" y="328060"/>
                  <a:pt x="5299306" y="343437"/>
                  <a:pt x="5280338" y="343437"/>
                </a:cubicBezTo>
                <a:lnTo>
                  <a:pt x="34344" y="343437"/>
                </a:lnTo>
                <a:cubicBezTo>
                  <a:pt x="15376" y="343437"/>
                  <a:pt x="0" y="328060"/>
                  <a:pt x="0" y="309093"/>
                </a:cubicBezTo>
                <a:lnTo>
                  <a:pt x="0" y="34344"/>
                </a:lnTo>
                <a:cubicBezTo>
                  <a:pt x="0" y="15376"/>
                  <a:pt x="15376" y="0"/>
                  <a:pt x="34344" y="0"/>
                </a:cubicBezTo>
                <a:close/>
              </a:path>
            </a:pathLst>
          </a:custGeom>
          <a:solidFill>
            <a:srgbClr val="2D3748">
              <a:alpha val="50196"/>
            </a:srgbClr>
          </a:solidFill>
          <a:ln/>
        </p:spPr>
      </p:sp>
      <p:sp>
        <p:nvSpPr>
          <p:cNvPr id="30" name="Text 27"/>
          <p:cNvSpPr/>
          <p:nvPr/>
        </p:nvSpPr>
        <p:spPr>
          <a:xfrm>
            <a:off x="590711" y="5529330"/>
            <a:ext cx="807076" cy="20606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82" dirty="0">
                <a:solidFill>
                  <a:srgbClr val="8B9D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Frameworks</a:t>
            </a:r>
            <a:endParaRPr lang="en-US" sz="1600" dirty="0"/>
          </a:p>
        </p:txBody>
      </p:sp>
      <p:sp>
        <p:nvSpPr>
          <p:cNvPr id="31" name="Text 28"/>
          <p:cNvSpPr/>
          <p:nvPr/>
        </p:nvSpPr>
        <p:spPr>
          <a:xfrm>
            <a:off x="5507221" y="5529330"/>
            <a:ext cx="326265" cy="20606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82" b="1" dirty="0">
                <a:solidFill>
                  <a:srgbClr val="C5A57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194+</a:t>
            </a:r>
            <a:endParaRPr lang="en-US" sz="1600" dirty="0"/>
          </a:p>
        </p:txBody>
      </p:sp>
      <p:sp>
        <p:nvSpPr>
          <p:cNvPr id="32" name="Shape 29"/>
          <p:cNvSpPr/>
          <p:nvPr/>
        </p:nvSpPr>
        <p:spPr>
          <a:xfrm>
            <a:off x="522024" y="5872766"/>
            <a:ext cx="5314682" cy="343437"/>
          </a:xfrm>
          <a:custGeom>
            <a:avLst/>
            <a:gdLst/>
            <a:ahLst/>
            <a:cxnLst/>
            <a:rect l="l" t="t" r="r" b="b"/>
            <a:pathLst>
              <a:path w="5314682" h="343437">
                <a:moveTo>
                  <a:pt x="34344" y="0"/>
                </a:moveTo>
                <a:lnTo>
                  <a:pt x="5280338" y="0"/>
                </a:lnTo>
                <a:cubicBezTo>
                  <a:pt x="5299306" y="0"/>
                  <a:pt x="5314682" y="15376"/>
                  <a:pt x="5314682" y="34344"/>
                </a:cubicBezTo>
                <a:lnTo>
                  <a:pt x="5314682" y="309093"/>
                </a:lnTo>
                <a:cubicBezTo>
                  <a:pt x="5314682" y="328060"/>
                  <a:pt x="5299306" y="343437"/>
                  <a:pt x="5280338" y="343437"/>
                </a:cubicBezTo>
                <a:lnTo>
                  <a:pt x="34344" y="343437"/>
                </a:lnTo>
                <a:cubicBezTo>
                  <a:pt x="15376" y="343437"/>
                  <a:pt x="0" y="328060"/>
                  <a:pt x="0" y="309093"/>
                </a:cubicBezTo>
                <a:lnTo>
                  <a:pt x="0" y="34344"/>
                </a:lnTo>
                <a:cubicBezTo>
                  <a:pt x="0" y="15376"/>
                  <a:pt x="15376" y="0"/>
                  <a:pt x="34344" y="0"/>
                </a:cubicBezTo>
                <a:close/>
              </a:path>
            </a:pathLst>
          </a:custGeom>
          <a:solidFill>
            <a:srgbClr val="2D3748">
              <a:alpha val="50196"/>
            </a:srgbClr>
          </a:solidFill>
          <a:ln/>
        </p:spPr>
      </p:sp>
      <p:sp>
        <p:nvSpPr>
          <p:cNvPr id="33" name="Text 30"/>
          <p:cNvSpPr/>
          <p:nvPr/>
        </p:nvSpPr>
        <p:spPr>
          <a:xfrm>
            <a:off x="590711" y="5941454"/>
            <a:ext cx="892935" cy="20606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82" dirty="0">
                <a:solidFill>
                  <a:srgbClr val="8B9D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DeSci Articles</a:t>
            </a:r>
            <a:endParaRPr lang="en-US" sz="1600" dirty="0"/>
          </a:p>
        </p:txBody>
      </p:sp>
      <p:sp>
        <p:nvSpPr>
          <p:cNvPr id="34" name="Text 31"/>
          <p:cNvSpPr/>
          <p:nvPr/>
        </p:nvSpPr>
        <p:spPr>
          <a:xfrm>
            <a:off x="5620770" y="5941454"/>
            <a:ext cx="214648" cy="20606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82" b="1" dirty="0">
                <a:solidFill>
                  <a:srgbClr val="C5A57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25</a:t>
            </a:r>
            <a:endParaRPr lang="en-US" sz="1600" dirty="0"/>
          </a:p>
        </p:txBody>
      </p:sp>
      <p:sp>
        <p:nvSpPr>
          <p:cNvPr id="35" name="Shape 32"/>
          <p:cNvSpPr/>
          <p:nvPr/>
        </p:nvSpPr>
        <p:spPr>
          <a:xfrm>
            <a:off x="6187118" y="1171119"/>
            <a:ext cx="5664987" cy="2513956"/>
          </a:xfrm>
          <a:custGeom>
            <a:avLst/>
            <a:gdLst/>
            <a:ahLst/>
            <a:cxnLst/>
            <a:rect l="l" t="t" r="r" b="b"/>
            <a:pathLst>
              <a:path w="5664987" h="2513956">
                <a:moveTo>
                  <a:pt x="68681" y="0"/>
                </a:moveTo>
                <a:lnTo>
                  <a:pt x="5596306" y="0"/>
                </a:lnTo>
                <a:cubicBezTo>
                  <a:pt x="5634237" y="0"/>
                  <a:pt x="5664987" y="30750"/>
                  <a:pt x="5664987" y="68681"/>
                </a:cubicBezTo>
                <a:lnTo>
                  <a:pt x="5664987" y="2445275"/>
                </a:lnTo>
                <a:cubicBezTo>
                  <a:pt x="5664987" y="2483206"/>
                  <a:pt x="5634237" y="2513956"/>
                  <a:pt x="5596306" y="2513956"/>
                </a:cubicBezTo>
                <a:lnTo>
                  <a:pt x="68681" y="2513956"/>
                </a:lnTo>
                <a:cubicBezTo>
                  <a:pt x="30750" y="2513956"/>
                  <a:pt x="0" y="2483206"/>
                  <a:pt x="0" y="2445275"/>
                </a:cubicBezTo>
                <a:lnTo>
                  <a:pt x="0" y="68681"/>
                </a:lnTo>
                <a:cubicBezTo>
                  <a:pt x="0" y="30775"/>
                  <a:pt x="30775" y="0"/>
                  <a:pt x="68681" y="0"/>
                </a:cubicBezTo>
                <a:close/>
              </a:path>
            </a:pathLst>
          </a:custGeom>
          <a:solidFill>
            <a:srgbClr val="4A5568">
              <a:alpha val="30196"/>
            </a:srgbClr>
          </a:solidFill>
          <a:ln w="10160">
            <a:solidFill>
              <a:srgbClr val="4A5568"/>
            </a:solidFill>
            <a:prstDash val="solid"/>
          </a:ln>
        </p:spPr>
      </p:sp>
      <p:sp>
        <p:nvSpPr>
          <p:cNvPr id="36" name="Shape 33"/>
          <p:cNvSpPr/>
          <p:nvPr/>
        </p:nvSpPr>
        <p:spPr>
          <a:xfrm>
            <a:off x="6383736" y="1380614"/>
            <a:ext cx="171718" cy="171718"/>
          </a:xfrm>
          <a:custGeom>
            <a:avLst/>
            <a:gdLst/>
            <a:ahLst/>
            <a:cxnLst/>
            <a:rect l="l" t="t" r="r" b="b"/>
            <a:pathLst>
              <a:path w="171718" h="171718">
                <a:moveTo>
                  <a:pt x="85859" y="171718"/>
                </a:moveTo>
                <a:cubicBezTo>
                  <a:pt x="133246" y="171718"/>
                  <a:pt x="171718" y="133246"/>
                  <a:pt x="171718" y="85859"/>
                </a:cubicBezTo>
                <a:cubicBezTo>
                  <a:pt x="171718" y="38472"/>
                  <a:pt x="133246" y="0"/>
                  <a:pt x="85859" y="0"/>
                </a:cubicBezTo>
                <a:cubicBezTo>
                  <a:pt x="38472" y="0"/>
                  <a:pt x="0" y="38472"/>
                  <a:pt x="0" y="85859"/>
                </a:cubicBezTo>
                <a:cubicBezTo>
                  <a:pt x="0" y="133246"/>
                  <a:pt x="38472" y="171718"/>
                  <a:pt x="85859" y="171718"/>
                </a:cubicBezTo>
                <a:close/>
                <a:moveTo>
                  <a:pt x="114166" y="71337"/>
                </a:moveTo>
                <a:lnTo>
                  <a:pt x="87335" y="114266"/>
                </a:lnTo>
                <a:cubicBezTo>
                  <a:pt x="85926" y="116514"/>
                  <a:pt x="83511" y="117922"/>
                  <a:pt x="80862" y="118056"/>
                </a:cubicBezTo>
                <a:cubicBezTo>
                  <a:pt x="78212" y="118190"/>
                  <a:pt x="75663" y="116983"/>
                  <a:pt x="74087" y="114837"/>
                </a:cubicBezTo>
                <a:lnTo>
                  <a:pt x="57988" y="93372"/>
                </a:lnTo>
                <a:cubicBezTo>
                  <a:pt x="55305" y="89817"/>
                  <a:pt x="56043" y="84786"/>
                  <a:pt x="59598" y="82103"/>
                </a:cubicBezTo>
                <a:cubicBezTo>
                  <a:pt x="63153" y="79420"/>
                  <a:pt x="68184" y="80158"/>
                  <a:pt x="70867" y="83713"/>
                </a:cubicBezTo>
                <a:lnTo>
                  <a:pt x="79923" y="95787"/>
                </a:lnTo>
                <a:lnTo>
                  <a:pt x="100516" y="62818"/>
                </a:lnTo>
                <a:cubicBezTo>
                  <a:pt x="102863" y="59062"/>
                  <a:pt x="107827" y="57888"/>
                  <a:pt x="111617" y="60269"/>
                </a:cubicBezTo>
                <a:cubicBezTo>
                  <a:pt x="115407" y="62650"/>
                  <a:pt x="116547" y="67581"/>
                  <a:pt x="114166" y="71370"/>
                </a:cubicBezTo>
                <a:close/>
              </a:path>
            </a:pathLst>
          </a:custGeom>
          <a:solidFill>
            <a:srgbClr val="C5A575"/>
          </a:solidFill>
          <a:ln/>
        </p:spPr>
      </p:sp>
      <p:sp>
        <p:nvSpPr>
          <p:cNvPr id="37" name="Text 34"/>
          <p:cNvSpPr/>
          <p:nvPr/>
        </p:nvSpPr>
        <p:spPr>
          <a:xfrm>
            <a:off x="6576919" y="1346270"/>
            <a:ext cx="5185893" cy="24040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352" b="1" dirty="0">
                <a:solidFill>
                  <a:srgbClr val="C5A575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Verification Features</a:t>
            </a:r>
            <a:endParaRPr lang="en-US" sz="1600" dirty="0"/>
          </a:p>
        </p:txBody>
      </p:sp>
      <p:sp>
        <p:nvSpPr>
          <p:cNvPr id="38" name="Shape 35"/>
          <p:cNvSpPr/>
          <p:nvPr/>
        </p:nvSpPr>
        <p:spPr>
          <a:xfrm>
            <a:off x="6362271" y="1689706"/>
            <a:ext cx="274749" cy="274749"/>
          </a:xfrm>
          <a:custGeom>
            <a:avLst/>
            <a:gdLst/>
            <a:ahLst/>
            <a:cxnLst/>
            <a:rect l="l" t="t" r="r" b="b"/>
            <a:pathLst>
              <a:path w="274749" h="274749">
                <a:moveTo>
                  <a:pt x="137375" y="0"/>
                </a:moveTo>
                <a:lnTo>
                  <a:pt x="137375" y="0"/>
                </a:lnTo>
                <a:cubicBezTo>
                  <a:pt x="213245" y="0"/>
                  <a:pt x="274749" y="61505"/>
                  <a:pt x="274749" y="137375"/>
                </a:cubicBezTo>
                <a:lnTo>
                  <a:pt x="274749" y="137375"/>
                </a:lnTo>
                <a:cubicBezTo>
                  <a:pt x="274749" y="213245"/>
                  <a:pt x="213245" y="274749"/>
                  <a:pt x="137375" y="274749"/>
                </a:cubicBezTo>
                <a:lnTo>
                  <a:pt x="137375" y="274749"/>
                </a:lnTo>
                <a:cubicBezTo>
                  <a:pt x="61505" y="274749"/>
                  <a:pt x="0" y="213245"/>
                  <a:pt x="0" y="137375"/>
                </a:cubicBezTo>
                <a:lnTo>
                  <a:pt x="0" y="137375"/>
                </a:lnTo>
                <a:cubicBezTo>
                  <a:pt x="0" y="61505"/>
                  <a:pt x="61505" y="0"/>
                  <a:pt x="137375" y="0"/>
                </a:cubicBezTo>
                <a:close/>
              </a:path>
            </a:pathLst>
          </a:custGeom>
          <a:solidFill>
            <a:srgbClr val="C5A575">
              <a:alpha val="20000"/>
            </a:srgbClr>
          </a:solidFill>
          <a:ln/>
        </p:spPr>
      </p:sp>
      <p:sp>
        <p:nvSpPr>
          <p:cNvPr id="39" name="Shape 36"/>
          <p:cNvSpPr/>
          <p:nvPr/>
        </p:nvSpPr>
        <p:spPr>
          <a:xfrm>
            <a:off x="6441691" y="1766980"/>
            <a:ext cx="120203" cy="120203"/>
          </a:xfrm>
          <a:custGeom>
            <a:avLst/>
            <a:gdLst/>
            <a:ahLst/>
            <a:cxnLst/>
            <a:rect l="l" t="t" r="r" b="b"/>
            <a:pathLst>
              <a:path w="120203" h="120203">
                <a:moveTo>
                  <a:pt x="11269" y="60101"/>
                </a:moveTo>
                <a:cubicBezTo>
                  <a:pt x="11269" y="33126"/>
                  <a:pt x="33126" y="11269"/>
                  <a:pt x="60101" y="11269"/>
                </a:cubicBezTo>
                <a:cubicBezTo>
                  <a:pt x="74915" y="11269"/>
                  <a:pt x="88180" y="17866"/>
                  <a:pt x="97148" y="28290"/>
                </a:cubicBezTo>
                <a:cubicBezTo>
                  <a:pt x="99167" y="30661"/>
                  <a:pt x="102736" y="30919"/>
                  <a:pt x="105084" y="28900"/>
                </a:cubicBezTo>
                <a:cubicBezTo>
                  <a:pt x="107431" y="26881"/>
                  <a:pt x="107713" y="23313"/>
                  <a:pt x="105694" y="20965"/>
                </a:cubicBezTo>
                <a:cubicBezTo>
                  <a:pt x="94683" y="8123"/>
                  <a:pt x="78343" y="0"/>
                  <a:pt x="60101" y="0"/>
                </a:cubicBezTo>
                <a:cubicBezTo>
                  <a:pt x="26905" y="0"/>
                  <a:pt x="0" y="26905"/>
                  <a:pt x="0" y="60101"/>
                </a:cubicBezTo>
                <a:lnTo>
                  <a:pt x="0" y="69492"/>
                </a:lnTo>
                <a:cubicBezTo>
                  <a:pt x="0" y="72615"/>
                  <a:pt x="2512" y="75127"/>
                  <a:pt x="5635" y="75127"/>
                </a:cubicBezTo>
                <a:cubicBezTo>
                  <a:pt x="8757" y="75127"/>
                  <a:pt x="11269" y="72615"/>
                  <a:pt x="11269" y="69492"/>
                </a:cubicBezTo>
                <a:lnTo>
                  <a:pt x="11269" y="60101"/>
                </a:lnTo>
                <a:close/>
                <a:moveTo>
                  <a:pt x="118912" y="47682"/>
                </a:moveTo>
                <a:cubicBezTo>
                  <a:pt x="118278" y="44630"/>
                  <a:pt x="115273" y="42681"/>
                  <a:pt x="112244" y="43339"/>
                </a:cubicBezTo>
                <a:cubicBezTo>
                  <a:pt x="109216" y="43996"/>
                  <a:pt x="107243" y="46978"/>
                  <a:pt x="107901" y="50006"/>
                </a:cubicBezTo>
                <a:cubicBezTo>
                  <a:pt x="108582" y="53270"/>
                  <a:pt x="108957" y="56650"/>
                  <a:pt x="108957" y="60125"/>
                </a:cubicBezTo>
                <a:lnTo>
                  <a:pt x="108957" y="69516"/>
                </a:lnTo>
                <a:cubicBezTo>
                  <a:pt x="108957" y="72638"/>
                  <a:pt x="111469" y="75150"/>
                  <a:pt x="114592" y="75150"/>
                </a:cubicBezTo>
                <a:cubicBezTo>
                  <a:pt x="117714" y="75150"/>
                  <a:pt x="120226" y="72638"/>
                  <a:pt x="120226" y="69516"/>
                </a:cubicBezTo>
                <a:lnTo>
                  <a:pt x="120226" y="60125"/>
                </a:lnTo>
                <a:cubicBezTo>
                  <a:pt x="120226" y="55876"/>
                  <a:pt x="119780" y="51720"/>
                  <a:pt x="118935" y="47705"/>
                </a:cubicBezTo>
                <a:close/>
                <a:moveTo>
                  <a:pt x="60101" y="18782"/>
                </a:moveTo>
                <a:cubicBezTo>
                  <a:pt x="55641" y="18782"/>
                  <a:pt x="51321" y="19486"/>
                  <a:pt x="47306" y="20801"/>
                </a:cubicBezTo>
                <a:cubicBezTo>
                  <a:pt x="43738" y="21975"/>
                  <a:pt x="42916" y="26365"/>
                  <a:pt x="45358" y="29229"/>
                </a:cubicBezTo>
                <a:cubicBezTo>
                  <a:pt x="47025" y="31178"/>
                  <a:pt x="49771" y="31765"/>
                  <a:pt x="52260" y="31084"/>
                </a:cubicBezTo>
                <a:cubicBezTo>
                  <a:pt x="54749" y="30403"/>
                  <a:pt x="57378" y="30051"/>
                  <a:pt x="60101" y="30051"/>
                </a:cubicBezTo>
                <a:cubicBezTo>
                  <a:pt x="76700" y="30051"/>
                  <a:pt x="90152" y="43503"/>
                  <a:pt x="90152" y="60101"/>
                </a:cubicBezTo>
                <a:lnTo>
                  <a:pt x="90152" y="65947"/>
                </a:lnTo>
                <a:cubicBezTo>
                  <a:pt x="90152" y="71863"/>
                  <a:pt x="89800" y="77756"/>
                  <a:pt x="89119" y="83625"/>
                </a:cubicBezTo>
                <a:cubicBezTo>
                  <a:pt x="88720" y="87053"/>
                  <a:pt x="91326" y="90152"/>
                  <a:pt x="94801" y="90152"/>
                </a:cubicBezTo>
                <a:cubicBezTo>
                  <a:pt x="97571" y="90152"/>
                  <a:pt x="99942" y="88133"/>
                  <a:pt x="100271" y="85386"/>
                </a:cubicBezTo>
                <a:cubicBezTo>
                  <a:pt x="101045" y="78954"/>
                  <a:pt x="101445" y="72474"/>
                  <a:pt x="101445" y="65971"/>
                </a:cubicBezTo>
                <a:lnTo>
                  <a:pt x="101445" y="60125"/>
                </a:lnTo>
                <a:cubicBezTo>
                  <a:pt x="101445" y="37305"/>
                  <a:pt x="82945" y="18805"/>
                  <a:pt x="60125" y="18805"/>
                </a:cubicBezTo>
                <a:close/>
                <a:moveTo>
                  <a:pt x="35380" y="34910"/>
                </a:moveTo>
                <a:cubicBezTo>
                  <a:pt x="33244" y="32422"/>
                  <a:pt x="29440" y="32234"/>
                  <a:pt x="27421" y="34817"/>
                </a:cubicBezTo>
                <a:cubicBezTo>
                  <a:pt x="21998" y="41813"/>
                  <a:pt x="18782" y="50570"/>
                  <a:pt x="18782" y="60101"/>
                </a:cubicBezTo>
                <a:lnTo>
                  <a:pt x="18782" y="65947"/>
                </a:lnTo>
                <a:cubicBezTo>
                  <a:pt x="18782" y="71629"/>
                  <a:pt x="18171" y="77310"/>
                  <a:pt x="16950" y="82827"/>
                </a:cubicBezTo>
                <a:cubicBezTo>
                  <a:pt x="16152" y="86490"/>
                  <a:pt x="18805" y="90129"/>
                  <a:pt x="22562" y="90129"/>
                </a:cubicBezTo>
                <a:cubicBezTo>
                  <a:pt x="25027" y="90129"/>
                  <a:pt x="27233" y="88485"/>
                  <a:pt x="27773" y="86067"/>
                </a:cubicBezTo>
                <a:cubicBezTo>
                  <a:pt x="29276" y="79470"/>
                  <a:pt x="30051" y="72732"/>
                  <a:pt x="30051" y="65924"/>
                </a:cubicBezTo>
                <a:lnTo>
                  <a:pt x="30051" y="60078"/>
                </a:lnTo>
                <a:cubicBezTo>
                  <a:pt x="30051" y="53692"/>
                  <a:pt x="32046" y="47776"/>
                  <a:pt x="35427" y="42916"/>
                </a:cubicBezTo>
                <a:cubicBezTo>
                  <a:pt x="37117" y="40475"/>
                  <a:pt x="37305" y="37141"/>
                  <a:pt x="35380" y="34887"/>
                </a:cubicBezTo>
                <a:close/>
                <a:moveTo>
                  <a:pt x="60101" y="37563"/>
                </a:moveTo>
                <a:cubicBezTo>
                  <a:pt x="47659" y="37563"/>
                  <a:pt x="37563" y="47659"/>
                  <a:pt x="37563" y="60101"/>
                </a:cubicBezTo>
                <a:lnTo>
                  <a:pt x="37563" y="65947"/>
                </a:lnTo>
                <a:cubicBezTo>
                  <a:pt x="37563" y="74375"/>
                  <a:pt x="36483" y="82733"/>
                  <a:pt x="34324" y="90856"/>
                </a:cubicBezTo>
                <a:cubicBezTo>
                  <a:pt x="33431" y="94214"/>
                  <a:pt x="35897" y="97665"/>
                  <a:pt x="39371" y="97665"/>
                </a:cubicBezTo>
                <a:cubicBezTo>
                  <a:pt x="41601" y="97665"/>
                  <a:pt x="43574" y="96209"/>
                  <a:pt x="44160" y="94049"/>
                </a:cubicBezTo>
                <a:cubicBezTo>
                  <a:pt x="46626" y="84893"/>
                  <a:pt x="47893" y="75455"/>
                  <a:pt x="47893" y="65947"/>
                </a:cubicBezTo>
                <a:lnTo>
                  <a:pt x="47893" y="60101"/>
                </a:lnTo>
                <a:cubicBezTo>
                  <a:pt x="47893" y="53363"/>
                  <a:pt x="53363" y="47893"/>
                  <a:pt x="60101" y="47893"/>
                </a:cubicBezTo>
                <a:cubicBezTo>
                  <a:pt x="66839" y="47893"/>
                  <a:pt x="72310" y="53363"/>
                  <a:pt x="72310" y="60101"/>
                </a:cubicBezTo>
                <a:lnTo>
                  <a:pt x="72310" y="65947"/>
                </a:lnTo>
                <a:cubicBezTo>
                  <a:pt x="72310" y="74469"/>
                  <a:pt x="71488" y="82945"/>
                  <a:pt x="69868" y="91279"/>
                </a:cubicBezTo>
                <a:cubicBezTo>
                  <a:pt x="69234" y="94542"/>
                  <a:pt x="71676" y="97665"/>
                  <a:pt x="74986" y="97665"/>
                </a:cubicBezTo>
                <a:cubicBezTo>
                  <a:pt x="77381" y="97665"/>
                  <a:pt x="79447" y="96021"/>
                  <a:pt x="79916" y="93674"/>
                </a:cubicBezTo>
                <a:cubicBezTo>
                  <a:pt x="81724" y="84565"/>
                  <a:pt x="82639" y="75291"/>
                  <a:pt x="82639" y="65947"/>
                </a:cubicBezTo>
                <a:lnTo>
                  <a:pt x="82639" y="60101"/>
                </a:lnTo>
                <a:cubicBezTo>
                  <a:pt x="82639" y="47659"/>
                  <a:pt x="72544" y="37563"/>
                  <a:pt x="60101" y="37563"/>
                </a:cubicBezTo>
                <a:close/>
                <a:moveTo>
                  <a:pt x="65736" y="60101"/>
                </a:moveTo>
                <a:cubicBezTo>
                  <a:pt x="65736" y="56979"/>
                  <a:pt x="63224" y="54467"/>
                  <a:pt x="60101" y="54467"/>
                </a:cubicBezTo>
                <a:cubicBezTo>
                  <a:pt x="56979" y="54467"/>
                  <a:pt x="54467" y="56979"/>
                  <a:pt x="54467" y="60101"/>
                </a:cubicBezTo>
                <a:lnTo>
                  <a:pt x="54467" y="65947"/>
                </a:lnTo>
                <a:cubicBezTo>
                  <a:pt x="54467" y="80010"/>
                  <a:pt x="51884" y="93955"/>
                  <a:pt x="46837" y="107079"/>
                </a:cubicBezTo>
                <a:lnTo>
                  <a:pt x="45452" y="110671"/>
                </a:lnTo>
                <a:cubicBezTo>
                  <a:pt x="44325" y="113582"/>
                  <a:pt x="45780" y="116846"/>
                  <a:pt x="48692" y="117949"/>
                </a:cubicBezTo>
                <a:cubicBezTo>
                  <a:pt x="51603" y="119052"/>
                  <a:pt x="54866" y="117620"/>
                  <a:pt x="55969" y="114709"/>
                </a:cubicBezTo>
                <a:lnTo>
                  <a:pt x="57355" y="111117"/>
                </a:lnTo>
                <a:cubicBezTo>
                  <a:pt x="62895" y="96702"/>
                  <a:pt x="65736" y="81395"/>
                  <a:pt x="65736" y="65947"/>
                </a:cubicBezTo>
                <a:lnTo>
                  <a:pt x="65736" y="60101"/>
                </a:lnTo>
                <a:close/>
              </a:path>
            </a:pathLst>
          </a:custGeom>
          <a:solidFill>
            <a:srgbClr val="C5A575"/>
          </a:solidFill>
          <a:ln/>
        </p:spPr>
      </p:sp>
      <p:sp>
        <p:nvSpPr>
          <p:cNvPr id="40" name="Text 37"/>
          <p:cNvSpPr/>
          <p:nvPr/>
        </p:nvSpPr>
        <p:spPr>
          <a:xfrm>
            <a:off x="6740051" y="1689706"/>
            <a:ext cx="2833352" cy="20606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82" b="1" dirty="0">
                <a:solidFill>
                  <a:srgbClr val="F7FAF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DOI-Verified Publications</a:t>
            </a:r>
            <a:endParaRPr lang="en-US" sz="1600" dirty="0"/>
          </a:p>
        </p:txBody>
      </p:sp>
      <p:sp>
        <p:nvSpPr>
          <p:cNvPr id="41" name="Text 38"/>
          <p:cNvSpPr/>
          <p:nvPr/>
        </p:nvSpPr>
        <p:spPr>
          <a:xfrm>
            <a:off x="6740051" y="1895768"/>
            <a:ext cx="2824766" cy="17171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46" dirty="0">
                <a:solidFill>
                  <a:srgbClr val="8B9D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All works registered with permanent digital identifiers</a:t>
            </a:r>
            <a:endParaRPr lang="en-US" sz="1600" dirty="0"/>
          </a:p>
        </p:txBody>
      </p:sp>
      <p:sp>
        <p:nvSpPr>
          <p:cNvPr id="42" name="Shape 39"/>
          <p:cNvSpPr/>
          <p:nvPr/>
        </p:nvSpPr>
        <p:spPr>
          <a:xfrm>
            <a:off x="6362271" y="2170518"/>
            <a:ext cx="274749" cy="274749"/>
          </a:xfrm>
          <a:custGeom>
            <a:avLst/>
            <a:gdLst/>
            <a:ahLst/>
            <a:cxnLst/>
            <a:rect l="l" t="t" r="r" b="b"/>
            <a:pathLst>
              <a:path w="274749" h="274749">
                <a:moveTo>
                  <a:pt x="137375" y="0"/>
                </a:moveTo>
                <a:lnTo>
                  <a:pt x="137375" y="0"/>
                </a:lnTo>
                <a:cubicBezTo>
                  <a:pt x="213245" y="0"/>
                  <a:pt x="274749" y="61505"/>
                  <a:pt x="274749" y="137375"/>
                </a:cubicBezTo>
                <a:lnTo>
                  <a:pt x="274749" y="137375"/>
                </a:lnTo>
                <a:cubicBezTo>
                  <a:pt x="274749" y="213245"/>
                  <a:pt x="213245" y="274749"/>
                  <a:pt x="137375" y="274749"/>
                </a:cubicBezTo>
                <a:lnTo>
                  <a:pt x="137375" y="274749"/>
                </a:lnTo>
                <a:cubicBezTo>
                  <a:pt x="61505" y="274749"/>
                  <a:pt x="0" y="213245"/>
                  <a:pt x="0" y="137375"/>
                </a:cubicBezTo>
                <a:lnTo>
                  <a:pt x="0" y="137375"/>
                </a:lnTo>
                <a:cubicBezTo>
                  <a:pt x="0" y="61505"/>
                  <a:pt x="61505" y="0"/>
                  <a:pt x="137375" y="0"/>
                </a:cubicBezTo>
                <a:close/>
              </a:path>
            </a:pathLst>
          </a:custGeom>
          <a:solidFill>
            <a:srgbClr val="C5A575">
              <a:alpha val="20000"/>
            </a:srgbClr>
          </a:solidFill>
          <a:ln/>
        </p:spPr>
      </p:sp>
      <p:sp>
        <p:nvSpPr>
          <p:cNvPr id="43" name="Shape 40"/>
          <p:cNvSpPr/>
          <p:nvPr/>
        </p:nvSpPr>
        <p:spPr>
          <a:xfrm>
            <a:off x="6441691" y="2247791"/>
            <a:ext cx="120203" cy="120203"/>
          </a:xfrm>
          <a:custGeom>
            <a:avLst/>
            <a:gdLst/>
            <a:ahLst/>
            <a:cxnLst/>
            <a:rect l="l" t="t" r="r" b="b"/>
            <a:pathLst>
              <a:path w="120203" h="120203">
                <a:moveTo>
                  <a:pt x="15025" y="15025"/>
                </a:moveTo>
                <a:cubicBezTo>
                  <a:pt x="15025" y="10870"/>
                  <a:pt x="11668" y="7513"/>
                  <a:pt x="7513" y="7513"/>
                </a:cubicBezTo>
                <a:cubicBezTo>
                  <a:pt x="3357" y="7513"/>
                  <a:pt x="0" y="10870"/>
                  <a:pt x="0" y="15025"/>
                </a:cubicBezTo>
                <a:lnTo>
                  <a:pt x="0" y="93908"/>
                </a:lnTo>
                <a:cubicBezTo>
                  <a:pt x="0" y="104285"/>
                  <a:pt x="8405" y="112690"/>
                  <a:pt x="18782" y="112690"/>
                </a:cubicBezTo>
                <a:lnTo>
                  <a:pt x="112690" y="112690"/>
                </a:lnTo>
                <a:cubicBezTo>
                  <a:pt x="116846" y="112690"/>
                  <a:pt x="120203" y="109333"/>
                  <a:pt x="120203" y="105177"/>
                </a:cubicBezTo>
                <a:cubicBezTo>
                  <a:pt x="120203" y="101022"/>
                  <a:pt x="116846" y="97665"/>
                  <a:pt x="112690" y="97665"/>
                </a:cubicBezTo>
                <a:lnTo>
                  <a:pt x="18782" y="97665"/>
                </a:lnTo>
                <a:cubicBezTo>
                  <a:pt x="16716" y="97665"/>
                  <a:pt x="15025" y="95974"/>
                  <a:pt x="15025" y="93908"/>
                </a:cubicBezTo>
                <a:lnTo>
                  <a:pt x="15025" y="15025"/>
                </a:lnTo>
                <a:close/>
                <a:moveTo>
                  <a:pt x="110483" y="35357"/>
                </a:moveTo>
                <a:cubicBezTo>
                  <a:pt x="113418" y="32422"/>
                  <a:pt x="113418" y="27656"/>
                  <a:pt x="110483" y="24721"/>
                </a:cubicBezTo>
                <a:cubicBezTo>
                  <a:pt x="107549" y="21787"/>
                  <a:pt x="102783" y="21787"/>
                  <a:pt x="99848" y="24721"/>
                </a:cubicBezTo>
                <a:lnTo>
                  <a:pt x="75127" y="49466"/>
                </a:lnTo>
                <a:lnTo>
                  <a:pt x="61651" y="36014"/>
                </a:lnTo>
                <a:cubicBezTo>
                  <a:pt x="58716" y="33079"/>
                  <a:pt x="53950" y="33079"/>
                  <a:pt x="51016" y="36014"/>
                </a:cubicBezTo>
                <a:lnTo>
                  <a:pt x="28478" y="58552"/>
                </a:lnTo>
                <a:cubicBezTo>
                  <a:pt x="25543" y="61487"/>
                  <a:pt x="25543" y="66252"/>
                  <a:pt x="28478" y="69187"/>
                </a:cubicBezTo>
                <a:cubicBezTo>
                  <a:pt x="31412" y="72122"/>
                  <a:pt x="36178" y="72122"/>
                  <a:pt x="39113" y="69187"/>
                </a:cubicBezTo>
                <a:lnTo>
                  <a:pt x="56345" y="51955"/>
                </a:lnTo>
                <a:lnTo>
                  <a:pt x="69821" y="65431"/>
                </a:lnTo>
                <a:cubicBezTo>
                  <a:pt x="72756" y="68365"/>
                  <a:pt x="77521" y="68365"/>
                  <a:pt x="80456" y="65431"/>
                </a:cubicBezTo>
                <a:lnTo>
                  <a:pt x="110507" y="35380"/>
                </a:lnTo>
                <a:close/>
              </a:path>
            </a:pathLst>
          </a:custGeom>
          <a:solidFill>
            <a:srgbClr val="C5A575"/>
          </a:solidFill>
          <a:ln/>
        </p:spPr>
      </p:sp>
      <p:sp>
        <p:nvSpPr>
          <p:cNvPr id="44" name="Text 41"/>
          <p:cNvSpPr/>
          <p:nvPr/>
        </p:nvSpPr>
        <p:spPr>
          <a:xfrm>
            <a:off x="6740051" y="2170518"/>
            <a:ext cx="2773251" cy="20606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82" b="1" dirty="0">
                <a:solidFill>
                  <a:srgbClr val="F7FAF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Download Statistics</a:t>
            </a:r>
            <a:endParaRPr lang="en-US" sz="1600" dirty="0"/>
          </a:p>
        </p:txBody>
      </p:sp>
      <p:sp>
        <p:nvSpPr>
          <p:cNvPr id="45" name="Text 42"/>
          <p:cNvSpPr/>
          <p:nvPr/>
        </p:nvSpPr>
        <p:spPr>
          <a:xfrm>
            <a:off x="6740051" y="2376580"/>
            <a:ext cx="2764665" cy="17171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46" dirty="0">
                <a:solidFill>
                  <a:srgbClr val="8B9D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Real-time metrics from Zenodo and SSRN platforms</a:t>
            </a:r>
            <a:endParaRPr lang="en-US" sz="1600" dirty="0"/>
          </a:p>
        </p:txBody>
      </p:sp>
      <p:sp>
        <p:nvSpPr>
          <p:cNvPr id="46" name="Shape 43"/>
          <p:cNvSpPr/>
          <p:nvPr/>
        </p:nvSpPr>
        <p:spPr>
          <a:xfrm>
            <a:off x="6362271" y="2651329"/>
            <a:ext cx="274749" cy="274749"/>
          </a:xfrm>
          <a:custGeom>
            <a:avLst/>
            <a:gdLst/>
            <a:ahLst/>
            <a:cxnLst/>
            <a:rect l="l" t="t" r="r" b="b"/>
            <a:pathLst>
              <a:path w="274749" h="274749">
                <a:moveTo>
                  <a:pt x="137375" y="0"/>
                </a:moveTo>
                <a:lnTo>
                  <a:pt x="137375" y="0"/>
                </a:lnTo>
                <a:cubicBezTo>
                  <a:pt x="213245" y="0"/>
                  <a:pt x="274749" y="61505"/>
                  <a:pt x="274749" y="137375"/>
                </a:cubicBezTo>
                <a:lnTo>
                  <a:pt x="274749" y="137375"/>
                </a:lnTo>
                <a:cubicBezTo>
                  <a:pt x="274749" y="213245"/>
                  <a:pt x="213245" y="274749"/>
                  <a:pt x="137375" y="274749"/>
                </a:cubicBezTo>
                <a:lnTo>
                  <a:pt x="137375" y="274749"/>
                </a:lnTo>
                <a:cubicBezTo>
                  <a:pt x="61505" y="274749"/>
                  <a:pt x="0" y="213245"/>
                  <a:pt x="0" y="137375"/>
                </a:cubicBezTo>
                <a:lnTo>
                  <a:pt x="0" y="137375"/>
                </a:lnTo>
                <a:cubicBezTo>
                  <a:pt x="0" y="61505"/>
                  <a:pt x="61505" y="0"/>
                  <a:pt x="137375" y="0"/>
                </a:cubicBezTo>
                <a:close/>
              </a:path>
            </a:pathLst>
          </a:custGeom>
          <a:solidFill>
            <a:srgbClr val="C5A575">
              <a:alpha val="20000"/>
            </a:srgbClr>
          </a:solidFill>
          <a:ln/>
        </p:spPr>
      </p:sp>
      <p:sp>
        <p:nvSpPr>
          <p:cNvPr id="47" name="Shape 44"/>
          <p:cNvSpPr/>
          <p:nvPr/>
        </p:nvSpPr>
        <p:spPr>
          <a:xfrm>
            <a:off x="6434178" y="2728602"/>
            <a:ext cx="135228" cy="120203"/>
          </a:xfrm>
          <a:custGeom>
            <a:avLst/>
            <a:gdLst/>
            <a:ahLst/>
            <a:cxnLst/>
            <a:rect l="l" t="t" r="r" b="b"/>
            <a:pathLst>
              <a:path w="135228" h="120203">
                <a:moveTo>
                  <a:pt x="56157" y="-1878"/>
                </a:moveTo>
                <a:cubicBezTo>
                  <a:pt x="54725" y="-3334"/>
                  <a:pt x="52636" y="-3921"/>
                  <a:pt x="50664" y="-3381"/>
                </a:cubicBezTo>
                <a:cubicBezTo>
                  <a:pt x="48692" y="-2841"/>
                  <a:pt x="47166" y="-1315"/>
                  <a:pt x="46673" y="657"/>
                </a:cubicBezTo>
                <a:lnTo>
                  <a:pt x="43081" y="14791"/>
                </a:lnTo>
                <a:cubicBezTo>
                  <a:pt x="42822" y="15824"/>
                  <a:pt x="41766" y="16434"/>
                  <a:pt x="40756" y="16129"/>
                </a:cubicBezTo>
                <a:lnTo>
                  <a:pt x="26717" y="12185"/>
                </a:lnTo>
                <a:cubicBezTo>
                  <a:pt x="24745" y="11621"/>
                  <a:pt x="22632" y="12185"/>
                  <a:pt x="21200" y="13617"/>
                </a:cubicBezTo>
                <a:cubicBezTo>
                  <a:pt x="19768" y="15049"/>
                  <a:pt x="19204" y="17162"/>
                  <a:pt x="19768" y="19134"/>
                </a:cubicBezTo>
                <a:lnTo>
                  <a:pt x="23735" y="33173"/>
                </a:lnTo>
                <a:cubicBezTo>
                  <a:pt x="24017" y="34183"/>
                  <a:pt x="23407" y="35239"/>
                  <a:pt x="22397" y="35497"/>
                </a:cubicBezTo>
                <a:lnTo>
                  <a:pt x="8240" y="39089"/>
                </a:lnTo>
                <a:cubicBezTo>
                  <a:pt x="6268" y="39582"/>
                  <a:pt x="4719" y="41132"/>
                  <a:pt x="4179" y="43104"/>
                </a:cubicBezTo>
                <a:cubicBezTo>
                  <a:pt x="3639" y="45076"/>
                  <a:pt x="4226" y="47166"/>
                  <a:pt x="5681" y="48598"/>
                </a:cubicBezTo>
                <a:lnTo>
                  <a:pt x="16129" y="58763"/>
                </a:lnTo>
                <a:cubicBezTo>
                  <a:pt x="16880" y="59491"/>
                  <a:pt x="16880" y="60712"/>
                  <a:pt x="16129" y="61463"/>
                </a:cubicBezTo>
                <a:lnTo>
                  <a:pt x="5705" y="71629"/>
                </a:lnTo>
                <a:cubicBezTo>
                  <a:pt x="4249" y="73061"/>
                  <a:pt x="3662" y="75150"/>
                  <a:pt x="4202" y="77122"/>
                </a:cubicBezTo>
                <a:cubicBezTo>
                  <a:pt x="4742" y="79094"/>
                  <a:pt x="6292" y="80620"/>
                  <a:pt x="8264" y="81137"/>
                </a:cubicBezTo>
                <a:lnTo>
                  <a:pt x="22397" y="84729"/>
                </a:lnTo>
                <a:cubicBezTo>
                  <a:pt x="23430" y="84987"/>
                  <a:pt x="24041" y="86044"/>
                  <a:pt x="23735" y="87053"/>
                </a:cubicBezTo>
                <a:lnTo>
                  <a:pt x="19768" y="101069"/>
                </a:lnTo>
                <a:cubicBezTo>
                  <a:pt x="19204" y="103041"/>
                  <a:pt x="19768" y="105154"/>
                  <a:pt x="21200" y="106586"/>
                </a:cubicBezTo>
                <a:cubicBezTo>
                  <a:pt x="22632" y="108018"/>
                  <a:pt x="24745" y="108582"/>
                  <a:pt x="26717" y="108018"/>
                </a:cubicBezTo>
                <a:lnTo>
                  <a:pt x="40756" y="104051"/>
                </a:lnTo>
                <a:cubicBezTo>
                  <a:pt x="41766" y="103769"/>
                  <a:pt x="42822" y="104379"/>
                  <a:pt x="43081" y="105389"/>
                </a:cubicBezTo>
                <a:lnTo>
                  <a:pt x="46673" y="119522"/>
                </a:lnTo>
                <a:cubicBezTo>
                  <a:pt x="47166" y="121494"/>
                  <a:pt x="48715" y="123044"/>
                  <a:pt x="50687" y="123584"/>
                </a:cubicBezTo>
                <a:cubicBezTo>
                  <a:pt x="52659" y="124123"/>
                  <a:pt x="54749" y="123537"/>
                  <a:pt x="56181" y="122081"/>
                </a:cubicBezTo>
                <a:lnTo>
                  <a:pt x="66346" y="111634"/>
                </a:lnTo>
                <a:cubicBezTo>
                  <a:pt x="67074" y="110882"/>
                  <a:pt x="68295" y="110882"/>
                  <a:pt x="69046" y="111634"/>
                </a:cubicBezTo>
                <a:lnTo>
                  <a:pt x="79188" y="122081"/>
                </a:lnTo>
                <a:cubicBezTo>
                  <a:pt x="80620" y="123537"/>
                  <a:pt x="82710" y="124123"/>
                  <a:pt x="84682" y="123584"/>
                </a:cubicBezTo>
                <a:cubicBezTo>
                  <a:pt x="86654" y="123044"/>
                  <a:pt x="88180" y="121494"/>
                  <a:pt x="88697" y="119522"/>
                </a:cubicBezTo>
                <a:lnTo>
                  <a:pt x="92289" y="105412"/>
                </a:lnTo>
                <a:cubicBezTo>
                  <a:pt x="92547" y="104379"/>
                  <a:pt x="93603" y="103769"/>
                  <a:pt x="94613" y="104074"/>
                </a:cubicBezTo>
                <a:lnTo>
                  <a:pt x="108652" y="108042"/>
                </a:lnTo>
                <a:cubicBezTo>
                  <a:pt x="110624" y="108605"/>
                  <a:pt x="112737" y="108042"/>
                  <a:pt x="114169" y="106610"/>
                </a:cubicBezTo>
                <a:cubicBezTo>
                  <a:pt x="115601" y="105177"/>
                  <a:pt x="116165" y="103065"/>
                  <a:pt x="115601" y="101092"/>
                </a:cubicBezTo>
                <a:lnTo>
                  <a:pt x="111634" y="87053"/>
                </a:lnTo>
                <a:cubicBezTo>
                  <a:pt x="111352" y="86044"/>
                  <a:pt x="111962" y="84987"/>
                  <a:pt x="112972" y="84729"/>
                </a:cubicBezTo>
                <a:lnTo>
                  <a:pt x="127105" y="81137"/>
                </a:lnTo>
                <a:cubicBezTo>
                  <a:pt x="129077" y="80644"/>
                  <a:pt x="130627" y="79094"/>
                  <a:pt x="131167" y="77122"/>
                </a:cubicBezTo>
                <a:cubicBezTo>
                  <a:pt x="131707" y="75150"/>
                  <a:pt x="131120" y="73037"/>
                  <a:pt x="129664" y="71629"/>
                </a:cubicBezTo>
                <a:lnTo>
                  <a:pt x="119217" y="61463"/>
                </a:lnTo>
                <a:cubicBezTo>
                  <a:pt x="118466" y="60735"/>
                  <a:pt x="118466" y="59514"/>
                  <a:pt x="119217" y="58763"/>
                </a:cubicBezTo>
                <a:lnTo>
                  <a:pt x="129664" y="48598"/>
                </a:lnTo>
                <a:cubicBezTo>
                  <a:pt x="131120" y="47166"/>
                  <a:pt x="131707" y="45076"/>
                  <a:pt x="131167" y="43104"/>
                </a:cubicBezTo>
                <a:cubicBezTo>
                  <a:pt x="130627" y="41132"/>
                  <a:pt x="129077" y="39606"/>
                  <a:pt x="127105" y="39089"/>
                </a:cubicBezTo>
                <a:lnTo>
                  <a:pt x="112972" y="35497"/>
                </a:lnTo>
                <a:cubicBezTo>
                  <a:pt x="111939" y="35239"/>
                  <a:pt x="111328" y="34183"/>
                  <a:pt x="111634" y="33173"/>
                </a:cubicBezTo>
                <a:lnTo>
                  <a:pt x="115601" y="19134"/>
                </a:lnTo>
                <a:cubicBezTo>
                  <a:pt x="116165" y="17162"/>
                  <a:pt x="115601" y="15049"/>
                  <a:pt x="114169" y="13617"/>
                </a:cubicBezTo>
                <a:cubicBezTo>
                  <a:pt x="112737" y="12185"/>
                  <a:pt x="110624" y="11621"/>
                  <a:pt x="108652" y="12185"/>
                </a:cubicBezTo>
                <a:lnTo>
                  <a:pt x="94613" y="16152"/>
                </a:lnTo>
                <a:cubicBezTo>
                  <a:pt x="93603" y="16434"/>
                  <a:pt x="92547" y="15824"/>
                  <a:pt x="92289" y="14814"/>
                </a:cubicBezTo>
                <a:lnTo>
                  <a:pt x="88697" y="657"/>
                </a:lnTo>
                <a:cubicBezTo>
                  <a:pt x="88204" y="-1315"/>
                  <a:pt x="86654" y="-2864"/>
                  <a:pt x="84682" y="-3404"/>
                </a:cubicBezTo>
                <a:cubicBezTo>
                  <a:pt x="82710" y="-3944"/>
                  <a:pt x="80620" y="-3357"/>
                  <a:pt x="79188" y="-1902"/>
                </a:cubicBezTo>
                <a:lnTo>
                  <a:pt x="69023" y="8569"/>
                </a:lnTo>
                <a:cubicBezTo>
                  <a:pt x="68295" y="9320"/>
                  <a:pt x="67074" y="9320"/>
                  <a:pt x="66323" y="8569"/>
                </a:cubicBezTo>
                <a:lnTo>
                  <a:pt x="56157" y="-1878"/>
                </a:lnTo>
                <a:close/>
              </a:path>
            </a:pathLst>
          </a:custGeom>
          <a:solidFill>
            <a:srgbClr val="C5A575"/>
          </a:solidFill>
          <a:ln/>
        </p:spPr>
      </p:sp>
      <p:sp>
        <p:nvSpPr>
          <p:cNvPr id="48" name="Text 45"/>
          <p:cNvSpPr/>
          <p:nvPr/>
        </p:nvSpPr>
        <p:spPr>
          <a:xfrm>
            <a:off x="6740051" y="2651329"/>
            <a:ext cx="3339921" cy="20606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82" b="1" dirty="0">
                <a:solidFill>
                  <a:srgbClr val="F7FAF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Third-Party Validations</a:t>
            </a:r>
            <a:endParaRPr lang="en-US" sz="1600" dirty="0"/>
          </a:p>
        </p:txBody>
      </p:sp>
      <p:sp>
        <p:nvSpPr>
          <p:cNvPr id="49" name="Text 46"/>
          <p:cNvSpPr/>
          <p:nvPr/>
        </p:nvSpPr>
        <p:spPr>
          <a:xfrm>
            <a:off x="6740051" y="2857391"/>
            <a:ext cx="3331335" cy="17171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46" dirty="0">
                <a:solidFill>
                  <a:srgbClr val="8B9D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DeSci Labs, Google AI, and international institution recognitions</a:t>
            </a:r>
            <a:endParaRPr lang="en-US" sz="1600" dirty="0"/>
          </a:p>
        </p:txBody>
      </p:sp>
      <p:sp>
        <p:nvSpPr>
          <p:cNvPr id="50" name="Shape 47"/>
          <p:cNvSpPr/>
          <p:nvPr/>
        </p:nvSpPr>
        <p:spPr>
          <a:xfrm>
            <a:off x="6362271" y="3132140"/>
            <a:ext cx="274749" cy="274749"/>
          </a:xfrm>
          <a:custGeom>
            <a:avLst/>
            <a:gdLst/>
            <a:ahLst/>
            <a:cxnLst/>
            <a:rect l="l" t="t" r="r" b="b"/>
            <a:pathLst>
              <a:path w="274749" h="274749">
                <a:moveTo>
                  <a:pt x="137375" y="0"/>
                </a:moveTo>
                <a:lnTo>
                  <a:pt x="137375" y="0"/>
                </a:lnTo>
                <a:cubicBezTo>
                  <a:pt x="213245" y="0"/>
                  <a:pt x="274749" y="61505"/>
                  <a:pt x="274749" y="137375"/>
                </a:cubicBezTo>
                <a:lnTo>
                  <a:pt x="274749" y="137375"/>
                </a:lnTo>
                <a:cubicBezTo>
                  <a:pt x="274749" y="213245"/>
                  <a:pt x="213245" y="274749"/>
                  <a:pt x="137375" y="274749"/>
                </a:cubicBezTo>
                <a:lnTo>
                  <a:pt x="137375" y="274749"/>
                </a:lnTo>
                <a:cubicBezTo>
                  <a:pt x="61505" y="274749"/>
                  <a:pt x="0" y="213245"/>
                  <a:pt x="0" y="137375"/>
                </a:cubicBezTo>
                <a:lnTo>
                  <a:pt x="0" y="137375"/>
                </a:lnTo>
                <a:cubicBezTo>
                  <a:pt x="0" y="61505"/>
                  <a:pt x="61505" y="0"/>
                  <a:pt x="137375" y="0"/>
                </a:cubicBezTo>
                <a:close/>
              </a:path>
            </a:pathLst>
          </a:custGeom>
          <a:solidFill>
            <a:srgbClr val="C5A575">
              <a:alpha val="20000"/>
            </a:srgbClr>
          </a:solidFill>
          <a:ln/>
        </p:spPr>
      </p:sp>
      <p:sp>
        <p:nvSpPr>
          <p:cNvPr id="51" name="Shape 48"/>
          <p:cNvSpPr/>
          <p:nvPr/>
        </p:nvSpPr>
        <p:spPr>
          <a:xfrm>
            <a:off x="6441691" y="3209414"/>
            <a:ext cx="120203" cy="120203"/>
          </a:xfrm>
          <a:custGeom>
            <a:avLst/>
            <a:gdLst/>
            <a:ahLst/>
            <a:cxnLst/>
            <a:rect l="l" t="t" r="r" b="b"/>
            <a:pathLst>
              <a:path w="120203" h="120203">
                <a:moveTo>
                  <a:pt x="82616" y="65736"/>
                </a:moveTo>
                <a:lnTo>
                  <a:pt x="37798" y="65736"/>
                </a:lnTo>
                <a:cubicBezTo>
                  <a:pt x="38479" y="80879"/>
                  <a:pt x="41836" y="94824"/>
                  <a:pt x="46602" y="105037"/>
                </a:cubicBezTo>
                <a:cubicBezTo>
                  <a:pt x="49278" y="110788"/>
                  <a:pt x="52166" y="114850"/>
                  <a:pt x="54843" y="117339"/>
                </a:cubicBezTo>
                <a:cubicBezTo>
                  <a:pt x="57472" y="119804"/>
                  <a:pt x="59280" y="120203"/>
                  <a:pt x="60219" y="120203"/>
                </a:cubicBezTo>
                <a:cubicBezTo>
                  <a:pt x="61158" y="120203"/>
                  <a:pt x="62966" y="119804"/>
                  <a:pt x="65595" y="117339"/>
                </a:cubicBezTo>
                <a:cubicBezTo>
                  <a:pt x="68271" y="114850"/>
                  <a:pt x="71159" y="110765"/>
                  <a:pt x="73836" y="105037"/>
                </a:cubicBezTo>
                <a:cubicBezTo>
                  <a:pt x="78601" y="94824"/>
                  <a:pt x="81959" y="80879"/>
                  <a:pt x="82639" y="65736"/>
                </a:cubicBezTo>
                <a:close/>
                <a:moveTo>
                  <a:pt x="37775" y="54467"/>
                </a:moveTo>
                <a:lnTo>
                  <a:pt x="82592" y="54467"/>
                </a:lnTo>
                <a:cubicBezTo>
                  <a:pt x="81935" y="39324"/>
                  <a:pt x="78578" y="25379"/>
                  <a:pt x="73812" y="15166"/>
                </a:cubicBezTo>
                <a:cubicBezTo>
                  <a:pt x="71136" y="9438"/>
                  <a:pt x="68248" y="5353"/>
                  <a:pt x="65572" y="2864"/>
                </a:cubicBezTo>
                <a:cubicBezTo>
                  <a:pt x="62942" y="399"/>
                  <a:pt x="61134" y="0"/>
                  <a:pt x="60195" y="0"/>
                </a:cubicBezTo>
                <a:cubicBezTo>
                  <a:pt x="59256" y="0"/>
                  <a:pt x="57448" y="399"/>
                  <a:pt x="54819" y="2864"/>
                </a:cubicBezTo>
                <a:cubicBezTo>
                  <a:pt x="52143" y="5353"/>
                  <a:pt x="49255" y="9438"/>
                  <a:pt x="46579" y="15166"/>
                </a:cubicBezTo>
                <a:cubicBezTo>
                  <a:pt x="41813" y="25379"/>
                  <a:pt x="38456" y="39324"/>
                  <a:pt x="37775" y="54467"/>
                </a:cubicBezTo>
                <a:close/>
                <a:moveTo>
                  <a:pt x="26506" y="54467"/>
                </a:moveTo>
                <a:cubicBezTo>
                  <a:pt x="27327" y="34370"/>
                  <a:pt x="32516" y="15706"/>
                  <a:pt x="40099" y="3451"/>
                </a:cubicBezTo>
                <a:cubicBezTo>
                  <a:pt x="18476" y="11105"/>
                  <a:pt x="2559" y="30802"/>
                  <a:pt x="352" y="54467"/>
                </a:cubicBezTo>
                <a:lnTo>
                  <a:pt x="26506" y="54467"/>
                </a:lnTo>
                <a:close/>
                <a:moveTo>
                  <a:pt x="352" y="65736"/>
                </a:moveTo>
                <a:cubicBezTo>
                  <a:pt x="2559" y="89401"/>
                  <a:pt x="18476" y="109098"/>
                  <a:pt x="40099" y="116752"/>
                </a:cubicBezTo>
                <a:cubicBezTo>
                  <a:pt x="32516" y="104497"/>
                  <a:pt x="27327" y="85832"/>
                  <a:pt x="26506" y="65736"/>
                </a:cubicBezTo>
                <a:lnTo>
                  <a:pt x="352" y="65736"/>
                </a:lnTo>
                <a:close/>
                <a:moveTo>
                  <a:pt x="93885" y="65736"/>
                </a:moveTo>
                <a:cubicBezTo>
                  <a:pt x="93063" y="85832"/>
                  <a:pt x="87875" y="104497"/>
                  <a:pt x="80292" y="116752"/>
                </a:cubicBezTo>
                <a:cubicBezTo>
                  <a:pt x="101914" y="109075"/>
                  <a:pt x="117832" y="89401"/>
                  <a:pt x="120038" y="65736"/>
                </a:cubicBezTo>
                <a:lnTo>
                  <a:pt x="93885" y="65736"/>
                </a:lnTo>
                <a:close/>
                <a:moveTo>
                  <a:pt x="120038" y="54467"/>
                </a:moveTo>
                <a:cubicBezTo>
                  <a:pt x="117832" y="30802"/>
                  <a:pt x="101914" y="11105"/>
                  <a:pt x="80292" y="3451"/>
                </a:cubicBezTo>
                <a:cubicBezTo>
                  <a:pt x="87875" y="15706"/>
                  <a:pt x="93063" y="34370"/>
                  <a:pt x="93885" y="54467"/>
                </a:cubicBezTo>
                <a:lnTo>
                  <a:pt x="120038" y="54467"/>
                </a:lnTo>
                <a:close/>
              </a:path>
            </a:pathLst>
          </a:custGeom>
          <a:solidFill>
            <a:srgbClr val="C5A575"/>
          </a:solidFill>
          <a:ln/>
        </p:spPr>
      </p:sp>
      <p:sp>
        <p:nvSpPr>
          <p:cNvPr id="52" name="Text 49"/>
          <p:cNvSpPr/>
          <p:nvPr/>
        </p:nvSpPr>
        <p:spPr>
          <a:xfrm>
            <a:off x="6740051" y="3132140"/>
            <a:ext cx="2979313" cy="20606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82" b="1" dirty="0">
                <a:solidFill>
                  <a:srgbClr val="F7FAF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Open-Access Architecture</a:t>
            </a:r>
            <a:endParaRPr lang="en-US" sz="1600" dirty="0"/>
          </a:p>
        </p:txBody>
      </p:sp>
      <p:sp>
        <p:nvSpPr>
          <p:cNvPr id="53" name="Text 50"/>
          <p:cNvSpPr/>
          <p:nvPr/>
        </p:nvSpPr>
        <p:spPr>
          <a:xfrm>
            <a:off x="6740051" y="3338202"/>
            <a:ext cx="2970727" cy="17171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46" dirty="0">
                <a:solidFill>
                  <a:srgbClr val="8B9D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All content freely accessible for independent verification</a:t>
            </a:r>
            <a:endParaRPr lang="en-US" sz="1600" dirty="0"/>
          </a:p>
        </p:txBody>
      </p:sp>
      <p:sp>
        <p:nvSpPr>
          <p:cNvPr id="54" name="Shape 51"/>
          <p:cNvSpPr/>
          <p:nvPr/>
        </p:nvSpPr>
        <p:spPr>
          <a:xfrm>
            <a:off x="6190553" y="3832758"/>
            <a:ext cx="5654684" cy="1524859"/>
          </a:xfrm>
          <a:custGeom>
            <a:avLst/>
            <a:gdLst/>
            <a:ahLst/>
            <a:cxnLst/>
            <a:rect l="l" t="t" r="r" b="b"/>
            <a:pathLst>
              <a:path w="5654684" h="1524859">
                <a:moveTo>
                  <a:pt x="68695" y="0"/>
                </a:moveTo>
                <a:lnTo>
                  <a:pt x="5585989" y="0"/>
                </a:lnTo>
                <a:cubicBezTo>
                  <a:pt x="5623928" y="0"/>
                  <a:pt x="5654684" y="30756"/>
                  <a:pt x="5654684" y="68695"/>
                </a:cubicBezTo>
                <a:lnTo>
                  <a:pt x="5654684" y="1456164"/>
                </a:lnTo>
                <a:cubicBezTo>
                  <a:pt x="5654684" y="1494103"/>
                  <a:pt x="5623928" y="1524859"/>
                  <a:pt x="5585989" y="1524859"/>
                </a:cubicBezTo>
                <a:lnTo>
                  <a:pt x="68695" y="1524859"/>
                </a:lnTo>
                <a:cubicBezTo>
                  <a:pt x="30756" y="1524859"/>
                  <a:pt x="0" y="1494103"/>
                  <a:pt x="0" y="1456164"/>
                </a:cubicBezTo>
                <a:lnTo>
                  <a:pt x="0" y="68695"/>
                </a:lnTo>
                <a:cubicBezTo>
                  <a:pt x="0" y="30756"/>
                  <a:pt x="30756" y="0"/>
                  <a:pt x="68695" y="0"/>
                </a:cubicBezTo>
                <a:close/>
              </a:path>
            </a:pathLst>
          </a:custGeom>
          <a:gradFill rotWithShape="1" flip="none">
            <a:gsLst>
              <a:gs pos="0">
                <a:srgbClr val="C5A575">
                  <a:alpha val="30000"/>
                </a:srgbClr>
              </a:gs>
              <a:gs pos="100000">
                <a:srgbClr val="8B9DAE">
                  <a:alpha val="20000"/>
                </a:srgbClr>
              </a:gs>
            </a:gsLst>
            <a:lin ang="2700000" scaled="1"/>
          </a:gradFill>
          <a:ln w="20320">
            <a:solidFill>
              <a:srgbClr val="C5A575"/>
            </a:solidFill>
            <a:prstDash val="solid"/>
          </a:ln>
        </p:spPr>
      </p:sp>
      <p:sp>
        <p:nvSpPr>
          <p:cNvPr id="55" name="Shape 52"/>
          <p:cNvSpPr/>
          <p:nvPr/>
        </p:nvSpPr>
        <p:spPr>
          <a:xfrm>
            <a:off x="8824819" y="4011341"/>
            <a:ext cx="386366" cy="309093"/>
          </a:xfrm>
          <a:custGeom>
            <a:avLst/>
            <a:gdLst/>
            <a:ahLst/>
            <a:cxnLst/>
            <a:rect l="l" t="t" r="r" b="b"/>
            <a:pathLst>
              <a:path w="386366" h="309093">
                <a:moveTo>
                  <a:pt x="82103" y="77273"/>
                </a:moveTo>
                <a:cubicBezTo>
                  <a:pt x="82103" y="37290"/>
                  <a:pt x="114564" y="4830"/>
                  <a:pt x="154546" y="4830"/>
                </a:cubicBezTo>
                <a:cubicBezTo>
                  <a:pt x="194529" y="4830"/>
                  <a:pt x="226990" y="37290"/>
                  <a:pt x="226990" y="77273"/>
                </a:cubicBezTo>
                <a:cubicBezTo>
                  <a:pt x="226990" y="117256"/>
                  <a:pt x="194529" y="149717"/>
                  <a:pt x="154546" y="149717"/>
                </a:cubicBezTo>
                <a:cubicBezTo>
                  <a:pt x="114564" y="149717"/>
                  <a:pt x="82103" y="117256"/>
                  <a:pt x="82103" y="77273"/>
                </a:cubicBezTo>
                <a:close/>
                <a:moveTo>
                  <a:pt x="28977" y="291163"/>
                </a:moveTo>
                <a:cubicBezTo>
                  <a:pt x="28977" y="231699"/>
                  <a:pt x="77152" y="183524"/>
                  <a:pt x="136617" y="183524"/>
                </a:cubicBezTo>
                <a:lnTo>
                  <a:pt x="172476" y="183524"/>
                </a:lnTo>
                <a:cubicBezTo>
                  <a:pt x="231940" y="183524"/>
                  <a:pt x="280115" y="231699"/>
                  <a:pt x="280115" y="291163"/>
                </a:cubicBezTo>
                <a:cubicBezTo>
                  <a:pt x="280115" y="301064"/>
                  <a:pt x="272086" y="309093"/>
                  <a:pt x="262186" y="309093"/>
                </a:cubicBezTo>
                <a:lnTo>
                  <a:pt x="46907" y="309093"/>
                </a:lnTo>
                <a:cubicBezTo>
                  <a:pt x="37007" y="309093"/>
                  <a:pt x="28977" y="301064"/>
                  <a:pt x="28977" y="291163"/>
                </a:cubicBezTo>
                <a:close/>
                <a:moveTo>
                  <a:pt x="369704" y="80111"/>
                </a:moveTo>
                <a:lnTo>
                  <a:pt x="321408" y="157384"/>
                </a:lnTo>
                <a:cubicBezTo>
                  <a:pt x="318873" y="161429"/>
                  <a:pt x="314526" y="163964"/>
                  <a:pt x="309757" y="164206"/>
                </a:cubicBezTo>
                <a:cubicBezTo>
                  <a:pt x="304988" y="164447"/>
                  <a:pt x="300400" y="162274"/>
                  <a:pt x="297562" y="158410"/>
                </a:cubicBezTo>
                <a:lnTo>
                  <a:pt x="268585" y="119774"/>
                </a:lnTo>
                <a:cubicBezTo>
                  <a:pt x="263755" y="113374"/>
                  <a:pt x="265083" y="104319"/>
                  <a:pt x="271483" y="99489"/>
                </a:cubicBezTo>
                <a:cubicBezTo>
                  <a:pt x="277882" y="94660"/>
                  <a:pt x="286937" y="95988"/>
                  <a:pt x="291767" y="102387"/>
                </a:cubicBezTo>
                <a:lnTo>
                  <a:pt x="308067" y="124120"/>
                </a:lnTo>
                <a:lnTo>
                  <a:pt x="345134" y="64777"/>
                </a:lnTo>
                <a:cubicBezTo>
                  <a:pt x="349360" y="58015"/>
                  <a:pt x="358294" y="55902"/>
                  <a:pt x="365116" y="60189"/>
                </a:cubicBezTo>
                <a:cubicBezTo>
                  <a:pt x="371938" y="64475"/>
                  <a:pt x="373990" y="73349"/>
                  <a:pt x="369704" y="80171"/>
                </a:cubicBezTo>
                <a:close/>
              </a:path>
            </a:pathLst>
          </a:custGeom>
          <a:solidFill>
            <a:srgbClr val="C5A575"/>
          </a:solidFill>
          <a:ln/>
        </p:spPr>
      </p:sp>
      <p:sp>
        <p:nvSpPr>
          <p:cNvPr id="56" name="Text 53"/>
          <p:cNvSpPr/>
          <p:nvPr/>
        </p:nvSpPr>
        <p:spPr>
          <a:xfrm>
            <a:off x="6326210" y="4423465"/>
            <a:ext cx="5383369" cy="24040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352" b="1" dirty="0">
                <a:solidFill>
                  <a:srgbClr val="F7FAFC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Single Researcher Attribution</a:t>
            </a:r>
            <a:endParaRPr lang="en-US" sz="1600" dirty="0"/>
          </a:p>
        </p:txBody>
      </p:sp>
      <p:sp>
        <p:nvSpPr>
          <p:cNvPr id="57" name="Text 54"/>
          <p:cNvSpPr/>
          <p:nvPr/>
        </p:nvSpPr>
        <p:spPr>
          <a:xfrm>
            <a:off x="6334796" y="4732558"/>
            <a:ext cx="5366197" cy="4464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40000"/>
              </a:lnSpc>
            </a:pPr>
            <a:r>
              <a:rPr lang="en-US" sz="1082" dirty="0">
                <a:solidFill>
                  <a:srgbClr val="8B9D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All content authored by </a:t>
            </a:r>
            <a:pPr algn="ctr">
              <a:lnSpc>
                <a:spcPct val="140000"/>
              </a:lnSpc>
            </a:pPr>
            <a:r>
              <a:rPr lang="en-US" sz="1082" b="1" dirty="0">
                <a:solidFill>
                  <a:srgbClr val="C5A57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one self-taught researcher with no institutional affiliation</a:t>
            </a:r>
            <a:pPr algn="ctr">
              <a:lnSpc>
                <a:spcPct val="140000"/>
              </a:lnSpc>
            </a:pPr>
            <a:r>
              <a:rPr lang="en-US" sz="1082" dirty="0">
                <a:solidFill>
                  <a:srgbClr val="8B9D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— a singular achievement in independent knowledge creation.</a:t>
            </a:r>
            <a:endParaRPr lang="en-US" sz="1600" dirty="0"/>
          </a:p>
        </p:txBody>
      </p:sp>
      <p:sp>
        <p:nvSpPr>
          <p:cNvPr id="58" name="Shape 55"/>
          <p:cNvSpPr/>
          <p:nvPr/>
        </p:nvSpPr>
        <p:spPr>
          <a:xfrm>
            <a:off x="6187118" y="5505287"/>
            <a:ext cx="5664987" cy="693742"/>
          </a:xfrm>
          <a:custGeom>
            <a:avLst/>
            <a:gdLst/>
            <a:ahLst/>
            <a:cxnLst/>
            <a:rect l="l" t="t" r="r" b="b"/>
            <a:pathLst>
              <a:path w="5664987" h="693742">
                <a:moveTo>
                  <a:pt x="68687" y="0"/>
                </a:moveTo>
                <a:lnTo>
                  <a:pt x="5596300" y="0"/>
                </a:lnTo>
                <a:cubicBezTo>
                  <a:pt x="5634235" y="0"/>
                  <a:pt x="5664987" y="30752"/>
                  <a:pt x="5664987" y="68687"/>
                </a:cubicBezTo>
                <a:lnTo>
                  <a:pt x="5664987" y="625055"/>
                </a:lnTo>
                <a:cubicBezTo>
                  <a:pt x="5664987" y="662990"/>
                  <a:pt x="5634235" y="693742"/>
                  <a:pt x="5596300" y="693742"/>
                </a:cubicBezTo>
                <a:lnTo>
                  <a:pt x="68687" y="693742"/>
                </a:lnTo>
                <a:cubicBezTo>
                  <a:pt x="30752" y="693742"/>
                  <a:pt x="0" y="662990"/>
                  <a:pt x="0" y="625055"/>
                </a:cubicBezTo>
                <a:lnTo>
                  <a:pt x="0" y="68687"/>
                </a:lnTo>
                <a:cubicBezTo>
                  <a:pt x="0" y="30778"/>
                  <a:pt x="30778" y="0"/>
                  <a:pt x="68687" y="0"/>
                </a:cubicBezTo>
                <a:close/>
              </a:path>
            </a:pathLst>
          </a:custGeom>
          <a:solidFill>
            <a:srgbClr val="2D3748">
              <a:alpha val="50196"/>
            </a:srgbClr>
          </a:solidFill>
          <a:ln w="10160">
            <a:solidFill>
              <a:srgbClr val="4A5568"/>
            </a:solidFill>
            <a:prstDash val="solid"/>
          </a:ln>
        </p:spPr>
      </p:sp>
      <p:sp>
        <p:nvSpPr>
          <p:cNvPr id="59" name="Shape 56"/>
          <p:cNvSpPr/>
          <p:nvPr/>
        </p:nvSpPr>
        <p:spPr>
          <a:xfrm>
            <a:off x="6394575" y="5673571"/>
            <a:ext cx="137375" cy="137375"/>
          </a:xfrm>
          <a:custGeom>
            <a:avLst/>
            <a:gdLst/>
            <a:ahLst/>
            <a:cxnLst/>
            <a:rect l="l" t="t" r="r" b="b"/>
            <a:pathLst>
              <a:path w="137375" h="137375">
                <a:moveTo>
                  <a:pt x="68687" y="137375"/>
                </a:moveTo>
                <a:cubicBezTo>
                  <a:pt x="106597" y="137375"/>
                  <a:pt x="137375" y="106597"/>
                  <a:pt x="137375" y="68687"/>
                </a:cubicBezTo>
                <a:cubicBezTo>
                  <a:pt x="137375" y="30778"/>
                  <a:pt x="106597" y="0"/>
                  <a:pt x="68687" y="0"/>
                </a:cubicBezTo>
                <a:cubicBezTo>
                  <a:pt x="30778" y="0"/>
                  <a:pt x="0" y="30778"/>
                  <a:pt x="0" y="68687"/>
                </a:cubicBezTo>
                <a:cubicBezTo>
                  <a:pt x="0" y="106597"/>
                  <a:pt x="30778" y="137375"/>
                  <a:pt x="68687" y="137375"/>
                </a:cubicBezTo>
                <a:close/>
                <a:moveTo>
                  <a:pt x="60101" y="42930"/>
                </a:moveTo>
                <a:cubicBezTo>
                  <a:pt x="60101" y="38191"/>
                  <a:pt x="63949" y="34344"/>
                  <a:pt x="68687" y="34344"/>
                </a:cubicBezTo>
                <a:cubicBezTo>
                  <a:pt x="73426" y="34344"/>
                  <a:pt x="77273" y="38191"/>
                  <a:pt x="77273" y="42930"/>
                </a:cubicBezTo>
                <a:cubicBezTo>
                  <a:pt x="77273" y="47668"/>
                  <a:pt x="73426" y="51515"/>
                  <a:pt x="68687" y="51515"/>
                </a:cubicBezTo>
                <a:cubicBezTo>
                  <a:pt x="63949" y="51515"/>
                  <a:pt x="60101" y="47668"/>
                  <a:pt x="60101" y="42930"/>
                </a:cubicBezTo>
                <a:close/>
                <a:moveTo>
                  <a:pt x="57955" y="60101"/>
                </a:moveTo>
                <a:lnTo>
                  <a:pt x="70834" y="60101"/>
                </a:lnTo>
                <a:cubicBezTo>
                  <a:pt x="74402" y="60101"/>
                  <a:pt x="77273" y="62972"/>
                  <a:pt x="77273" y="66541"/>
                </a:cubicBezTo>
                <a:lnTo>
                  <a:pt x="77273" y="90152"/>
                </a:lnTo>
                <a:lnTo>
                  <a:pt x="79420" y="90152"/>
                </a:lnTo>
                <a:cubicBezTo>
                  <a:pt x="82988" y="90152"/>
                  <a:pt x="85859" y="93023"/>
                  <a:pt x="85859" y="96592"/>
                </a:cubicBezTo>
                <a:cubicBezTo>
                  <a:pt x="85859" y="100160"/>
                  <a:pt x="82988" y="103031"/>
                  <a:pt x="79420" y="103031"/>
                </a:cubicBezTo>
                <a:lnTo>
                  <a:pt x="57955" y="103031"/>
                </a:lnTo>
                <a:cubicBezTo>
                  <a:pt x="54386" y="103031"/>
                  <a:pt x="51515" y="100160"/>
                  <a:pt x="51515" y="96592"/>
                </a:cubicBezTo>
                <a:cubicBezTo>
                  <a:pt x="51515" y="93023"/>
                  <a:pt x="54386" y="90152"/>
                  <a:pt x="57955" y="90152"/>
                </a:cubicBezTo>
                <a:lnTo>
                  <a:pt x="64394" y="90152"/>
                </a:lnTo>
                <a:lnTo>
                  <a:pt x="64394" y="72980"/>
                </a:lnTo>
                <a:lnTo>
                  <a:pt x="57955" y="72980"/>
                </a:lnTo>
                <a:cubicBezTo>
                  <a:pt x="54386" y="72980"/>
                  <a:pt x="51515" y="70109"/>
                  <a:pt x="51515" y="66541"/>
                </a:cubicBezTo>
                <a:cubicBezTo>
                  <a:pt x="51515" y="62972"/>
                  <a:pt x="54386" y="60101"/>
                  <a:pt x="57955" y="60101"/>
                </a:cubicBezTo>
                <a:close/>
              </a:path>
            </a:pathLst>
          </a:custGeom>
          <a:solidFill>
            <a:srgbClr val="C5A575"/>
          </a:solidFill>
          <a:ln/>
        </p:spPr>
      </p:sp>
      <p:sp>
        <p:nvSpPr>
          <p:cNvPr id="60" name="Text 57"/>
          <p:cNvSpPr/>
          <p:nvPr/>
        </p:nvSpPr>
        <p:spPr>
          <a:xfrm>
            <a:off x="6511738" y="5646103"/>
            <a:ext cx="5233902" cy="4121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082" b="1" dirty="0">
                <a:solidFill>
                  <a:srgbClr val="F7FAF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All claims independently verifiable</a:t>
            </a:r>
            <a:pPr algn="ctr">
              <a:lnSpc>
                <a:spcPct val="130000"/>
              </a:lnSpc>
            </a:pPr>
            <a:r>
              <a:rPr lang="en-US" sz="1082" dirty="0">
                <a:solidFill>
                  <a:srgbClr val="F7FAF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through open-access repositories and third-party platforms.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1A1D2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81000" y="381000"/>
            <a:ext cx="1352550" cy="266700"/>
          </a:xfrm>
          <a:custGeom>
            <a:avLst/>
            <a:gdLst/>
            <a:ahLst/>
            <a:cxnLst/>
            <a:rect l="l" t="t" r="r" b="b"/>
            <a:pathLst>
              <a:path w="1352550" h="266700">
                <a:moveTo>
                  <a:pt x="133350" y="0"/>
                </a:moveTo>
                <a:lnTo>
                  <a:pt x="1219200" y="0"/>
                </a:lnTo>
                <a:cubicBezTo>
                  <a:pt x="1292798" y="0"/>
                  <a:pt x="1352550" y="59752"/>
                  <a:pt x="1352550" y="133350"/>
                </a:cubicBezTo>
                <a:lnTo>
                  <a:pt x="1352550" y="133350"/>
                </a:lnTo>
                <a:cubicBezTo>
                  <a:pt x="1352550" y="206948"/>
                  <a:pt x="1292798" y="266700"/>
                  <a:pt x="1219200" y="266700"/>
                </a:cubicBezTo>
                <a:lnTo>
                  <a:pt x="133350" y="266700"/>
                </a:lnTo>
                <a:cubicBezTo>
                  <a:pt x="59752" y="266700"/>
                  <a:pt x="0" y="206948"/>
                  <a:pt x="0" y="133350"/>
                </a:cubicBezTo>
                <a:lnTo>
                  <a:pt x="0" y="133350"/>
                </a:lnTo>
                <a:cubicBezTo>
                  <a:pt x="0" y="59752"/>
                  <a:pt x="59752" y="0"/>
                  <a:pt x="133350" y="0"/>
                </a:cubicBezTo>
                <a:close/>
              </a:path>
            </a:pathLst>
          </a:custGeom>
          <a:solidFill>
            <a:srgbClr val="C5A575"/>
          </a:solidFill>
          <a:ln/>
        </p:spPr>
      </p:sp>
      <p:sp>
        <p:nvSpPr>
          <p:cNvPr id="3" name="Text 1"/>
          <p:cNvSpPr/>
          <p:nvPr/>
        </p:nvSpPr>
        <p:spPr>
          <a:xfrm>
            <a:off x="495300" y="419100"/>
            <a:ext cx="11906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b="1" dirty="0">
                <a:solidFill>
                  <a:srgbClr val="1A1D24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NATIONAL VISION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844992" y="419100"/>
            <a:ext cx="25908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spc="210" kern="0" dirty="0">
                <a:solidFill>
                  <a:srgbClr val="8B9DAE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Governance Architecture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381000" y="723900"/>
            <a:ext cx="11601450" cy="857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700" b="1" dirty="0">
                <a:solidFill>
                  <a:srgbClr val="F7FAFC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Introduction to Viksit Bharat 2047</a:t>
            </a:r>
            <a:endParaRPr lang="en-US" sz="1600" dirty="0"/>
          </a:p>
          <a:p>
            <a:pPr>
              <a:lnSpc>
                <a:spcPct val="100000"/>
              </a:lnSpc>
            </a:pPr>
            <a:r>
              <a:rPr lang="en-US" sz="2700" b="1" dirty="0">
                <a:solidFill>
                  <a:srgbClr val="C5A575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Governance Architecture</a:t>
            </a:r>
            <a:endParaRPr lang="en-US" sz="1600" dirty="0"/>
          </a:p>
        </p:txBody>
      </p:sp>
      <p:sp>
        <p:nvSpPr>
          <p:cNvPr id="6" name="Shape 4"/>
          <p:cNvSpPr/>
          <p:nvPr/>
        </p:nvSpPr>
        <p:spPr>
          <a:xfrm>
            <a:off x="400050" y="1733550"/>
            <a:ext cx="5600700" cy="2228850"/>
          </a:xfrm>
          <a:custGeom>
            <a:avLst/>
            <a:gdLst/>
            <a:ahLst/>
            <a:cxnLst/>
            <a:rect l="l" t="t" r="r" b="b"/>
            <a:pathLst>
              <a:path w="5600700" h="2228850">
                <a:moveTo>
                  <a:pt x="38100" y="0"/>
                </a:moveTo>
                <a:lnTo>
                  <a:pt x="5524496" y="0"/>
                </a:lnTo>
                <a:cubicBezTo>
                  <a:pt x="5566582" y="0"/>
                  <a:pt x="5600700" y="34118"/>
                  <a:pt x="5600700" y="76204"/>
                </a:cubicBezTo>
                <a:lnTo>
                  <a:pt x="5600700" y="2152646"/>
                </a:lnTo>
                <a:cubicBezTo>
                  <a:pt x="5600700" y="2194732"/>
                  <a:pt x="5566582" y="2228850"/>
                  <a:pt x="5524496" y="2228850"/>
                </a:cubicBezTo>
                <a:lnTo>
                  <a:pt x="38100" y="2228850"/>
                </a:lnTo>
                <a:cubicBezTo>
                  <a:pt x="17072" y="2228850"/>
                  <a:pt x="0" y="2211778"/>
                  <a:pt x="0" y="219075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4A5568">
              <a:alpha val="20000"/>
            </a:srgbClr>
          </a:solidFill>
          <a:ln/>
        </p:spPr>
      </p:sp>
      <p:sp>
        <p:nvSpPr>
          <p:cNvPr id="7" name="Shape 5"/>
          <p:cNvSpPr/>
          <p:nvPr/>
        </p:nvSpPr>
        <p:spPr>
          <a:xfrm>
            <a:off x="400050" y="1733550"/>
            <a:ext cx="38100" cy="2228850"/>
          </a:xfrm>
          <a:custGeom>
            <a:avLst/>
            <a:gdLst/>
            <a:ahLst/>
            <a:cxnLst/>
            <a:rect l="l" t="t" r="r" b="b"/>
            <a:pathLst>
              <a:path w="38100" h="2228850">
                <a:moveTo>
                  <a:pt x="38100" y="0"/>
                </a:moveTo>
                <a:lnTo>
                  <a:pt x="38100" y="0"/>
                </a:lnTo>
                <a:lnTo>
                  <a:pt x="38100" y="2228850"/>
                </a:lnTo>
                <a:lnTo>
                  <a:pt x="38100" y="2228850"/>
                </a:lnTo>
                <a:cubicBezTo>
                  <a:pt x="17072" y="2228850"/>
                  <a:pt x="0" y="2211778"/>
                  <a:pt x="0" y="219075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C5A575"/>
          </a:solidFill>
          <a:ln/>
        </p:spPr>
      </p:sp>
      <p:sp>
        <p:nvSpPr>
          <p:cNvPr id="8" name="Shape 6"/>
          <p:cNvSpPr/>
          <p:nvPr/>
        </p:nvSpPr>
        <p:spPr>
          <a:xfrm>
            <a:off x="657225" y="1962150"/>
            <a:ext cx="142875" cy="190500"/>
          </a:xfrm>
          <a:custGeom>
            <a:avLst/>
            <a:gdLst/>
            <a:ahLst/>
            <a:cxnLst/>
            <a:rect l="l" t="t" r="r" b="b"/>
            <a:pathLst>
              <a:path w="142875" h="190500">
                <a:moveTo>
                  <a:pt x="108979" y="142875"/>
                </a:moveTo>
                <a:cubicBezTo>
                  <a:pt x="111696" y="134578"/>
                  <a:pt x="117128" y="127062"/>
                  <a:pt x="123267" y="120588"/>
                </a:cubicBezTo>
                <a:cubicBezTo>
                  <a:pt x="135434" y="107789"/>
                  <a:pt x="142875" y="90488"/>
                  <a:pt x="142875" y="71438"/>
                </a:cubicBezTo>
                <a:cubicBezTo>
                  <a:pt x="142875" y="31998"/>
                  <a:pt x="110877" y="0"/>
                  <a:pt x="71437" y="0"/>
                </a:cubicBezTo>
                <a:cubicBezTo>
                  <a:pt x="31998" y="0"/>
                  <a:pt x="0" y="31998"/>
                  <a:pt x="0" y="71438"/>
                </a:cubicBezTo>
                <a:cubicBezTo>
                  <a:pt x="0" y="90488"/>
                  <a:pt x="7441" y="107789"/>
                  <a:pt x="19608" y="120588"/>
                </a:cubicBezTo>
                <a:cubicBezTo>
                  <a:pt x="25747" y="127062"/>
                  <a:pt x="31217" y="134578"/>
                  <a:pt x="33896" y="142875"/>
                </a:cubicBezTo>
                <a:lnTo>
                  <a:pt x="108942" y="142875"/>
                </a:lnTo>
                <a:close/>
                <a:moveTo>
                  <a:pt x="107156" y="160734"/>
                </a:moveTo>
                <a:lnTo>
                  <a:pt x="35719" y="160734"/>
                </a:lnTo>
                <a:lnTo>
                  <a:pt x="35719" y="166688"/>
                </a:lnTo>
                <a:cubicBezTo>
                  <a:pt x="35719" y="183133"/>
                  <a:pt x="49039" y="196453"/>
                  <a:pt x="65484" y="196453"/>
                </a:cubicBezTo>
                <a:lnTo>
                  <a:pt x="77391" y="196453"/>
                </a:lnTo>
                <a:cubicBezTo>
                  <a:pt x="93836" y="196453"/>
                  <a:pt x="107156" y="183133"/>
                  <a:pt x="107156" y="166688"/>
                </a:cubicBezTo>
                <a:lnTo>
                  <a:pt x="107156" y="160734"/>
                </a:lnTo>
                <a:close/>
                <a:moveTo>
                  <a:pt x="68461" y="41672"/>
                </a:moveTo>
                <a:cubicBezTo>
                  <a:pt x="53653" y="41672"/>
                  <a:pt x="41672" y="53653"/>
                  <a:pt x="41672" y="68461"/>
                </a:cubicBezTo>
                <a:cubicBezTo>
                  <a:pt x="41672" y="73409"/>
                  <a:pt x="37691" y="77391"/>
                  <a:pt x="32742" y="77391"/>
                </a:cubicBezTo>
                <a:cubicBezTo>
                  <a:pt x="27794" y="77391"/>
                  <a:pt x="23812" y="73409"/>
                  <a:pt x="23812" y="68461"/>
                </a:cubicBezTo>
                <a:cubicBezTo>
                  <a:pt x="23812" y="43793"/>
                  <a:pt x="43793" y="23812"/>
                  <a:pt x="68461" y="23812"/>
                </a:cubicBezTo>
                <a:cubicBezTo>
                  <a:pt x="73409" y="23812"/>
                  <a:pt x="77391" y="27794"/>
                  <a:pt x="77391" y="32742"/>
                </a:cubicBezTo>
                <a:cubicBezTo>
                  <a:pt x="77391" y="37691"/>
                  <a:pt x="73409" y="41672"/>
                  <a:pt x="68461" y="41672"/>
                </a:cubicBezTo>
                <a:close/>
              </a:path>
            </a:pathLst>
          </a:custGeom>
          <a:solidFill>
            <a:srgbClr val="C5A575"/>
          </a:solidFill>
          <a:ln/>
        </p:spPr>
      </p:sp>
      <p:sp>
        <p:nvSpPr>
          <p:cNvPr id="9" name="Text 7"/>
          <p:cNvSpPr/>
          <p:nvPr/>
        </p:nvSpPr>
        <p:spPr>
          <a:xfrm>
            <a:off x="847725" y="1924050"/>
            <a:ext cx="50577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C5A575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Concept Overview</a:t>
            </a: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609600" y="2305050"/>
            <a:ext cx="5276850" cy="7429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F7FAF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 </a:t>
            </a:r>
            <a:pPr>
              <a:lnSpc>
                <a:spcPct val="140000"/>
              </a:lnSpc>
            </a:pPr>
            <a:r>
              <a:rPr lang="en-US" sz="1200" b="1" dirty="0">
                <a:solidFill>
                  <a:srgbClr val="C5A57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unified governance architecture</a:t>
            </a:r>
            <a:pPr>
              <a:lnSpc>
                <a:spcPct val="140000"/>
              </a:lnSpc>
            </a:pPr>
            <a:r>
              <a:rPr lang="en-US" sz="1200" dirty="0">
                <a:solidFill>
                  <a:srgbClr val="F7FAF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for India's 2047 vision — an integrated doctrine combining AI-enabled governance, citizen data sovereignty, civilisational ethics, institutional stability, and national development systems.</a:t>
            </a:r>
            <a:endParaRPr lang="en-US" sz="1600" dirty="0"/>
          </a:p>
        </p:txBody>
      </p:sp>
      <p:sp>
        <p:nvSpPr>
          <p:cNvPr id="11" name="Shape 9"/>
          <p:cNvSpPr/>
          <p:nvPr/>
        </p:nvSpPr>
        <p:spPr>
          <a:xfrm>
            <a:off x="609600" y="3162300"/>
            <a:ext cx="5200650" cy="609600"/>
          </a:xfrm>
          <a:custGeom>
            <a:avLst/>
            <a:gdLst/>
            <a:ahLst/>
            <a:cxnLst/>
            <a:rect l="l" t="t" r="r" b="b"/>
            <a:pathLst>
              <a:path w="5200650" h="609600">
                <a:moveTo>
                  <a:pt x="76200" y="0"/>
                </a:moveTo>
                <a:lnTo>
                  <a:pt x="5124450" y="0"/>
                </a:lnTo>
                <a:cubicBezTo>
                  <a:pt x="5166506" y="0"/>
                  <a:pt x="5200650" y="34144"/>
                  <a:pt x="5200650" y="76200"/>
                </a:cubicBezTo>
                <a:lnTo>
                  <a:pt x="5200650" y="533400"/>
                </a:lnTo>
                <a:cubicBezTo>
                  <a:pt x="5200650" y="575456"/>
                  <a:pt x="5166506" y="609600"/>
                  <a:pt x="5124450" y="609600"/>
                </a:cubicBezTo>
                <a:lnTo>
                  <a:pt x="76200" y="609600"/>
                </a:lnTo>
                <a:cubicBezTo>
                  <a:pt x="34144" y="609600"/>
                  <a:pt x="0" y="575456"/>
                  <a:pt x="0" y="533400"/>
                </a:cubicBezTo>
                <a:lnTo>
                  <a:pt x="0" y="76200"/>
                </a:lnTo>
                <a:cubicBezTo>
                  <a:pt x="0" y="34144"/>
                  <a:pt x="34144" y="0"/>
                  <a:pt x="76200" y="0"/>
                </a:cubicBezTo>
                <a:close/>
              </a:path>
            </a:pathLst>
          </a:custGeom>
          <a:solidFill>
            <a:srgbClr val="C5A575">
              <a:alpha val="10196"/>
            </a:srgbClr>
          </a:solidFill>
          <a:ln/>
        </p:spPr>
      </p:sp>
      <p:sp>
        <p:nvSpPr>
          <p:cNvPr id="12" name="Text 10"/>
          <p:cNvSpPr/>
          <p:nvPr/>
        </p:nvSpPr>
        <p:spPr>
          <a:xfrm>
            <a:off x="723900" y="3276600"/>
            <a:ext cx="5038725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8B9D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"Redefining the citizen-state relationship through digital infrastructure, transparent systems, and radical accountability."</a:t>
            </a:r>
            <a:endParaRPr lang="en-US" sz="1600" dirty="0"/>
          </a:p>
        </p:txBody>
      </p:sp>
      <p:sp>
        <p:nvSpPr>
          <p:cNvPr id="13" name="Shape 11"/>
          <p:cNvSpPr/>
          <p:nvPr/>
        </p:nvSpPr>
        <p:spPr>
          <a:xfrm>
            <a:off x="384810" y="4118610"/>
            <a:ext cx="5608320" cy="2426970"/>
          </a:xfrm>
          <a:custGeom>
            <a:avLst/>
            <a:gdLst/>
            <a:ahLst/>
            <a:cxnLst/>
            <a:rect l="l" t="t" r="r" b="b"/>
            <a:pathLst>
              <a:path w="5608320" h="2426970">
                <a:moveTo>
                  <a:pt x="76207" y="0"/>
                </a:moveTo>
                <a:lnTo>
                  <a:pt x="5532113" y="0"/>
                </a:lnTo>
                <a:cubicBezTo>
                  <a:pt x="5574201" y="0"/>
                  <a:pt x="5608320" y="34119"/>
                  <a:pt x="5608320" y="76207"/>
                </a:cubicBezTo>
                <a:lnTo>
                  <a:pt x="5608320" y="2350763"/>
                </a:lnTo>
                <a:cubicBezTo>
                  <a:pt x="5608320" y="2392851"/>
                  <a:pt x="5574201" y="2426970"/>
                  <a:pt x="5532113" y="2426970"/>
                </a:cubicBezTo>
                <a:lnTo>
                  <a:pt x="76207" y="2426970"/>
                </a:lnTo>
                <a:cubicBezTo>
                  <a:pt x="34119" y="2426970"/>
                  <a:pt x="0" y="2392851"/>
                  <a:pt x="0" y="2350763"/>
                </a:cubicBezTo>
                <a:lnTo>
                  <a:pt x="0" y="76207"/>
                </a:lnTo>
                <a:cubicBezTo>
                  <a:pt x="0" y="34147"/>
                  <a:pt x="34147" y="0"/>
                  <a:pt x="76207" y="0"/>
                </a:cubicBezTo>
                <a:close/>
              </a:path>
            </a:pathLst>
          </a:custGeom>
          <a:solidFill>
            <a:srgbClr val="2D3748">
              <a:alpha val="40000"/>
            </a:srgbClr>
          </a:solidFill>
          <a:ln w="10160">
            <a:solidFill>
              <a:srgbClr val="4A5568"/>
            </a:solidFill>
            <a:prstDash val="solid"/>
          </a:ln>
        </p:spPr>
      </p:sp>
      <p:sp>
        <p:nvSpPr>
          <p:cNvPr id="14" name="Shape 12"/>
          <p:cNvSpPr/>
          <p:nvPr/>
        </p:nvSpPr>
        <p:spPr>
          <a:xfrm>
            <a:off x="614839" y="4351018"/>
            <a:ext cx="166688" cy="190500"/>
          </a:xfrm>
          <a:custGeom>
            <a:avLst/>
            <a:gdLst/>
            <a:ahLst/>
            <a:cxnLst/>
            <a:rect l="l" t="t" r="r" b="b"/>
            <a:pathLst>
              <a:path w="166688" h="190500">
                <a:moveTo>
                  <a:pt x="23812" y="11906"/>
                </a:moveTo>
                <a:cubicBezTo>
                  <a:pt x="23812" y="5321"/>
                  <a:pt x="18492" y="0"/>
                  <a:pt x="11906" y="0"/>
                </a:cubicBezTo>
                <a:cubicBezTo>
                  <a:pt x="5321" y="0"/>
                  <a:pt x="0" y="5321"/>
                  <a:pt x="0" y="11906"/>
                </a:cubicBezTo>
                <a:lnTo>
                  <a:pt x="0" y="178594"/>
                </a:lnTo>
                <a:cubicBezTo>
                  <a:pt x="0" y="185179"/>
                  <a:pt x="5321" y="190500"/>
                  <a:pt x="11906" y="190500"/>
                </a:cubicBezTo>
                <a:cubicBezTo>
                  <a:pt x="18492" y="190500"/>
                  <a:pt x="23812" y="185179"/>
                  <a:pt x="23812" y="178594"/>
                </a:cubicBezTo>
                <a:lnTo>
                  <a:pt x="23812" y="133350"/>
                </a:lnTo>
                <a:lnTo>
                  <a:pt x="47141" y="126355"/>
                </a:lnTo>
                <a:cubicBezTo>
                  <a:pt x="62731" y="121667"/>
                  <a:pt x="79549" y="123118"/>
                  <a:pt x="94097" y="130411"/>
                </a:cubicBezTo>
                <a:cubicBezTo>
                  <a:pt x="109984" y="138373"/>
                  <a:pt x="128513" y="139340"/>
                  <a:pt x="145145" y="133090"/>
                </a:cubicBezTo>
                <a:lnTo>
                  <a:pt x="158948" y="127918"/>
                </a:lnTo>
                <a:cubicBezTo>
                  <a:pt x="163599" y="126169"/>
                  <a:pt x="166688" y="121741"/>
                  <a:pt x="166688" y="116756"/>
                </a:cubicBezTo>
                <a:lnTo>
                  <a:pt x="166688" y="24594"/>
                </a:lnTo>
                <a:cubicBezTo>
                  <a:pt x="166688" y="16036"/>
                  <a:pt x="157683" y="10455"/>
                  <a:pt x="150019" y="14287"/>
                </a:cubicBezTo>
                <a:lnTo>
                  <a:pt x="145628" y="16483"/>
                </a:lnTo>
                <a:cubicBezTo>
                  <a:pt x="128922" y="24854"/>
                  <a:pt x="109240" y="24854"/>
                  <a:pt x="92497" y="16483"/>
                </a:cubicBezTo>
                <a:cubicBezTo>
                  <a:pt x="78953" y="9711"/>
                  <a:pt x="63364" y="8372"/>
                  <a:pt x="48890" y="12725"/>
                </a:cubicBezTo>
                <a:lnTo>
                  <a:pt x="23812" y="20241"/>
                </a:lnTo>
                <a:lnTo>
                  <a:pt x="23812" y="11906"/>
                </a:lnTo>
                <a:close/>
              </a:path>
            </a:pathLst>
          </a:custGeom>
          <a:solidFill>
            <a:srgbClr val="C5A575"/>
          </a:solidFill>
          <a:ln/>
        </p:spPr>
      </p:sp>
      <p:sp>
        <p:nvSpPr>
          <p:cNvPr id="15" name="Text 13"/>
          <p:cNvSpPr/>
          <p:nvPr/>
        </p:nvSpPr>
        <p:spPr>
          <a:xfrm>
            <a:off x="817245" y="4312918"/>
            <a:ext cx="50768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F7FAFC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National Development Relevance</a:t>
            </a:r>
            <a:endParaRPr lang="en-US" sz="1600" dirty="0"/>
          </a:p>
        </p:txBody>
      </p:sp>
      <p:sp>
        <p:nvSpPr>
          <p:cNvPr id="16" name="Text 14"/>
          <p:cNvSpPr/>
          <p:nvPr/>
        </p:nvSpPr>
        <p:spPr>
          <a:xfrm>
            <a:off x="579120" y="4693918"/>
            <a:ext cx="5295900" cy="7429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F7FAF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Directly aligned with the </a:t>
            </a:r>
            <a:pPr>
              <a:lnSpc>
                <a:spcPct val="140000"/>
              </a:lnSpc>
            </a:pPr>
            <a:r>
              <a:rPr lang="en-US" sz="1200" b="1" dirty="0">
                <a:solidFill>
                  <a:srgbClr val="C5A57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Viksit Bharat 2047</a:t>
            </a:r>
            <a:pPr>
              <a:lnSpc>
                <a:spcPct val="140000"/>
              </a:lnSpc>
            </a:pPr>
            <a:r>
              <a:rPr lang="en-US" sz="1200" dirty="0">
                <a:solidFill>
                  <a:srgbClr val="F7FAF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vision — India's goal to become a developed nation by the 100th year of independence. The architecture provides a comprehensive blueprint for:</a:t>
            </a:r>
            <a:endParaRPr lang="en-US" sz="1600" dirty="0"/>
          </a:p>
        </p:txBody>
      </p:sp>
      <p:sp>
        <p:nvSpPr>
          <p:cNvPr id="17" name="Shape 15"/>
          <p:cNvSpPr/>
          <p:nvPr/>
        </p:nvSpPr>
        <p:spPr>
          <a:xfrm>
            <a:off x="579120" y="5589268"/>
            <a:ext cx="2571750" cy="342900"/>
          </a:xfrm>
          <a:custGeom>
            <a:avLst/>
            <a:gdLst/>
            <a:ahLst/>
            <a:cxnLst/>
            <a:rect l="l" t="t" r="r" b="b"/>
            <a:pathLst>
              <a:path w="2571750" h="342900">
                <a:moveTo>
                  <a:pt x="38100" y="0"/>
                </a:moveTo>
                <a:lnTo>
                  <a:pt x="2533650" y="0"/>
                </a:lnTo>
                <a:cubicBezTo>
                  <a:pt x="2554692" y="0"/>
                  <a:pt x="2571750" y="17058"/>
                  <a:pt x="2571750" y="38100"/>
                </a:cubicBezTo>
                <a:lnTo>
                  <a:pt x="2571750" y="304800"/>
                </a:lnTo>
                <a:cubicBezTo>
                  <a:pt x="2571750" y="325842"/>
                  <a:pt x="2554692" y="342900"/>
                  <a:pt x="2533650" y="342900"/>
                </a:cubicBezTo>
                <a:lnTo>
                  <a:pt x="38100" y="342900"/>
                </a:lnTo>
                <a:cubicBezTo>
                  <a:pt x="17058" y="342900"/>
                  <a:pt x="0" y="325842"/>
                  <a:pt x="0" y="3048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4A5568">
              <a:alpha val="30196"/>
            </a:srgbClr>
          </a:solidFill>
          <a:ln/>
        </p:spPr>
      </p:sp>
      <p:sp>
        <p:nvSpPr>
          <p:cNvPr id="18" name="Shape 16"/>
          <p:cNvSpPr/>
          <p:nvPr/>
        </p:nvSpPr>
        <p:spPr>
          <a:xfrm>
            <a:off x="683895" y="5684518"/>
            <a:ext cx="133350" cy="152400"/>
          </a:xfrm>
          <a:custGeom>
            <a:avLst/>
            <a:gdLst/>
            <a:ahLst/>
            <a:cxnLst/>
            <a:rect l="l" t="t" r="r" b="b"/>
            <a:pathLst>
              <a:path w="133350" h="152400">
                <a:moveTo>
                  <a:pt x="129421" y="20866"/>
                </a:moveTo>
                <a:cubicBezTo>
                  <a:pt x="133677" y="23961"/>
                  <a:pt x="134630" y="29914"/>
                  <a:pt x="131534" y="34171"/>
                </a:cubicBezTo>
                <a:lnTo>
                  <a:pt x="55334" y="138946"/>
                </a:lnTo>
                <a:cubicBezTo>
                  <a:pt x="53697" y="141208"/>
                  <a:pt x="51167" y="142607"/>
                  <a:pt x="48369" y="142845"/>
                </a:cubicBezTo>
                <a:cubicBezTo>
                  <a:pt x="45571" y="143083"/>
                  <a:pt x="42863" y="142042"/>
                  <a:pt x="40898" y="140077"/>
                </a:cubicBezTo>
                <a:lnTo>
                  <a:pt x="2798" y="101977"/>
                </a:lnTo>
                <a:cubicBezTo>
                  <a:pt x="-923" y="98256"/>
                  <a:pt x="-923" y="92214"/>
                  <a:pt x="2798" y="88493"/>
                </a:cubicBezTo>
                <a:cubicBezTo>
                  <a:pt x="6519" y="84773"/>
                  <a:pt x="12561" y="84773"/>
                  <a:pt x="16282" y="88493"/>
                </a:cubicBezTo>
                <a:lnTo>
                  <a:pt x="46494" y="118705"/>
                </a:lnTo>
                <a:lnTo>
                  <a:pt x="116145" y="22949"/>
                </a:lnTo>
                <a:cubicBezTo>
                  <a:pt x="119241" y="18693"/>
                  <a:pt x="125194" y="17740"/>
                  <a:pt x="129451" y="20836"/>
                </a:cubicBezTo>
                <a:close/>
              </a:path>
            </a:pathLst>
          </a:custGeom>
          <a:solidFill>
            <a:srgbClr val="C5A575"/>
          </a:solidFill>
          <a:ln/>
        </p:spPr>
      </p:sp>
      <p:sp>
        <p:nvSpPr>
          <p:cNvPr id="19" name="Text 17"/>
          <p:cNvSpPr/>
          <p:nvPr/>
        </p:nvSpPr>
        <p:spPr>
          <a:xfrm>
            <a:off x="922020" y="5665468"/>
            <a:ext cx="16478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F7FAF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Governance transformation</a:t>
            </a:r>
            <a:endParaRPr lang="en-US" sz="1600" dirty="0"/>
          </a:p>
        </p:txBody>
      </p:sp>
      <p:sp>
        <p:nvSpPr>
          <p:cNvPr id="20" name="Shape 18"/>
          <p:cNvSpPr/>
          <p:nvPr/>
        </p:nvSpPr>
        <p:spPr>
          <a:xfrm>
            <a:off x="3228975" y="5589268"/>
            <a:ext cx="2571750" cy="342900"/>
          </a:xfrm>
          <a:custGeom>
            <a:avLst/>
            <a:gdLst/>
            <a:ahLst/>
            <a:cxnLst/>
            <a:rect l="l" t="t" r="r" b="b"/>
            <a:pathLst>
              <a:path w="2571750" h="342900">
                <a:moveTo>
                  <a:pt x="38100" y="0"/>
                </a:moveTo>
                <a:lnTo>
                  <a:pt x="2533650" y="0"/>
                </a:lnTo>
                <a:cubicBezTo>
                  <a:pt x="2554692" y="0"/>
                  <a:pt x="2571750" y="17058"/>
                  <a:pt x="2571750" y="38100"/>
                </a:cubicBezTo>
                <a:lnTo>
                  <a:pt x="2571750" y="304800"/>
                </a:lnTo>
                <a:cubicBezTo>
                  <a:pt x="2571750" y="325842"/>
                  <a:pt x="2554692" y="342900"/>
                  <a:pt x="2533650" y="342900"/>
                </a:cubicBezTo>
                <a:lnTo>
                  <a:pt x="38100" y="342900"/>
                </a:lnTo>
                <a:cubicBezTo>
                  <a:pt x="17058" y="342900"/>
                  <a:pt x="0" y="325842"/>
                  <a:pt x="0" y="3048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4A5568">
              <a:alpha val="30196"/>
            </a:srgbClr>
          </a:solidFill>
          <a:ln/>
        </p:spPr>
      </p:sp>
      <p:sp>
        <p:nvSpPr>
          <p:cNvPr id="21" name="Shape 19"/>
          <p:cNvSpPr/>
          <p:nvPr/>
        </p:nvSpPr>
        <p:spPr>
          <a:xfrm>
            <a:off x="3333750" y="5684518"/>
            <a:ext cx="133350" cy="152400"/>
          </a:xfrm>
          <a:custGeom>
            <a:avLst/>
            <a:gdLst/>
            <a:ahLst/>
            <a:cxnLst/>
            <a:rect l="l" t="t" r="r" b="b"/>
            <a:pathLst>
              <a:path w="133350" h="152400">
                <a:moveTo>
                  <a:pt x="129421" y="20866"/>
                </a:moveTo>
                <a:cubicBezTo>
                  <a:pt x="133677" y="23961"/>
                  <a:pt x="134630" y="29914"/>
                  <a:pt x="131534" y="34171"/>
                </a:cubicBezTo>
                <a:lnTo>
                  <a:pt x="55334" y="138946"/>
                </a:lnTo>
                <a:cubicBezTo>
                  <a:pt x="53697" y="141208"/>
                  <a:pt x="51167" y="142607"/>
                  <a:pt x="48369" y="142845"/>
                </a:cubicBezTo>
                <a:cubicBezTo>
                  <a:pt x="45571" y="143083"/>
                  <a:pt x="42863" y="142042"/>
                  <a:pt x="40898" y="140077"/>
                </a:cubicBezTo>
                <a:lnTo>
                  <a:pt x="2798" y="101977"/>
                </a:lnTo>
                <a:cubicBezTo>
                  <a:pt x="-923" y="98256"/>
                  <a:pt x="-923" y="92214"/>
                  <a:pt x="2798" y="88493"/>
                </a:cubicBezTo>
                <a:cubicBezTo>
                  <a:pt x="6519" y="84773"/>
                  <a:pt x="12561" y="84773"/>
                  <a:pt x="16282" y="88493"/>
                </a:cubicBezTo>
                <a:lnTo>
                  <a:pt x="46494" y="118705"/>
                </a:lnTo>
                <a:lnTo>
                  <a:pt x="116145" y="22949"/>
                </a:lnTo>
                <a:cubicBezTo>
                  <a:pt x="119241" y="18693"/>
                  <a:pt x="125194" y="17740"/>
                  <a:pt x="129451" y="20836"/>
                </a:cubicBezTo>
                <a:close/>
              </a:path>
            </a:pathLst>
          </a:custGeom>
          <a:solidFill>
            <a:srgbClr val="C5A575"/>
          </a:solidFill>
          <a:ln/>
        </p:spPr>
      </p:sp>
      <p:sp>
        <p:nvSpPr>
          <p:cNvPr id="22" name="Text 20"/>
          <p:cNvSpPr/>
          <p:nvPr/>
        </p:nvSpPr>
        <p:spPr>
          <a:xfrm>
            <a:off x="3571875" y="5665468"/>
            <a:ext cx="11334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F7FAF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Digital sovereignty</a:t>
            </a:r>
            <a:endParaRPr lang="en-US" sz="1600" dirty="0"/>
          </a:p>
        </p:txBody>
      </p:sp>
      <p:sp>
        <p:nvSpPr>
          <p:cNvPr id="23" name="Shape 21"/>
          <p:cNvSpPr/>
          <p:nvPr/>
        </p:nvSpPr>
        <p:spPr>
          <a:xfrm>
            <a:off x="579120" y="6008368"/>
            <a:ext cx="2571750" cy="342900"/>
          </a:xfrm>
          <a:custGeom>
            <a:avLst/>
            <a:gdLst/>
            <a:ahLst/>
            <a:cxnLst/>
            <a:rect l="l" t="t" r="r" b="b"/>
            <a:pathLst>
              <a:path w="2571750" h="342900">
                <a:moveTo>
                  <a:pt x="38100" y="0"/>
                </a:moveTo>
                <a:lnTo>
                  <a:pt x="2533650" y="0"/>
                </a:lnTo>
                <a:cubicBezTo>
                  <a:pt x="2554692" y="0"/>
                  <a:pt x="2571750" y="17058"/>
                  <a:pt x="2571750" y="38100"/>
                </a:cubicBezTo>
                <a:lnTo>
                  <a:pt x="2571750" y="304800"/>
                </a:lnTo>
                <a:cubicBezTo>
                  <a:pt x="2571750" y="325842"/>
                  <a:pt x="2554692" y="342900"/>
                  <a:pt x="2533650" y="342900"/>
                </a:cubicBezTo>
                <a:lnTo>
                  <a:pt x="38100" y="342900"/>
                </a:lnTo>
                <a:cubicBezTo>
                  <a:pt x="17058" y="342900"/>
                  <a:pt x="0" y="325842"/>
                  <a:pt x="0" y="3048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4A5568">
              <a:alpha val="30196"/>
            </a:srgbClr>
          </a:solidFill>
          <a:ln/>
        </p:spPr>
      </p:sp>
      <p:sp>
        <p:nvSpPr>
          <p:cNvPr id="24" name="Shape 22"/>
          <p:cNvSpPr/>
          <p:nvPr/>
        </p:nvSpPr>
        <p:spPr>
          <a:xfrm>
            <a:off x="683895" y="6103618"/>
            <a:ext cx="133350" cy="152400"/>
          </a:xfrm>
          <a:custGeom>
            <a:avLst/>
            <a:gdLst/>
            <a:ahLst/>
            <a:cxnLst/>
            <a:rect l="l" t="t" r="r" b="b"/>
            <a:pathLst>
              <a:path w="133350" h="152400">
                <a:moveTo>
                  <a:pt x="129421" y="20866"/>
                </a:moveTo>
                <a:cubicBezTo>
                  <a:pt x="133677" y="23961"/>
                  <a:pt x="134630" y="29914"/>
                  <a:pt x="131534" y="34171"/>
                </a:cubicBezTo>
                <a:lnTo>
                  <a:pt x="55334" y="138946"/>
                </a:lnTo>
                <a:cubicBezTo>
                  <a:pt x="53697" y="141208"/>
                  <a:pt x="51167" y="142607"/>
                  <a:pt x="48369" y="142845"/>
                </a:cubicBezTo>
                <a:cubicBezTo>
                  <a:pt x="45571" y="143083"/>
                  <a:pt x="42863" y="142042"/>
                  <a:pt x="40898" y="140077"/>
                </a:cubicBezTo>
                <a:lnTo>
                  <a:pt x="2798" y="101977"/>
                </a:lnTo>
                <a:cubicBezTo>
                  <a:pt x="-923" y="98256"/>
                  <a:pt x="-923" y="92214"/>
                  <a:pt x="2798" y="88493"/>
                </a:cubicBezTo>
                <a:cubicBezTo>
                  <a:pt x="6519" y="84773"/>
                  <a:pt x="12561" y="84773"/>
                  <a:pt x="16282" y="88493"/>
                </a:cubicBezTo>
                <a:lnTo>
                  <a:pt x="46494" y="118705"/>
                </a:lnTo>
                <a:lnTo>
                  <a:pt x="116145" y="22949"/>
                </a:lnTo>
                <a:cubicBezTo>
                  <a:pt x="119241" y="18693"/>
                  <a:pt x="125194" y="17740"/>
                  <a:pt x="129451" y="20836"/>
                </a:cubicBezTo>
                <a:close/>
              </a:path>
            </a:pathLst>
          </a:custGeom>
          <a:solidFill>
            <a:srgbClr val="C5A575"/>
          </a:solidFill>
          <a:ln/>
        </p:spPr>
      </p:sp>
      <p:sp>
        <p:nvSpPr>
          <p:cNvPr id="25" name="Text 23"/>
          <p:cNvSpPr/>
          <p:nvPr/>
        </p:nvSpPr>
        <p:spPr>
          <a:xfrm>
            <a:off x="922020" y="6084568"/>
            <a:ext cx="13430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F7FAF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Citizen empowerment</a:t>
            </a:r>
            <a:endParaRPr lang="en-US" sz="1600" dirty="0"/>
          </a:p>
        </p:txBody>
      </p:sp>
      <p:sp>
        <p:nvSpPr>
          <p:cNvPr id="26" name="Shape 24"/>
          <p:cNvSpPr/>
          <p:nvPr/>
        </p:nvSpPr>
        <p:spPr>
          <a:xfrm>
            <a:off x="3228975" y="6008368"/>
            <a:ext cx="2571750" cy="342900"/>
          </a:xfrm>
          <a:custGeom>
            <a:avLst/>
            <a:gdLst/>
            <a:ahLst/>
            <a:cxnLst/>
            <a:rect l="l" t="t" r="r" b="b"/>
            <a:pathLst>
              <a:path w="2571750" h="342900">
                <a:moveTo>
                  <a:pt x="38100" y="0"/>
                </a:moveTo>
                <a:lnTo>
                  <a:pt x="2533650" y="0"/>
                </a:lnTo>
                <a:cubicBezTo>
                  <a:pt x="2554692" y="0"/>
                  <a:pt x="2571750" y="17058"/>
                  <a:pt x="2571750" y="38100"/>
                </a:cubicBezTo>
                <a:lnTo>
                  <a:pt x="2571750" y="304800"/>
                </a:lnTo>
                <a:cubicBezTo>
                  <a:pt x="2571750" y="325842"/>
                  <a:pt x="2554692" y="342900"/>
                  <a:pt x="2533650" y="342900"/>
                </a:cubicBezTo>
                <a:lnTo>
                  <a:pt x="38100" y="342900"/>
                </a:lnTo>
                <a:cubicBezTo>
                  <a:pt x="17058" y="342900"/>
                  <a:pt x="0" y="325842"/>
                  <a:pt x="0" y="3048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4A5568">
              <a:alpha val="30196"/>
            </a:srgbClr>
          </a:solidFill>
          <a:ln/>
        </p:spPr>
      </p:sp>
      <p:sp>
        <p:nvSpPr>
          <p:cNvPr id="27" name="Shape 25"/>
          <p:cNvSpPr/>
          <p:nvPr/>
        </p:nvSpPr>
        <p:spPr>
          <a:xfrm>
            <a:off x="3333750" y="6103618"/>
            <a:ext cx="133350" cy="152400"/>
          </a:xfrm>
          <a:custGeom>
            <a:avLst/>
            <a:gdLst/>
            <a:ahLst/>
            <a:cxnLst/>
            <a:rect l="l" t="t" r="r" b="b"/>
            <a:pathLst>
              <a:path w="133350" h="152400">
                <a:moveTo>
                  <a:pt x="129421" y="20866"/>
                </a:moveTo>
                <a:cubicBezTo>
                  <a:pt x="133677" y="23961"/>
                  <a:pt x="134630" y="29914"/>
                  <a:pt x="131534" y="34171"/>
                </a:cubicBezTo>
                <a:lnTo>
                  <a:pt x="55334" y="138946"/>
                </a:lnTo>
                <a:cubicBezTo>
                  <a:pt x="53697" y="141208"/>
                  <a:pt x="51167" y="142607"/>
                  <a:pt x="48369" y="142845"/>
                </a:cubicBezTo>
                <a:cubicBezTo>
                  <a:pt x="45571" y="143083"/>
                  <a:pt x="42863" y="142042"/>
                  <a:pt x="40898" y="140077"/>
                </a:cubicBezTo>
                <a:lnTo>
                  <a:pt x="2798" y="101977"/>
                </a:lnTo>
                <a:cubicBezTo>
                  <a:pt x="-923" y="98256"/>
                  <a:pt x="-923" y="92214"/>
                  <a:pt x="2798" y="88493"/>
                </a:cubicBezTo>
                <a:cubicBezTo>
                  <a:pt x="6519" y="84773"/>
                  <a:pt x="12561" y="84773"/>
                  <a:pt x="16282" y="88493"/>
                </a:cubicBezTo>
                <a:lnTo>
                  <a:pt x="46494" y="118705"/>
                </a:lnTo>
                <a:lnTo>
                  <a:pt x="116145" y="22949"/>
                </a:lnTo>
                <a:cubicBezTo>
                  <a:pt x="119241" y="18693"/>
                  <a:pt x="125194" y="17740"/>
                  <a:pt x="129451" y="20836"/>
                </a:cubicBezTo>
                <a:close/>
              </a:path>
            </a:pathLst>
          </a:custGeom>
          <a:solidFill>
            <a:srgbClr val="C5A575"/>
          </a:solidFill>
          <a:ln/>
        </p:spPr>
      </p:sp>
      <p:sp>
        <p:nvSpPr>
          <p:cNvPr id="28" name="Text 26"/>
          <p:cNvSpPr/>
          <p:nvPr/>
        </p:nvSpPr>
        <p:spPr>
          <a:xfrm>
            <a:off x="3571875" y="6084568"/>
            <a:ext cx="12858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F7FAF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Economic integration</a:t>
            </a:r>
            <a:endParaRPr lang="en-US" sz="1600" dirty="0"/>
          </a:p>
        </p:txBody>
      </p:sp>
      <p:sp>
        <p:nvSpPr>
          <p:cNvPr id="29" name="Shape 27"/>
          <p:cNvSpPr/>
          <p:nvPr/>
        </p:nvSpPr>
        <p:spPr>
          <a:xfrm>
            <a:off x="6195060" y="1737360"/>
            <a:ext cx="5608320" cy="2788920"/>
          </a:xfrm>
          <a:custGeom>
            <a:avLst/>
            <a:gdLst/>
            <a:ahLst/>
            <a:cxnLst/>
            <a:rect l="l" t="t" r="r" b="b"/>
            <a:pathLst>
              <a:path w="5608320" h="2788920">
                <a:moveTo>
                  <a:pt x="76193" y="0"/>
                </a:moveTo>
                <a:lnTo>
                  <a:pt x="5532127" y="0"/>
                </a:lnTo>
                <a:cubicBezTo>
                  <a:pt x="5574207" y="0"/>
                  <a:pt x="5608320" y="34113"/>
                  <a:pt x="5608320" y="76193"/>
                </a:cubicBezTo>
                <a:lnTo>
                  <a:pt x="5608320" y="2712727"/>
                </a:lnTo>
                <a:cubicBezTo>
                  <a:pt x="5608320" y="2754807"/>
                  <a:pt x="5574207" y="2788920"/>
                  <a:pt x="5532127" y="2788920"/>
                </a:cubicBezTo>
                <a:lnTo>
                  <a:pt x="76193" y="2788920"/>
                </a:lnTo>
                <a:cubicBezTo>
                  <a:pt x="34141" y="2788920"/>
                  <a:pt x="0" y="2754779"/>
                  <a:pt x="0" y="2712727"/>
                </a:cubicBezTo>
                <a:lnTo>
                  <a:pt x="0" y="76193"/>
                </a:lnTo>
                <a:cubicBezTo>
                  <a:pt x="0" y="34141"/>
                  <a:pt x="34141" y="0"/>
                  <a:pt x="76193" y="0"/>
                </a:cubicBezTo>
                <a:close/>
              </a:path>
            </a:pathLst>
          </a:custGeom>
          <a:solidFill>
            <a:srgbClr val="4A5568">
              <a:alpha val="20000"/>
            </a:srgbClr>
          </a:solidFill>
          <a:ln w="10160">
            <a:solidFill>
              <a:srgbClr val="4A5568"/>
            </a:solidFill>
            <a:prstDash val="solid"/>
          </a:ln>
        </p:spPr>
      </p:sp>
      <p:sp>
        <p:nvSpPr>
          <p:cNvPr id="30" name="Text 28"/>
          <p:cNvSpPr/>
          <p:nvPr/>
        </p:nvSpPr>
        <p:spPr>
          <a:xfrm>
            <a:off x="6389370" y="1931668"/>
            <a:ext cx="53149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C5A575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Core Architecture Components</a:t>
            </a:r>
            <a:endParaRPr lang="en-US" sz="1600" dirty="0"/>
          </a:p>
        </p:txBody>
      </p:sp>
      <p:sp>
        <p:nvSpPr>
          <p:cNvPr id="31" name="Shape 29"/>
          <p:cNvSpPr/>
          <p:nvPr/>
        </p:nvSpPr>
        <p:spPr>
          <a:xfrm>
            <a:off x="6389370" y="2312668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500" y="0"/>
                </a:moveTo>
                <a:lnTo>
                  <a:pt x="190500" y="0"/>
                </a:lnTo>
                <a:cubicBezTo>
                  <a:pt x="295640" y="0"/>
                  <a:pt x="381000" y="85360"/>
                  <a:pt x="381000" y="190500"/>
                </a:cubicBezTo>
                <a:lnTo>
                  <a:pt x="381000" y="190500"/>
                </a:lnTo>
                <a:cubicBezTo>
                  <a:pt x="381000" y="295640"/>
                  <a:pt x="295640" y="381000"/>
                  <a:pt x="190500" y="381000"/>
                </a:cubicBezTo>
                <a:lnTo>
                  <a:pt x="190500" y="381000"/>
                </a:lnTo>
                <a:cubicBezTo>
                  <a:pt x="85360" y="381000"/>
                  <a:pt x="0" y="295640"/>
                  <a:pt x="0" y="190500"/>
                </a:cubicBezTo>
                <a:lnTo>
                  <a:pt x="0" y="190500"/>
                </a:lnTo>
                <a:cubicBezTo>
                  <a:pt x="0" y="85360"/>
                  <a:pt x="85360" y="0"/>
                  <a:pt x="190500" y="0"/>
                </a:cubicBezTo>
                <a:close/>
              </a:path>
            </a:pathLst>
          </a:custGeom>
          <a:solidFill>
            <a:srgbClr val="C5A575">
              <a:alpha val="20000"/>
            </a:srgbClr>
          </a:solidFill>
          <a:ln/>
        </p:spPr>
      </p:sp>
      <p:sp>
        <p:nvSpPr>
          <p:cNvPr id="32" name="Shape 30"/>
          <p:cNvSpPr/>
          <p:nvPr/>
        </p:nvSpPr>
        <p:spPr>
          <a:xfrm>
            <a:off x="6484620" y="2426968"/>
            <a:ext cx="190500" cy="152400"/>
          </a:xfrm>
          <a:custGeom>
            <a:avLst/>
            <a:gdLst/>
            <a:ahLst/>
            <a:cxnLst/>
            <a:rect l="l" t="t" r="r" b="b"/>
            <a:pathLst>
              <a:path w="190500" h="152400">
                <a:moveTo>
                  <a:pt x="104775" y="0"/>
                </a:moveTo>
                <a:cubicBezTo>
                  <a:pt x="104775" y="-5269"/>
                  <a:pt x="100519" y="-9525"/>
                  <a:pt x="95250" y="-9525"/>
                </a:cubicBezTo>
                <a:cubicBezTo>
                  <a:pt x="89981" y="-9525"/>
                  <a:pt x="85725" y="-5269"/>
                  <a:pt x="85725" y="0"/>
                </a:cubicBezTo>
                <a:lnTo>
                  <a:pt x="85725" y="19050"/>
                </a:lnTo>
                <a:lnTo>
                  <a:pt x="57150" y="19050"/>
                </a:lnTo>
                <a:cubicBezTo>
                  <a:pt x="41374" y="19050"/>
                  <a:pt x="28575" y="31849"/>
                  <a:pt x="28575" y="47625"/>
                </a:cubicBezTo>
                <a:lnTo>
                  <a:pt x="28575" y="114300"/>
                </a:lnTo>
                <a:cubicBezTo>
                  <a:pt x="28575" y="130076"/>
                  <a:pt x="41374" y="142875"/>
                  <a:pt x="57150" y="142875"/>
                </a:cubicBezTo>
                <a:lnTo>
                  <a:pt x="133350" y="142875"/>
                </a:lnTo>
                <a:cubicBezTo>
                  <a:pt x="149126" y="142875"/>
                  <a:pt x="161925" y="130076"/>
                  <a:pt x="161925" y="114300"/>
                </a:cubicBezTo>
                <a:lnTo>
                  <a:pt x="161925" y="47625"/>
                </a:lnTo>
                <a:cubicBezTo>
                  <a:pt x="161925" y="31849"/>
                  <a:pt x="149126" y="19050"/>
                  <a:pt x="133350" y="19050"/>
                </a:cubicBezTo>
                <a:lnTo>
                  <a:pt x="104775" y="19050"/>
                </a:lnTo>
                <a:lnTo>
                  <a:pt x="104775" y="0"/>
                </a:lnTo>
                <a:close/>
                <a:moveTo>
                  <a:pt x="47625" y="109537"/>
                </a:moveTo>
                <a:cubicBezTo>
                  <a:pt x="47625" y="105579"/>
                  <a:pt x="50810" y="102394"/>
                  <a:pt x="54769" y="102394"/>
                </a:cubicBezTo>
                <a:lnTo>
                  <a:pt x="64294" y="102394"/>
                </a:lnTo>
                <a:cubicBezTo>
                  <a:pt x="68253" y="102394"/>
                  <a:pt x="71438" y="105579"/>
                  <a:pt x="71438" y="109537"/>
                </a:cubicBezTo>
                <a:cubicBezTo>
                  <a:pt x="71438" y="113496"/>
                  <a:pt x="68253" y="116681"/>
                  <a:pt x="64294" y="116681"/>
                </a:cubicBezTo>
                <a:lnTo>
                  <a:pt x="54769" y="116681"/>
                </a:lnTo>
                <a:cubicBezTo>
                  <a:pt x="50810" y="116681"/>
                  <a:pt x="47625" y="113496"/>
                  <a:pt x="47625" y="109537"/>
                </a:cubicBezTo>
                <a:close/>
                <a:moveTo>
                  <a:pt x="83344" y="109537"/>
                </a:moveTo>
                <a:cubicBezTo>
                  <a:pt x="83344" y="105579"/>
                  <a:pt x="86529" y="102394"/>
                  <a:pt x="90488" y="102394"/>
                </a:cubicBezTo>
                <a:lnTo>
                  <a:pt x="100013" y="102394"/>
                </a:lnTo>
                <a:cubicBezTo>
                  <a:pt x="103971" y="102394"/>
                  <a:pt x="107156" y="105579"/>
                  <a:pt x="107156" y="109537"/>
                </a:cubicBezTo>
                <a:cubicBezTo>
                  <a:pt x="107156" y="113496"/>
                  <a:pt x="103971" y="116681"/>
                  <a:pt x="100013" y="116681"/>
                </a:cubicBezTo>
                <a:lnTo>
                  <a:pt x="90488" y="116681"/>
                </a:lnTo>
                <a:cubicBezTo>
                  <a:pt x="86529" y="116681"/>
                  <a:pt x="83344" y="113496"/>
                  <a:pt x="83344" y="109537"/>
                </a:cubicBezTo>
                <a:close/>
                <a:moveTo>
                  <a:pt x="119062" y="109537"/>
                </a:moveTo>
                <a:cubicBezTo>
                  <a:pt x="119062" y="105579"/>
                  <a:pt x="122247" y="102394"/>
                  <a:pt x="126206" y="102394"/>
                </a:cubicBezTo>
                <a:lnTo>
                  <a:pt x="135731" y="102394"/>
                </a:lnTo>
                <a:cubicBezTo>
                  <a:pt x="139690" y="102394"/>
                  <a:pt x="142875" y="105579"/>
                  <a:pt x="142875" y="109537"/>
                </a:cubicBezTo>
                <a:cubicBezTo>
                  <a:pt x="142875" y="113496"/>
                  <a:pt x="139690" y="116681"/>
                  <a:pt x="135731" y="116681"/>
                </a:cubicBezTo>
                <a:lnTo>
                  <a:pt x="126206" y="116681"/>
                </a:lnTo>
                <a:cubicBezTo>
                  <a:pt x="122247" y="116681"/>
                  <a:pt x="119062" y="113496"/>
                  <a:pt x="119062" y="109537"/>
                </a:cubicBezTo>
                <a:close/>
                <a:moveTo>
                  <a:pt x="66675" y="52388"/>
                </a:moveTo>
                <a:cubicBezTo>
                  <a:pt x="74560" y="52388"/>
                  <a:pt x="80962" y="58790"/>
                  <a:pt x="80962" y="66675"/>
                </a:cubicBezTo>
                <a:cubicBezTo>
                  <a:pt x="80962" y="74560"/>
                  <a:pt x="74560" y="80962"/>
                  <a:pt x="66675" y="80962"/>
                </a:cubicBezTo>
                <a:cubicBezTo>
                  <a:pt x="58790" y="80962"/>
                  <a:pt x="52388" y="74560"/>
                  <a:pt x="52388" y="66675"/>
                </a:cubicBezTo>
                <a:cubicBezTo>
                  <a:pt x="52388" y="58790"/>
                  <a:pt x="58790" y="52388"/>
                  <a:pt x="66675" y="52388"/>
                </a:cubicBezTo>
                <a:close/>
                <a:moveTo>
                  <a:pt x="109537" y="66675"/>
                </a:moveTo>
                <a:cubicBezTo>
                  <a:pt x="109537" y="58790"/>
                  <a:pt x="115940" y="52388"/>
                  <a:pt x="123825" y="52388"/>
                </a:cubicBezTo>
                <a:cubicBezTo>
                  <a:pt x="131710" y="52388"/>
                  <a:pt x="138113" y="58790"/>
                  <a:pt x="138113" y="66675"/>
                </a:cubicBezTo>
                <a:cubicBezTo>
                  <a:pt x="138113" y="74560"/>
                  <a:pt x="131710" y="80962"/>
                  <a:pt x="123825" y="80962"/>
                </a:cubicBezTo>
                <a:cubicBezTo>
                  <a:pt x="115940" y="80962"/>
                  <a:pt x="109537" y="74560"/>
                  <a:pt x="109537" y="66675"/>
                </a:cubicBezTo>
                <a:close/>
                <a:moveTo>
                  <a:pt x="19050" y="66675"/>
                </a:moveTo>
                <a:cubicBezTo>
                  <a:pt x="19050" y="61406"/>
                  <a:pt x="14794" y="57150"/>
                  <a:pt x="9525" y="57150"/>
                </a:cubicBezTo>
                <a:cubicBezTo>
                  <a:pt x="4256" y="57150"/>
                  <a:pt x="0" y="61406"/>
                  <a:pt x="0" y="66675"/>
                </a:cubicBezTo>
                <a:lnTo>
                  <a:pt x="0" y="95250"/>
                </a:lnTo>
                <a:cubicBezTo>
                  <a:pt x="0" y="100519"/>
                  <a:pt x="4256" y="104775"/>
                  <a:pt x="9525" y="104775"/>
                </a:cubicBezTo>
                <a:cubicBezTo>
                  <a:pt x="14794" y="104775"/>
                  <a:pt x="19050" y="100519"/>
                  <a:pt x="19050" y="95250"/>
                </a:cubicBezTo>
                <a:lnTo>
                  <a:pt x="19050" y="66675"/>
                </a:lnTo>
                <a:close/>
                <a:moveTo>
                  <a:pt x="180975" y="57150"/>
                </a:moveTo>
                <a:cubicBezTo>
                  <a:pt x="175706" y="57150"/>
                  <a:pt x="171450" y="61406"/>
                  <a:pt x="171450" y="66675"/>
                </a:cubicBezTo>
                <a:lnTo>
                  <a:pt x="171450" y="95250"/>
                </a:lnTo>
                <a:cubicBezTo>
                  <a:pt x="171450" y="100519"/>
                  <a:pt x="175706" y="104775"/>
                  <a:pt x="180975" y="104775"/>
                </a:cubicBezTo>
                <a:cubicBezTo>
                  <a:pt x="186244" y="104775"/>
                  <a:pt x="190500" y="100519"/>
                  <a:pt x="190500" y="95250"/>
                </a:cubicBezTo>
                <a:lnTo>
                  <a:pt x="190500" y="66675"/>
                </a:lnTo>
                <a:cubicBezTo>
                  <a:pt x="190500" y="61406"/>
                  <a:pt x="186244" y="57150"/>
                  <a:pt x="180975" y="57150"/>
                </a:cubicBezTo>
                <a:close/>
              </a:path>
            </a:pathLst>
          </a:custGeom>
          <a:solidFill>
            <a:srgbClr val="C5A575"/>
          </a:solidFill>
          <a:ln/>
        </p:spPr>
      </p:sp>
      <p:sp>
        <p:nvSpPr>
          <p:cNvPr id="33" name="Text 31"/>
          <p:cNvSpPr/>
          <p:nvPr/>
        </p:nvSpPr>
        <p:spPr>
          <a:xfrm>
            <a:off x="6884670" y="2312668"/>
            <a:ext cx="29241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F7FAF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AI-Enabled Governance</a:t>
            </a:r>
            <a:endParaRPr lang="en-US" sz="1600" dirty="0"/>
          </a:p>
        </p:txBody>
      </p:sp>
      <p:sp>
        <p:nvSpPr>
          <p:cNvPr id="34" name="Text 32"/>
          <p:cNvSpPr/>
          <p:nvPr/>
        </p:nvSpPr>
        <p:spPr>
          <a:xfrm>
            <a:off x="6884670" y="2541268"/>
            <a:ext cx="29146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8B9D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Intelligent policy systems and predictive analytics</a:t>
            </a:r>
            <a:endParaRPr lang="en-US" sz="1600" dirty="0"/>
          </a:p>
        </p:txBody>
      </p:sp>
      <p:sp>
        <p:nvSpPr>
          <p:cNvPr id="35" name="Shape 33"/>
          <p:cNvSpPr/>
          <p:nvPr/>
        </p:nvSpPr>
        <p:spPr>
          <a:xfrm>
            <a:off x="6389370" y="2846068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500" y="0"/>
                </a:moveTo>
                <a:lnTo>
                  <a:pt x="190500" y="0"/>
                </a:lnTo>
                <a:cubicBezTo>
                  <a:pt x="295640" y="0"/>
                  <a:pt x="381000" y="85360"/>
                  <a:pt x="381000" y="190500"/>
                </a:cubicBezTo>
                <a:lnTo>
                  <a:pt x="381000" y="190500"/>
                </a:lnTo>
                <a:cubicBezTo>
                  <a:pt x="381000" y="295640"/>
                  <a:pt x="295640" y="381000"/>
                  <a:pt x="190500" y="381000"/>
                </a:cubicBezTo>
                <a:lnTo>
                  <a:pt x="190500" y="381000"/>
                </a:lnTo>
                <a:cubicBezTo>
                  <a:pt x="85360" y="381000"/>
                  <a:pt x="0" y="295640"/>
                  <a:pt x="0" y="190500"/>
                </a:cubicBezTo>
                <a:lnTo>
                  <a:pt x="0" y="190500"/>
                </a:lnTo>
                <a:cubicBezTo>
                  <a:pt x="0" y="85360"/>
                  <a:pt x="85360" y="0"/>
                  <a:pt x="190500" y="0"/>
                </a:cubicBezTo>
                <a:close/>
              </a:path>
            </a:pathLst>
          </a:custGeom>
          <a:solidFill>
            <a:srgbClr val="C5A575">
              <a:alpha val="20000"/>
            </a:srgbClr>
          </a:solidFill>
          <a:ln/>
        </p:spPr>
      </p:sp>
      <p:sp>
        <p:nvSpPr>
          <p:cNvPr id="36" name="Shape 34"/>
          <p:cNvSpPr/>
          <p:nvPr/>
        </p:nvSpPr>
        <p:spPr>
          <a:xfrm>
            <a:off x="6503670" y="2960368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0"/>
                </a:moveTo>
                <a:cubicBezTo>
                  <a:pt x="77569" y="0"/>
                  <a:pt x="78938" y="298"/>
                  <a:pt x="80189" y="863"/>
                </a:cubicBezTo>
                <a:lnTo>
                  <a:pt x="136267" y="24646"/>
                </a:lnTo>
                <a:cubicBezTo>
                  <a:pt x="142815" y="27414"/>
                  <a:pt x="147697" y="33873"/>
                  <a:pt x="147667" y="41672"/>
                </a:cubicBezTo>
                <a:cubicBezTo>
                  <a:pt x="147518" y="71199"/>
                  <a:pt x="135374" y="125224"/>
                  <a:pt x="84088" y="149781"/>
                </a:cubicBezTo>
                <a:cubicBezTo>
                  <a:pt x="79117" y="152162"/>
                  <a:pt x="73343" y="152162"/>
                  <a:pt x="68372" y="149781"/>
                </a:cubicBezTo>
                <a:cubicBezTo>
                  <a:pt x="17056" y="125224"/>
                  <a:pt x="4941" y="71199"/>
                  <a:pt x="4792" y="41672"/>
                </a:cubicBezTo>
                <a:cubicBezTo>
                  <a:pt x="4762" y="33873"/>
                  <a:pt x="9644" y="27414"/>
                  <a:pt x="16192" y="24646"/>
                </a:cubicBezTo>
                <a:lnTo>
                  <a:pt x="72241" y="863"/>
                </a:lnTo>
                <a:cubicBezTo>
                  <a:pt x="73491" y="298"/>
                  <a:pt x="74831" y="0"/>
                  <a:pt x="76200" y="0"/>
                </a:cubicBezTo>
                <a:close/>
                <a:moveTo>
                  <a:pt x="76200" y="19883"/>
                </a:moveTo>
                <a:lnTo>
                  <a:pt x="76200" y="132427"/>
                </a:lnTo>
                <a:cubicBezTo>
                  <a:pt x="117277" y="112544"/>
                  <a:pt x="128320" y="68491"/>
                  <a:pt x="128588" y="42118"/>
                </a:cubicBezTo>
                <a:lnTo>
                  <a:pt x="76200" y="19913"/>
                </a:lnTo>
                <a:lnTo>
                  <a:pt x="76200" y="19913"/>
                </a:lnTo>
                <a:close/>
              </a:path>
            </a:pathLst>
          </a:custGeom>
          <a:solidFill>
            <a:srgbClr val="C5A575"/>
          </a:solidFill>
          <a:ln/>
        </p:spPr>
      </p:sp>
      <p:sp>
        <p:nvSpPr>
          <p:cNvPr id="37" name="Text 35"/>
          <p:cNvSpPr/>
          <p:nvPr/>
        </p:nvSpPr>
        <p:spPr>
          <a:xfrm>
            <a:off x="6884670" y="2846068"/>
            <a:ext cx="24574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F7FAF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Digital Sovereignty Frameworks</a:t>
            </a:r>
            <a:endParaRPr lang="en-US" sz="1600" dirty="0"/>
          </a:p>
        </p:txBody>
      </p:sp>
      <p:sp>
        <p:nvSpPr>
          <p:cNvPr id="38" name="Text 36"/>
          <p:cNvSpPr/>
          <p:nvPr/>
        </p:nvSpPr>
        <p:spPr>
          <a:xfrm>
            <a:off x="6884670" y="3074668"/>
            <a:ext cx="24479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8B9D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Citizen data vaults and privacy protection</a:t>
            </a:r>
            <a:endParaRPr lang="en-US" sz="1600" dirty="0"/>
          </a:p>
        </p:txBody>
      </p:sp>
      <p:sp>
        <p:nvSpPr>
          <p:cNvPr id="39" name="Shape 37"/>
          <p:cNvSpPr/>
          <p:nvPr/>
        </p:nvSpPr>
        <p:spPr>
          <a:xfrm>
            <a:off x="6389370" y="3379468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500" y="0"/>
                </a:moveTo>
                <a:lnTo>
                  <a:pt x="190500" y="0"/>
                </a:lnTo>
                <a:cubicBezTo>
                  <a:pt x="295640" y="0"/>
                  <a:pt x="381000" y="85360"/>
                  <a:pt x="381000" y="190500"/>
                </a:cubicBezTo>
                <a:lnTo>
                  <a:pt x="381000" y="190500"/>
                </a:lnTo>
                <a:cubicBezTo>
                  <a:pt x="381000" y="295640"/>
                  <a:pt x="295640" y="381000"/>
                  <a:pt x="190500" y="381000"/>
                </a:cubicBezTo>
                <a:lnTo>
                  <a:pt x="190500" y="381000"/>
                </a:lnTo>
                <a:cubicBezTo>
                  <a:pt x="85360" y="381000"/>
                  <a:pt x="0" y="295640"/>
                  <a:pt x="0" y="190500"/>
                </a:cubicBezTo>
                <a:lnTo>
                  <a:pt x="0" y="190500"/>
                </a:lnTo>
                <a:cubicBezTo>
                  <a:pt x="0" y="85360"/>
                  <a:pt x="85360" y="0"/>
                  <a:pt x="190500" y="0"/>
                </a:cubicBezTo>
                <a:close/>
              </a:path>
            </a:pathLst>
          </a:custGeom>
          <a:solidFill>
            <a:srgbClr val="C5A575">
              <a:alpha val="20000"/>
            </a:srgbClr>
          </a:solidFill>
          <a:ln/>
        </p:spPr>
      </p:sp>
      <p:sp>
        <p:nvSpPr>
          <p:cNvPr id="40" name="Shape 38"/>
          <p:cNvSpPr/>
          <p:nvPr/>
        </p:nvSpPr>
        <p:spPr>
          <a:xfrm>
            <a:off x="6484620" y="3493768"/>
            <a:ext cx="190500" cy="152400"/>
          </a:xfrm>
          <a:custGeom>
            <a:avLst/>
            <a:gdLst/>
            <a:ahLst/>
            <a:cxnLst/>
            <a:rect l="l" t="t" r="r" b="b"/>
            <a:pathLst>
              <a:path w="190500" h="152400">
                <a:moveTo>
                  <a:pt x="114300" y="9525"/>
                </a:moveTo>
                <a:lnTo>
                  <a:pt x="152400" y="9525"/>
                </a:lnTo>
                <a:cubicBezTo>
                  <a:pt x="157669" y="9525"/>
                  <a:pt x="161925" y="13781"/>
                  <a:pt x="161925" y="19050"/>
                </a:cubicBezTo>
                <a:cubicBezTo>
                  <a:pt x="161925" y="24319"/>
                  <a:pt x="157669" y="28575"/>
                  <a:pt x="152400" y="28575"/>
                </a:cubicBezTo>
                <a:lnTo>
                  <a:pt x="118586" y="28575"/>
                </a:lnTo>
                <a:cubicBezTo>
                  <a:pt x="117038" y="36255"/>
                  <a:pt x="111770" y="42595"/>
                  <a:pt x="104775" y="45631"/>
                </a:cubicBezTo>
                <a:lnTo>
                  <a:pt x="104775" y="133350"/>
                </a:lnTo>
                <a:lnTo>
                  <a:pt x="152400" y="133350"/>
                </a:lnTo>
                <a:cubicBezTo>
                  <a:pt x="157669" y="133350"/>
                  <a:pt x="161925" y="137606"/>
                  <a:pt x="161925" y="142875"/>
                </a:cubicBezTo>
                <a:cubicBezTo>
                  <a:pt x="161925" y="148144"/>
                  <a:pt x="157669" y="152400"/>
                  <a:pt x="152400" y="152400"/>
                </a:cubicBezTo>
                <a:lnTo>
                  <a:pt x="38100" y="152400"/>
                </a:lnTo>
                <a:cubicBezTo>
                  <a:pt x="32831" y="152400"/>
                  <a:pt x="28575" y="148144"/>
                  <a:pt x="28575" y="142875"/>
                </a:cubicBezTo>
                <a:cubicBezTo>
                  <a:pt x="28575" y="137606"/>
                  <a:pt x="32831" y="133350"/>
                  <a:pt x="38100" y="133350"/>
                </a:cubicBezTo>
                <a:lnTo>
                  <a:pt x="85725" y="133350"/>
                </a:lnTo>
                <a:lnTo>
                  <a:pt x="85725" y="45631"/>
                </a:lnTo>
                <a:cubicBezTo>
                  <a:pt x="78730" y="42565"/>
                  <a:pt x="73462" y="36225"/>
                  <a:pt x="71914" y="28575"/>
                </a:cubicBezTo>
                <a:lnTo>
                  <a:pt x="38100" y="28575"/>
                </a:lnTo>
                <a:cubicBezTo>
                  <a:pt x="32831" y="28575"/>
                  <a:pt x="28575" y="24319"/>
                  <a:pt x="28575" y="19050"/>
                </a:cubicBezTo>
                <a:cubicBezTo>
                  <a:pt x="28575" y="13781"/>
                  <a:pt x="32831" y="9525"/>
                  <a:pt x="38100" y="9525"/>
                </a:cubicBezTo>
                <a:lnTo>
                  <a:pt x="76200" y="9525"/>
                </a:lnTo>
                <a:cubicBezTo>
                  <a:pt x="80546" y="3750"/>
                  <a:pt x="87451" y="0"/>
                  <a:pt x="95250" y="0"/>
                </a:cubicBezTo>
                <a:cubicBezTo>
                  <a:pt x="103049" y="0"/>
                  <a:pt x="109954" y="3750"/>
                  <a:pt x="114300" y="9525"/>
                </a:cubicBezTo>
                <a:close/>
                <a:moveTo>
                  <a:pt x="130850" y="95250"/>
                </a:moveTo>
                <a:lnTo>
                  <a:pt x="173950" y="95250"/>
                </a:lnTo>
                <a:lnTo>
                  <a:pt x="152400" y="58281"/>
                </a:lnTo>
                <a:lnTo>
                  <a:pt x="130850" y="95250"/>
                </a:lnTo>
                <a:close/>
                <a:moveTo>
                  <a:pt x="152400" y="123825"/>
                </a:moveTo>
                <a:cubicBezTo>
                  <a:pt x="133677" y="123825"/>
                  <a:pt x="118110" y="113705"/>
                  <a:pt x="114895" y="100340"/>
                </a:cubicBezTo>
                <a:cubicBezTo>
                  <a:pt x="114121" y="97066"/>
                  <a:pt x="115193" y="93702"/>
                  <a:pt x="116890" y="90785"/>
                </a:cubicBezTo>
                <a:lnTo>
                  <a:pt x="145226" y="42208"/>
                </a:lnTo>
                <a:cubicBezTo>
                  <a:pt x="146715" y="39648"/>
                  <a:pt x="149453" y="38100"/>
                  <a:pt x="152400" y="38100"/>
                </a:cubicBezTo>
                <a:cubicBezTo>
                  <a:pt x="155347" y="38100"/>
                  <a:pt x="158085" y="39678"/>
                  <a:pt x="159574" y="42208"/>
                </a:cubicBezTo>
                <a:lnTo>
                  <a:pt x="187910" y="90785"/>
                </a:lnTo>
                <a:cubicBezTo>
                  <a:pt x="189607" y="93702"/>
                  <a:pt x="190679" y="97066"/>
                  <a:pt x="189905" y="100340"/>
                </a:cubicBezTo>
                <a:cubicBezTo>
                  <a:pt x="186690" y="113675"/>
                  <a:pt x="171123" y="123825"/>
                  <a:pt x="152400" y="123825"/>
                </a:cubicBezTo>
                <a:close/>
                <a:moveTo>
                  <a:pt x="37743" y="58281"/>
                </a:moveTo>
                <a:lnTo>
                  <a:pt x="16193" y="95250"/>
                </a:lnTo>
                <a:lnTo>
                  <a:pt x="59323" y="95250"/>
                </a:lnTo>
                <a:lnTo>
                  <a:pt x="37743" y="58281"/>
                </a:lnTo>
                <a:close/>
                <a:moveTo>
                  <a:pt x="268" y="100340"/>
                </a:moveTo>
                <a:cubicBezTo>
                  <a:pt x="-506" y="97066"/>
                  <a:pt x="566" y="93702"/>
                  <a:pt x="2262" y="90785"/>
                </a:cubicBezTo>
                <a:lnTo>
                  <a:pt x="30599" y="42208"/>
                </a:lnTo>
                <a:cubicBezTo>
                  <a:pt x="32087" y="39648"/>
                  <a:pt x="34826" y="38100"/>
                  <a:pt x="37773" y="38100"/>
                </a:cubicBezTo>
                <a:cubicBezTo>
                  <a:pt x="40719" y="38100"/>
                  <a:pt x="43458" y="39678"/>
                  <a:pt x="44946" y="42208"/>
                </a:cubicBezTo>
                <a:lnTo>
                  <a:pt x="73283" y="90785"/>
                </a:lnTo>
                <a:cubicBezTo>
                  <a:pt x="74980" y="93702"/>
                  <a:pt x="76051" y="97066"/>
                  <a:pt x="75277" y="100340"/>
                </a:cubicBezTo>
                <a:cubicBezTo>
                  <a:pt x="72063" y="113675"/>
                  <a:pt x="56495" y="123825"/>
                  <a:pt x="37773" y="123825"/>
                </a:cubicBezTo>
                <a:cubicBezTo>
                  <a:pt x="19050" y="123825"/>
                  <a:pt x="3483" y="113705"/>
                  <a:pt x="268" y="100340"/>
                </a:cubicBezTo>
                <a:close/>
              </a:path>
            </a:pathLst>
          </a:custGeom>
          <a:solidFill>
            <a:srgbClr val="C5A575"/>
          </a:solidFill>
          <a:ln/>
        </p:spPr>
      </p:sp>
      <p:sp>
        <p:nvSpPr>
          <p:cNvPr id="41" name="Text 39"/>
          <p:cNvSpPr/>
          <p:nvPr/>
        </p:nvSpPr>
        <p:spPr>
          <a:xfrm>
            <a:off x="6884670" y="3379468"/>
            <a:ext cx="25717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F7FAF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Civilisational Ethics Integration</a:t>
            </a:r>
            <a:endParaRPr lang="en-US" sz="1600" dirty="0"/>
          </a:p>
        </p:txBody>
      </p:sp>
      <p:sp>
        <p:nvSpPr>
          <p:cNvPr id="42" name="Text 40"/>
          <p:cNvSpPr/>
          <p:nvPr/>
        </p:nvSpPr>
        <p:spPr>
          <a:xfrm>
            <a:off x="6884670" y="3608068"/>
            <a:ext cx="25622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8B9D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Arthashastra-modern governance mapping</a:t>
            </a:r>
            <a:endParaRPr lang="en-US" sz="1600" dirty="0"/>
          </a:p>
        </p:txBody>
      </p:sp>
      <p:sp>
        <p:nvSpPr>
          <p:cNvPr id="43" name="Shape 41"/>
          <p:cNvSpPr/>
          <p:nvPr/>
        </p:nvSpPr>
        <p:spPr>
          <a:xfrm>
            <a:off x="6389370" y="3912868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500" y="0"/>
                </a:moveTo>
                <a:lnTo>
                  <a:pt x="190500" y="0"/>
                </a:lnTo>
                <a:cubicBezTo>
                  <a:pt x="295640" y="0"/>
                  <a:pt x="381000" y="85360"/>
                  <a:pt x="381000" y="190500"/>
                </a:cubicBezTo>
                <a:lnTo>
                  <a:pt x="381000" y="190500"/>
                </a:lnTo>
                <a:cubicBezTo>
                  <a:pt x="381000" y="295640"/>
                  <a:pt x="295640" y="381000"/>
                  <a:pt x="190500" y="381000"/>
                </a:cubicBezTo>
                <a:lnTo>
                  <a:pt x="190500" y="381000"/>
                </a:lnTo>
                <a:cubicBezTo>
                  <a:pt x="85360" y="381000"/>
                  <a:pt x="0" y="295640"/>
                  <a:pt x="0" y="190500"/>
                </a:cubicBezTo>
                <a:lnTo>
                  <a:pt x="0" y="190500"/>
                </a:lnTo>
                <a:cubicBezTo>
                  <a:pt x="0" y="85360"/>
                  <a:pt x="85360" y="0"/>
                  <a:pt x="190500" y="0"/>
                </a:cubicBezTo>
                <a:close/>
              </a:path>
            </a:pathLst>
          </a:custGeom>
          <a:solidFill>
            <a:srgbClr val="C5A575">
              <a:alpha val="20000"/>
            </a:srgbClr>
          </a:solidFill>
          <a:ln/>
        </p:spPr>
      </p:sp>
      <p:sp>
        <p:nvSpPr>
          <p:cNvPr id="44" name="Shape 42"/>
          <p:cNvSpPr/>
          <p:nvPr/>
        </p:nvSpPr>
        <p:spPr>
          <a:xfrm>
            <a:off x="6484620" y="4027168"/>
            <a:ext cx="190500" cy="152400"/>
          </a:xfrm>
          <a:custGeom>
            <a:avLst/>
            <a:gdLst/>
            <a:ahLst/>
            <a:cxnLst/>
            <a:rect l="l" t="t" r="r" b="b"/>
            <a:pathLst>
              <a:path w="190500" h="152400">
                <a:moveTo>
                  <a:pt x="95250" y="4763"/>
                </a:moveTo>
                <a:cubicBezTo>
                  <a:pt x="112335" y="4763"/>
                  <a:pt x="126206" y="18634"/>
                  <a:pt x="126206" y="35719"/>
                </a:cubicBezTo>
                <a:cubicBezTo>
                  <a:pt x="126206" y="52804"/>
                  <a:pt x="112335" y="66675"/>
                  <a:pt x="95250" y="66675"/>
                </a:cubicBezTo>
                <a:cubicBezTo>
                  <a:pt x="78165" y="66675"/>
                  <a:pt x="64294" y="52804"/>
                  <a:pt x="64294" y="35719"/>
                </a:cubicBezTo>
                <a:cubicBezTo>
                  <a:pt x="64294" y="18634"/>
                  <a:pt x="78165" y="4763"/>
                  <a:pt x="95250" y="4763"/>
                </a:cubicBezTo>
                <a:close/>
                <a:moveTo>
                  <a:pt x="28575" y="26194"/>
                </a:moveTo>
                <a:cubicBezTo>
                  <a:pt x="40403" y="26194"/>
                  <a:pt x="50006" y="35797"/>
                  <a:pt x="50006" y="47625"/>
                </a:cubicBezTo>
                <a:cubicBezTo>
                  <a:pt x="50006" y="59453"/>
                  <a:pt x="40403" y="69056"/>
                  <a:pt x="28575" y="69056"/>
                </a:cubicBezTo>
                <a:cubicBezTo>
                  <a:pt x="16747" y="69056"/>
                  <a:pt x="7144" y="59453"/>
                  <a:pt x="7144" y="47625"/>
                </a:cubicBezTo>
                <a:cubicBezTo>
                  <a:pt x="7144" y="35797"/>
                  <a:pt x="16747" y="26194"/>
                  <a:pt x="28575" y="26194"/>
                </a:cubicBezTo>
                <a:close/>
                <a:moveTo>
                  <a:pt x="0" y="123825"/>
                </a:moveTo>
                <a:cubicBezTo>
                  <a:pt x="0" y="102781"/>
                  <a:pt x="17056" y="85725"/>
                  <a:pt x="38100" y="85725"/>
                </a:cubicBezTo>
                <a:cubicBezTo>
                  <a:pt x="41910" y="85725"/>
                  <a:pt x="45601" y="86291"/>
                  <a:pt x="49084" y="87332"/>
                </a:cubicBezTo>
                <a:cubicBezTo>
                  <a:pt x="39291" y="98286"/>
                  <a:pt x="33338" y="112752"/>
                  <a:pt x="33338" y="128588"/>
                </a:cubicBezTo>
                <a:lnTo>
                  <a:pt x="33338" y="133350"/>
                </a:lnTo>
                <a:cubicBezTo>
                  <a:pt x="33338" y="136743"/>
                  <a:pt x="34052" y="139958"/>
                  <a:pt x="35332" y="142875"/>
                </a:cubicBezTo>
                <a:lnTo>
                  <a:pt x="9525" y="142875"/>
                </a:lnTo>
                <a:cubicBezTo>
                  <a:pt x="4256" y="142875"/>
                  <a:pt x="0" y="138619"/>
                  <a:pt x="0" y="133350"/>
                </a:cubicBezTo>
                <a:lnTo>
                  <a:pt x="0" y="123825"/>
                </a:lnTo>
                <a:close/>
                <a:moveTo>
                  <a:pt x="155168" y="142875"/>
                </a:moveTo>
                <a:cubicBezTo>
                  <a:pt x="156448" y="139958"/>
                  <a:pt x="157163" y="136743"/>
                  <a:pt x="157163" y="133350"/>
                </a:cubicBezTo>
                <a:lnTo>
                  <a:pt x="157163" y="128588"/>
                </a:lnTo>
                <a:cubicBezTo>
                  <a:pt x="157163" y="112752"/>
                  <a:pt x="151209" y="98286"/>
                  <a:pt x="141416" y="87332"/>
                </a:cubicBezTo>
                <a:cubicBezTo>
                  <a:pt x="144899" y="86291"/>
                  <a:pt x="148590" y="85725"/>
                  <a:pt x="152400" y="85725"/>
                </a:cubicBezTo>
                <a:cubicBezTo>
                  <a:pt x="173444" y="85725"/>
                  <a:pt x="190500" y="102781"/>
                  <a:pt x="190500" y="123825"/>
                </a:cubicBezTo>
                <a:lnTo>
                  <a:pt x="190500" y="133350"/>
                </a:lnTo>
                <a:cubicBezTo>
                  <a:pt x="190500" y="138619"/>
                  <a:pt x="186244" y="142875"/>
                  <a:pt x="180975" y="142875"/>
                </a:cubicBezTo>
                <a:lnTo>
                  <a:pt x="155168" y="142875"/>
                </a:lnTo>
                <a:close/>
                <a:moveTo>
                  <a:pt x="140494" y="47625"/>
                </a:moveTo>
                <a:cubicBezTo>
                  <a:pt x="140494" y="35797"/>
                  <a:pt x="150097" y="26194"/>
                  <a:pt x="161925" y="26194"/>
                </a:cubicBezTo>
                <a:cubicBezTo>
                  <a:pt x="173753" y="26194"/>
                  <a:pt x="183356" y="35797"/>
                  <a:pt x="183356" y="47625"/>
                </a:cubicBezTo>
                <a:cubicBezTo>
                  <a:pt x="183356" y="59453"/>
                  <a:pt x="173753" y="69056"/>
                  <a:pt x="161925" y="69056"/>
                </a:cubicBezTo>
                <a:cubicBezTo>
                  <a:pt x="150097" y="69056"/>
                  <a:pt x="140494" y="59453"/>
                  <a:pt x="140494" y="47625"/>
                </a:cubicBezTo>
                <a:close/>
                <a:moveTo>
                  <a:pt x="47625" y="128588"/>
                </a:moveTo>
                <a:cubicBezTo>
                  <a:pt x="47625" y="102275"/>
                  <a:pt x="68937" y="80962"/>
                  <a:pt x="95250" y="80962"/>
                </a:cubicBezTo>
                <a:cubicBezTo>
                  <a:pt x="121563" y="80962"/>
                  <a:pt x="142875" y="102275"/>
                  <a:pt x="142875" y="128588"/>
                </a:cubicBezTo>
                <a:lnTo>
                  <a:pt x="142875" y="133350"/>
                </a:lnTo>
                <a:cubicBezTo>
                  <a:pt x="142875" y="138619"/>
                  <a:pt x="138619" y="142875"/>
                  <a:pt x="133350" y="142875"/>
                </a:cubicBezTo>
                <a:lnTo>
                  <a:pt x="57150" y="142875"/>
                </a:lnTo>
                <a:cubicBezTo>
                  <a:pt x="51881" y="142875"/>
                  <a:pt x="47625" y="138619"/>
                  <a:pt x="47625" y="133350"/>
                </a:cubicBezTo>
                <a:lnTo>
                  <a:pt x="47625" y="128588"/>
                </a:lnTo>
                <a:close/>
              </a:path>
            </a:pathLst>
          </a:custGeom>
          <a:solidFill>
            <a:srgbClr val="C5A575"/>
          </a:solidFill>
          <a:ln/>
        </p:spPr>
      </p:sp>
      <p:sp>
        <p:nvSpPr>
          <p:cNvPr id="45" name="Text 43"/>
          <p:cNvSpPr/>
          <p:nvPr/>
        </p:nvSpPr>
        <p:spPr>
          <a:xfrm>
            <a:off x="6884670" y="3912868"/>
            <a:ext cx="20002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F7FAF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Institutional Stability Systems</a:t>
            </a:r>
            <a:endParaRPr lang="en-US" sz="1600" dirty="0"/>
          </a:p>
        </p:txBody>
      </p:sp>
      <p:sp>
        <p:nvSpPr>
          <p:cNvPr id="46" name="Text 44"/>
          <p:cNvSpPr/>
          <p:nvPr/>
        </p:nvSpPr>
        <p:spPr>
          <a:xfrm>
            <a:off x="6884670" y="4141468"/>
            <a:ext cx="19907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8B9D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Resilient governance architecture</a:t>
            </a:r>
            <a:endParaRPr lang="en-US" sz="1600" dirty="0"/>
          </a:p>
        </p:txBody>
      </p:sp>
      <p:sp>
        <p:nvSpPr>
          <p:cNvPr id="47" name="Shape 45"/>
          <p:cNvSpPr/>
          <p:nvPr/>
        </p:nvSpPr>
        <p:spPr>
          <a:xfrm>
            <a:off x="6195060" y="4686306"/>
            <a:ext cx="5608320" cy="1074420"/>
          </a:xfrm>
          <a:custGeom>
            <a:avLst/>
            <a:gdLst/>
            <a:ahLst/>
            <a:cxnLst/>
            <a:rect l="l" t="t" r="r" b="b"/>
            <a:pathLst>
              <a:path w="5608320" h="1074420">
                <a:moveTo>
                  <a:pt x="76198" y="0"/>
                </a:moveTo>
                <a:lnTo>
                  <a:pt x="5532122" y="0"/>
                </a:lnTo>
                <a:cubicBezTo>
                  <a:pt x="5574205" y="0"/>
                  <a:pt x="5608320" y="34115"/>
                  <a:pt x="5608320" y="76198"/>
                </a:cubicBezTo>
                <a:lnTo>
                  <a:pt x="5608320" y="998222"/>
                </a:lnTo>
                <a:cubicBezTo>
                  <a:pt x="5608320" y="1040305"/>
                  <a:pt x="5574205" y="1074420"/>
                  <a:pt x="5532122" y="1074420"/>
                </a:cubicBezTo>
                <a:lnTo>
                  <a:pt x="76198" y="1074420"/>
                </a:lnTo>
                <a:cubicBezTo>
                  <a:pt x="34115" y="1074420"/>
                  <a:pt x="0" y="1040305"/>
                  <a:pt x="0" y="998222"/>
                </a:cubicBezTo>
                <a:lnTo>
                  <a:pt x="0" y="76198"/>
                </a:lnTo>
                <a:cubicBezTo>
                  <a:pt x="0" y="34143"/>
                  <a:pt x="34143" y="0"/>
                  <a:pt x="76198" y="0"/>
                </a:cubicBezTo>
                <a:close/>
              </a:path>
            </a:pathLst>
          </a:custGeom>
          <a:gradFill rotWithShape="1" flip="none">
            <a:gsLst>
              <a:gs pos="0">
                <a:srgbClr val="C5A575">
                  <a:alpha val="20000"/>
                </a:srgbClr>
              </a:gs>
              <a:gs pos="100000">
                <a:srgbClr val="8B9DAE">
                  <a:alpha val="10000"/>
                </a:srgbClr>
              </a:gs>
            </a:gsLst>
            <a:lin ang="0" scaled="1"/>
          </a:gradFill>
          <a:ln w="10160">
            <a:solidFill>
              <a:srgbClr val="C5A575">
                <a:alpha val="40000"/>
              </a:srgbClr>
            </a:solidFill>
            <a:prstDash val="solid"/>
          </a:ln>
        </p:spPr>
      </p:sp>
      <p:sp>
        <p:nvSpPr>
          <p:cNvPr id="48" name="Shape 46"/>
          <p:cNvSpPr/>
          <p:nvPr/>
        </p:nvSpPr>
        <p:spPr>
          <a:xfrm>
            <a:off x="6345317" y="5080639"/>
            <a:ext cx="250031" cy="285750"/>
          </a:xfrm>
          <a:custGeom>
            <a:avLst/>
            <a:gdLst/>
            <a:ahLst/>
            <a:cxnLst/>
            <a:rect l="l" t="t" r="r" b="b"/>
            <a:pathLst>
              <a:path w="250031" h="285750">
                <a:moveTo>
                  <a:pt x="125016" y="138410"/>
                </a:moveTo>
                <a:cubicBezTo>
                  <a:pt x="88052" y="138410"/>
                  <a:pt x="58043" y="108401"/>
                  <a:pt x="58043" y="71438"/>
                </a:cubicBezTo>
                <a:cubicBezTo>
                  <a:pt x="58043" y="34474"/>
                  <a:pt x="88052" y="4465"/>
                  <a:pt x="125016" y="4465"/>
                </a:cubicBezTo>
                <a:cubicBezTo>
                  <a:pt x="161979" y="4465"/>
                  <a:pt x="191988" y="34474"/>
                  <a:pt x="191988" y="71437"/>
                </a:cubicBezTo>
                <a:cubicBezTo>
                  <a:pt x="191988" y="108401"/>
                  <a:pt x="161979" y="138410"/>
                  <a:pt x="125016" y="138410"/>
                </a:cubicBezTo>
                <a:close/>
                <a:moveTo>
                  <a:pt x="107993" y="169664"/>
                </a:moveTo>
                <a:lnTo>
                  <a:pt x="142038" y="169664"/>
                </a:lnTo>
                <a:cubicBezTo>
                  <a:pt x="147451" y="169664"/>
                  <a:pt x="151805" y="174017"/>
                  <a:pt x="151805" y="179431"/>
                </a:cubicBezTo>
                <a:cubicBezTo>
                  <a:pt x="151805" y="181775"/>
                  <a:pt x="150968" y="184007"/>
                  <a:pt x="149461" y="185793"/>
                </a:cubicBezTo>
                <a:lnTo>
                  <a:pt x="134169" y="203653"/>
                </a:lnTo>
                <a:lnTo>
                  <a:pt x="151470" y="267891"/>
                </a:lnTo>
                <a:lnTo>
                  <a:pt x="151805" y="267891"/>
                </a:lnTo>
                <a:lnTo>
                  <a:pt x="171115" y="190593"/>
                </a:lnTo>
                <a:cubicBezTo>
                  <a:pt x="172343" y="185738"/>
                  <a:pt x="177310" y="182780"/>
                  <a:pt x="181998" y="184565"/>
                </a:cubicBezTo>
                <a:cubicBezTo>
                  <a:pt x="216545" y="197737"/>
                  <a:pt x="241102" y="231223"/>
                  <a:pt x="241102" y="270402"/>
                </a:cubicBezTo>
                <a:cubicBezTo>
                  <a:pt x="241102" y="278829"/>
                  <a:pt x="234237" y="285694"/>
                  <a:pt x="225809" y="285694"/>
                </a:cubicBezTo>
                <a:lnTo>
                  <a:pt x="24222" y="285750"/>
                </a:lnTo>
                <a:cubicBezTo>
                  <a:pt x="15794" y="285750"/>
                  <a:pt x="8930" y="278885"/>
                  <a:pt x="8930" y="270458"/>
                </a:cubicBezTo>
                <a:cubicBezTo>
                  <a:pt x="8930" y="231279"/>
                  <a:pt x="33486" y="197793"/>
                  <a:pt x="68033" y="184621"/>
                </a:cubicBezTo>
                <a:cubicBezTo>
                  <a:pt x="72721" y="182835"/>
                  <a:pt x="77688" y="185793"/>
                  <a:pt x="78916" y="190649"/>
                </a:cubicBezTo>
                <a:lnTo>
                  <a:pt x="98227" y="267946"/>
                </a:lnTo>
                <a:lnTo>
                  <a:pt x="98561" y="267946"/>
                </a:lnTo>
                <a:lnTo>
                  <a:pt x="115863" y="203708"/>
                </a:lnTo>
                <a:lnTo>
                  <a:pt x="100571" y="185849"/>
                </a:lnTo>
                <a:cubicBezTo>
                  <a:pt x="99064" y="184063"/>
                  <a:pt x="98227" y="181831"/>
                  <a:pt x="98227" y="179487"/>
                </a:cubicBezTo>
                <a:cubicBezTo>
                  <a:pt x="98227" y="174073"/>
                  <a:pt x="102580" y="169720"/>
                  <a:pt x="107993" y="169720"/>
                </a:cubicBezTo>
                <a:close/>
              </a:path>
            </a:pathLst>
          </a:custGeom>
          <a:solidFill>
            <a:srgbClr val="C5A575"/>
          </a:solidFill>
          <a:ln/>
        </p:spPr>
      </p:sp>
      <p:sp>
        <p:nvSpPr>
          <p:cNvPr id="49" name="Text 47"/>
          <p:cNvSpPr/>
          <p:nvPr/>
        </p:nvSpPr>
        <p:spPr>
          <a:xfrm>
            <a:off x="6745486" y="4842514"/>
            <a:ext cx="49911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F7FAFC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Authored By</a:t>
            </a:r>
            <a:endParaRPr lang="en-US" sz="1600" dirty="0"/>
          </a:p>
        </p:txBody>
      </p:sp>
      <p:sp>
        <p:nvSpPr>
          <p:cNvPr id="50" name="Text 48"/>
          <p:cNvSpPr/>
          <p:nvPr/>
        </p:nvSpPr>
        <p:spPr>
          <a:xfrm>
            <a:off x="6745486" y="5147314"/>
            <a:ext cx="498157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C5A57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Kallol Chakrabarti</a:t>
            </a:r>
            <a:pPr>
              <a:lnSpc>
                <a:spcPct val="130000"/>
              </a:lnSpc>
            </a:pPr>
            <a:r>
              <a:rPr lang="en-US" sz="1200" dirty="0">
                <a:solidFill>
                  <a:srgbClr val="8B9D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— Global Governance Architect, Civilisational Systems Theorist, AI-State Framework Pioneer</a:t>
            </a:r>
            <a:endParaRPr lang="en-US" sz="1600" dirty="0"/>
          </a:p>
        </p:txBody>
      </p:sp>
      <p:sp>
        <p:nvSpPr>
          <p:cNvPr id="51" name="Shape 49"/>
          <p:cNvSpPr/>
          <p:nvPr/>
        </p:nvSpPr>
        <p:spPr>
          <a:xfrm>
            <a:off x="6191250" y="5916932"/>
            <a:ext cx="5619750" cy="762000"/>
          </a:xfrm>
          <a:custGeom>
            <a:avLst/>
            <a:gdLst/>
            <a:ahLst/>
            <a:cxnLst/>
            <a:rect l="l" t="t" r="r" b="b"/>
            <a:pathLst>
              <a:path w="5619750" h="762000">
                <a:moveTo>
                  <a:pt x="76200" y="0"/>
                </a:moveTo>
                <a:lnTo>
                  <a:pt x="5543550" y="0"/>
                </a:lnTo>
                <a:cubicBezTo>
                  <a:pt x="5585606" y="0"/>
                  <a:pt x="5619750" y="34144"/>
                  <a:pt x="5619750" y="76200"/>
                </a:cubicBezTo>
                <a:lnTo>
                  <a:pt x="5619750" y="685800"/>
                </a:lnTo>
                <a:cubicBezTo>
                  <a:pt x="5619750" y="727856"/>
                  <a:pt x="5585606" y="762000"/>
                  <a:pt x="5543550" y="762000"/>
                </a:cubicBezTo>
                <a:lnTo>
                  <a:pt x="76200" y="762000"/>
                </a:lnTo>
                <a:cubicBezTo>
                  <a:pt x="34144" y="762000"/>
                  <a:pt x="0" y="727856"/>
                  <a:pt x="0" y="685800"/>
                </a:cubicBezTo>
                <a:lnTo>
                  <a:pt x="0" y="76200"/>
                </a:lnTo>
                <a:cubicBezTo>
                  <a:pt x="0" y="34144"/>
                  <a:pt x="34144" y="0"/>
                  <a:pt x="76200" y="0"/>
                </a:cubicBezTo>
                <a:close/>
              </a:path>
            </a:pathLst>
          </a:custGeom>
          <a:solidFill>
            <a:srgbClr val="4A5568">
              <a:alpha val="30196"/>
            </a:srgbClr>
          </a:solidFill>
          <a:ln/>
        </p:spPr>
      </p:sp>
      <p:sp>
        <p:nvSpPr>
          <p:cNvPr id="52" name="Text 50"/>
          <p:cNvSpPr/>
          <p:nvPr/>
        </p:nvSpPr>
        <p:spPr>
          <a:xfrm>
            <a:off x="6286500" y="6069332"/>
            <a:ext cx="1362075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1800" b="1" dirty="0">
                <a:solidFill>
                  <a:srgbClr val="C5A575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150+</a:t>
            </a:r>
            <a:endParaRPr lang="en-US" sz="1600" dirty="0"/>
          </a:p>
        </p:txBody>
      </p:sp>
      <p:sp>
        <p:nvSpPr>
          <p:cNvPr id="53" name="Text 51"/>
          <p:cNvSpPr/>
          <p:nvPr/>
        </p:nvSpPr>
        <p:spPr>
          <a:xfrm>
            <a:off x="6315075" y="6374011"/>
            <a:ext cx="1304925" cy="15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900" dirty="0">
                <a:solidFill>
                  <a:srgbClr val="8B9D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GitHub Repos</a:t>
            </a:r>
            <a:endParaRPr lang="en-US" sz="1600" dirty="0"/>
          </a:p>
        </p:txBody>
      </p:sp>
      <p:sp>
        <p:nvSpPr>
          <p:cNvPr id="54" name="Text 52"/>
          <p:cNvSpPr/>
          <p:nvPr/>
        </p:nvSpPr>
        <p:spPr>
          <a:xfrm>
            <a:off x="7643813" y="6069332"/>
            <a:ext cx="1362075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1800" b="1" dirty="0">
                <a:solidFill>
                  <a:srgbClr val="C5A575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256+</a:t>
            </a:r>
            <a:endParaRPr lang="en-US" sz="1600" dirty="0"/>
          </a:p>
        </p:txBody>
      </p:sp>
      <p:sp>
        <p:nvSpPr>
          <p:cNvPr id="55" name="Text 53"/>
          <p:cNvSpPr/>
          <p:nvPr/>
        </p:nvSpPr>
        <p:spPr>
          <a:xfrm>
            <a:off x="7672388" y="6374011"/>
            <a:ext cx="1304925" cy="15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900" dirty="0">
                <a:solidFill>
                  <a:srgbClr val="8B9D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DOIs</a:t>
            </a:r>
            <a:endParaRPr lang="en-US" sz="1600" dirty="0"/>
          </a:p>
        </p:txBody>
      </p:sp>
      <p:sp>
        <p:nvSpPr>
          <p:cNvPr id="56" name="Text 54"/>
          <p:cNvSpPr/>
          <p:nvPr/>
        </p:nvSpPr>
        <p:spPr>
          <a:xfrm>
            <a:off x="9001125" y="6069332"/>
            <a:ext cx="1362075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1800" b="1" dirty="0">
                <a:solidFill>
                  <a:srgbClr val="8B9DAE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94.9%</a:t>
            </a:r>
            <a:endParaRPr lang="en-US" sz="1600" dirty="0"/>
          </a:p>
        </p:txBody>
      </p:sp>
      <p:sp>
        <p:nvSpPr>
          <p:cNvPr id="57" name="Text 55"/>
          <p:cNvSpPr/>
          <p:nvPr/>
        </p:nvSpPr>
        <p:spPr>
          <a:xfrm>
            <a:off x="9029700" y="6374011"/>
            <a:ext cx="1304925" cy="15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900" dirty="0">
                <a:solidFill>
                  <a:srgbClr val="8B9D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Novelty</a:t>
            </a:r>
            <a:endParaRPr lang="en-US" sz="1600" dirty="0"/>
          </a:p>
        </p:txBody>
      </p:sp>
      <p:sp>
        <p:nvSpPr>
          <p:cNvPr id="58" name="Text 56"/>
          <p:cNvSpPr/>
          <p:nvPr/>
        </p:nvSpPr>
        <p:spPr>
          <a:xfrm>
            <a:off x="10358438" y="6069332"/>
            <a:ext cx="1362075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1800" b="1" dirty="0">
                <a:solidFill>
                  <a:srgbClr val="8B9DAE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5,000+</a:t>
            </a:r>
            <a:endParaRPr lang="en-US" sz="1600" dirty="0"/>
          </a:p>
        </p:txBody>
      </p:sp>
      <p:sp>
        <p:nvSpPr>
          <p:cNvPr id="59" name="Text 57"/>
          <p:cNvSpPr/>
          <p:nvPr/>
        </p:nvSpPr>
        <p:spPr>
          <a:xfrm>
            <a:off x="10387013" y="6374011"/>
            <a:ext cx="1304925" cy="15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900" dirty="0">
                <a:solidFill>
                  <a:srgbClr val="8B9D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Downloads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1A1D2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81000" y="381000"/>
            <a:ext cx="1895475" cy="266700"/>
          </a:xfrm>
          <a:custGeom>
            <a:avLst/>
            <a:gdLst/>
            <a:ahLst/>
            <a:cxnLst/>
            <a:rect l="l" t="t" r="r" b="b"/>
            <a:pathLst>
              <a:path w="1895475" h="266700">
                <a:moveTo>
                  <a:pt x="133350" y="0"/>
                </a:moveTo>
                <a:lnTo>
                  <a:pt x="1762125" y="0"/>
                </a:lnTo>
                <a:cubicBezTo>
                  <a:pt x="1835723" y="0"/>
                  <a:pt x="1895475" y="59752"/>
                  <a:pt x="1895475" y="133350"/>
                </a:cubicBezTo>
                <a:lnTo>
                  <a:pt x="1895475" y="133350"/>
                </a:lnTo>
                <a:cubicBezTo>
                  <a:pt x="1895475" y="206948"/>
                  <a:pt x="1835723" y="266700"/>
                  <a:pt x="1762125" y="266700"/>
                </a:cubicBezTo>
                <a:lnTo>
                  <a:pt x="133350" y="266700"/>
                </a:lnTo>
                <a:cubicBezTo>
                  <a:pt x="59752" y="266700"/>
                  <a:pt x="0" y="206948"/>
                  <a:pt x="0" y="133350"/>
                </a:cubicBezTo>
                <a:lnTo>
                  <a:pt x="0" y="133350"/>
                </a:lnTo>
                <a:cubicBezTo>
                  <a:pt x="0" y="59752"/>
                  <a:pt x="59752" y="0"/>
                  <a:pt x="133350" y="0"/>
                </a:cubicBezTo>
                <a:close/>
              </a:path>
            </a:pathLst>
          </a:custGeom>
          <a:solidFill>
            <a:srgbClr val="8B9DAE"/>
          </a:solidFill>
          <a:ln/>
        </p:spPr>
      </p:sp>
      <p:sp>
        <p:nvSpPr>
          <p:cNvPr id="3" name="Text 1"/>
          <p:cNvSpPr/>
          <p:nvPr/>
        </p:nvSpPr>
        <p:spPr>
          <a:xfrm>
            <a:off x="495300" y="419100"/>
            <a:ext cx="17335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b="1" dirty="0">
                <a:solidFill>
                  <a:srgbClr val="1A1D24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DIGITAL INFRASTRUCTURE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2395180" y="419100"/>
            <a:ext cx="18859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spc="210" kern="0" dirty="0">
                <a:solidFill>
                  <a:srgbClr val="8B9DAE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Platforms Section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381000" y="723900"/>
            <a:ext cx="11601450" cy="857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700" b="1" dirty="0">
                <a:solidFill>
                  <a:srgbClr val="F7FAFC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Key Platforms Under</a:t>
            </a:r>
            <a:endParaRPr lang="en-US" sz="1600" dirty="0"/>
          </a:p>
          <a:p>
            <a:pPr>
              <a:lnSpc>
                <a:spcPct val="100000"/>
              </a:lnSpc>
            </a:pPr>
            <a:r>
              <a:rPr lang="en-US" sz="2700" b="1" dirty="0">
                <a:solidFill>
                  <a:srgbClr val="8B9DAE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Viksit Bharat 2047 Architecture</a:t>
            </a:r>
            <a:endParaRPr lang="en-US" sz="1600" dirty="0"/>
          </a:p>
        </p:txBody>
      </p:sp>
      <p:sp>
        <p:nvSpPr>
          <p:cNvPr id="6" name="Shape 4"/>
          <p:cNvSpPr/>
          <p:nvPr/>
        </p:nvSpPr>
        <p:spPr>
          <a:xfrm>
            <a:off x="384810" y="1737360"/>
            <a:ext cx="3722370" cy="1036320"/>
          </a:xfrm>
          <a:custGeom>
            <a:avLst/>
            <a:gdLst/>
            <a:ahLst/>
            <a:cxnLst/>
            <a:rect l="l" t="t" r="r" b="b"/>
            <a:pathLst>
              <a:path w="3722370" h="1036320">
                <a:moveTo>
                  <a:pt x="76201" y="0"/>
                </a:moveTo>
                <a:lnTo>
                  <a:pt x="3646169" y="0"/>
                </a:lnTo>
                <a:cubicBezTo>
                  <a:pt x="3688254" y="0"/>
                  <a:pt x="3722370" y="34116"/>
                  <a:pt x="3722370" y="76201"/>
                </a:cubicBezTo>
                <a:lnTo>
                  <a:pt x="3722370" y="960119"/>
                </a:lnTo>
                <a:cubicBezTo>
                  <a:pt x="3722370" y="1002204"/>
                  <a:pt x="3688254" y="1036320"/>
                  <a:pt x="3646169" y="1036320"/>
                </a:cubicBezTo>
                <a:lnTo>
                  <a:pt x="76201" y="1036320"/>
                </a:lnTo>
                <a:cubicBezTo>
                  <a:pt x="34116" y="1036320"/>
                  <a:pt x="0" y="1002204"/>
                  <a:pt x="0" y="960119"/>
                </a:cubicBezTo>
                <a:lnTo>
                  <a:pt x="0" y="76201"/>
                </a:lnTo>
                <a:cubicBezTo>
                  <a:pt x="0" y="34144"/>
                  <a:pt x="34144" y="0"/>
                  <a:pt x="76201" y="0"/>
                </a:cubicBezTo>
                <a:close/>
              </a:path>
            </a:pathLst>
          </a:custGeom>
          <a:solidFill>
            <a:srgbClr val="4A5568">
              <a:alpha val="20000"/>
            </a:srgbClr>
          </a:solidFill>
          <a:ln w="10160">
            <a:solidFill>
              <a:srgbClr val="4A5568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541020" y="1893568"/>
            <a:ext cx="2476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C5A57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01</a:t>
            </a:r>
            <a:endParaRPr lang="en-US" sz="1600" dirty="0"/>
          </a:p>
        </p:txBody>
      </p:sp>
      <p:sp>
        <p:nvSpPr>
          <p:cNvPr id="8" name="Text 6"/>
          <p:cNvSpPr/>
          <p:nvPr/>
        </p:nvSpPr>
        <p:spPr>
          <a:xfrm>
            <a:off x="782955" y="1912618"/>
            <a:ext cx="24193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F7FAFC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Bharat Governance Transformation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541020" y="2236468"/>
            <a:ext cx="3476625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8B9D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Decade-long digital chronicle of India's governance evolution (2014-2025)</a:t>
            </a:r>
            <a:endParaRPr lang="en-US" sz="1600" dirty="0"/>
          </a:p>
        </p:txBody>
      </p:sp>
      <p:sp>
        <p:nvSpPr>
          <p:cNvPr id="10" name="Shape 8"/>
          <p:cNvSpPr/>
          <p:nvPr/>
        </p:nvSpPr>
        <p:spPr>
          <a:xfrm>
            <a:off x="4232910" y="1737360"/>
            <a:ext cx="3722370" cy="1036320"/>
          </a:xfrm>
          <a:custGeom>
            <a:avLst/>
            <a:gdLst/>
            <a:ahLst/>
            <a:cxnLst/>
            <a:rect l="l" t="t" r="r" b="b"/>
            <a:pathLst>
              <a:path w="3722370" h="1036320">
                <a:moveTo>
                  <a:pt x="76201" y="0"/>
                </a:moveTo>
                <a:lnTo>
                  <a:pt x="3646169" y="0"/>
                </a:lnTo>
                <a:cubicBezTo>
                  <a:pt x="3688254" y="0"/>
                  <a:pt x="3722370" y="34116"/>
                  <a:pt x="3722370" y="76201"/>
                </a:cubicBezTo>
                <a:lnTo>
                  <a:pt x="3722370" y="960119"/>
                </a:lnTo>
                <a:cubicBezTo>
                  <a:pt x="3722370" y="1002204"/>
                  <a:pt x="3688254" y="1036320"/>
                  <a:pt x="3646169" y="1036320"/>
                </a:cubicBezTo>
                <a:lnTo>
                  <a:pt x="76201" y="1036320"/>
                </a:lnTo>
                <a:cubicBezTo>
                  <a:pt x="34116" y="1036320"/>
                  <a:pt x="0" y="1002204"/>
                  <a:pt x="0" y="960119"/>
                </a:cubicBezTo>
                <a:lnTo>
                  <a:pt x="0" y="76201"/>
                </a:lnTo>
                <a:cubicBezTo>
                  <a:pt x="0" y="34144"/>
                  <a:pt x="34144" y="0"/>
                  <a:pt x="76201" y="0"/>
                </a:cubicBezTo>
                <a:close/>
              </a:path>
            </a:pathLst>
          </a:custGeom>
          <a:solidFill>
            <a:srgbClr val="4A5568">
              <a:alpha val="20000"/>
            </a:srgbClr>
          </a:solidFill>
          <a:ln w="10160">
            <a:solidFill>
              <a:srgbClr val="4A5568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4389120" y="1893568"/>
            <a:ext cx="2857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C5A57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02</a:t>
            </a:r>
            <a:endParaRPr lang="en-US" sz="1600" dirty="0"/>
          </a:p>
        </p:txBody>
      </p:sp>
      <p:sp>
        <p:nvSpPr>
          <p:cNvPr id="12" name="Text 10"/>
          <p:cNvSpPr/>
          <p:nvPr/>
        </p:nvSpPr>
        <p:spPr>
          <a:xfrm>
            <a:off x="4663916" y="1912618"/>
            <a:ext cx="22383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F7FAFC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National Outcomes Marketplace</a:t>
            </a:r>
            <a:endParaRPr lang="en-US" sz="1600" dirty="0"/>
          </a:p>
        </p:txBody>
      </p:sp>
      <p:sp>
        <p:nvSpPr>
          <p:cNvPr id="13" name="Text 11"/>
          <p:cNvSpPr/>
          <p:nvPr/>
        </p:nvSpPr>
        <p:spPr>
          <a:xfrm>
            <a:off x="4389120" y="2236468"/>
            <a:ext cx="3476625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8B9D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Outcomes-based governance linking investments to measurable citizen impact</a:t>
            </a:r>
            <a:endParaRPr lang="en-US" sz="1600" dirty="0"/>
          </a:p>
        </p:txBody>
      </p:sp>
      <p:sp>
        <p:nvSpPr>
          <p:cNvPr id="14" name="Shape 12"/>
          <p:cNvSpPr/>
          <p:nvPr/>
        </p:nvSpPr>
        <p:spPr>
          <a:xfrm>
            <a:off x="8081010" y="1737360"/>
            <a:ext cx="3722370" cy="1036320"/>
          </a:xfrm>
          <a:custGeom>
            <a:avLst/>
            <a:gdLst/>
            <a:ahLst/>
            <a:cxnLst/>
            <a:rect l="l" t="t" r="r" b="b"/>
            <a:pathLst>
              <a:path w="3722370" h="1036320">
                <a:moveTo>
                  <a:pt x="76201" y="0"/>
                </a:moveTo>
                <a:lnTo>
                  <a:pt x="3646169" y="0"/>
                </a:lnTo>
                <a:cubicBezTo>
                  <a:pt x="3688254" y="0"/>
                  <a:pt x="3722370" y="34116"/>
                  <a:pt x="3722370" y="76201"/>
                </a:cubicBezTo>
                <a:lnTo>
                  <a:pt x="3722370" y="960119"/>
                </a:lnTo>
                <a:cubicBezTo>
                  <a:pt x="3722370" y="1002204"/>
                  <a:pt x="3688254" y="1036320"/>
                  <a:pt x="3646169" y="1036320"/>
                </a:cubicBezTo>
                <a:lnTo>
                  <a:pt x="76201" y="1036320"/>
                </a:lnTo>
                <a:cubicBezTo>
                  <a:pt x="34116" y="1036320"/>
                  <a:pt x="0" y="1002204"/>
                  <a:pt x="0" y="960119"/>
                </a:cubicBezTo>
                <a:lnTo>
                  <a:pt x="0" y="76201"/>
                </a:lnTo>
                <a:cubicBezTo>
                  <a:pt x="0" y="34144"/>
                  <a:pt x="34144" y="0"/>
                  <a:pt x="76201" y="0"/>
                </a:cubicBezTo>
                <a:close/>
              </a:path>
            </a:pathLst>
          </a:custGeom>
          <a:solidFill>
            <a:srgbClr val="4A5568">
              <a:alpha val="20000"/>
            </a:srgbClr>
          </a:solidFill>
          <a:ln w="10160">
            <a:solidFill>
              <a:srgbClr val="4A5568"/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8237220" y="1893568"/>
            <a:ext cx="2857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C5A57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03</a:t>
            </a:r>
            <a:endParaRPr lang="en-US" sz="1600" dirty="0"/>
          </a:p>
        </p:txBody>
      </p:sp>
      <p:sp>
        <p:nvSpPr>
          <p:cNvPr id="16" name="Text 14"/>
          <p:cNvSpPr/>
          <p:nvPr/>
        </p:nvSpPr>
        <p:spPr>
          <a:xfrm>
            <a:off x="8516421" y="1912618"/>
            <a:ext cx="22860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F7FAFC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Grassroots Innovation Taxonomy</a:t>
            </a:r>
            <a:endParaRPr lang="en-US" sz="1600" dirty="0"/>
          </a:p>
        </p:txBody>
      </p:sp>
      <p:sp>
        <p:nvSpPr>
          <p:cNvPr id="17" name="Text 15"/>
          <p:cNvSpPr/>
          <p:nvPr/>
        </p:nvSpPr>
        <p:spPr>
          <a:xfrm>
            <a:off x="8237220" y="2236468"/>
            <a:ext cx="3476625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8B9D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NIF-aligned repository preserving rural and indigenous innovation</a:t>
            </a:r>
            <a:endParaRPr lang="en-US" sz="1600" dirty="0"/>
          </a:p>
        </p:txBody>
      </p:sp>
      <p:sp>
        <p:nvSpPr>
          <p:cNvPr id="18" name="Shape 16"/>
          <p:cNvSpPr/>
          <p:nvPr/>
        </p:nvSpPr>
        <p:spPr>
          <a:xfrm>
            <a:off x="384810" y="2895606"/>
            <a:ext cx="3722370" cy="1036320"/>
          </a:xfrm>
          <a:custGeom>
            <a:avLst/>
            <a:gdLst/>
            <a:ahLst/>
            <a:cxnLst/>
            <a:rect l="l" t="t" r="r" b="b"/>
            <a:pathLst>
              <a:path w="3722370" h="1036320">
                <a:moveTo>
                  <a:pt x="76201" y="0"/>
                </a:moveTo>
                <a:lnTo>
                  <a:pt x="3646169" y="0"/>
                </a:lnTo>
                <a:cubicBezTo>
                  <a:pt x="3688254" y="0"/>
                  <a:pt x="3722370" y="34116"/>
                  <a:pt x="3722370" y="76201"/>
                </a:cubicBezTo>
                <a:lnTo>
                  <a:pt x="3722370" y="960119"/>
                </a:lnTo>
                <a:cubicBezTo>
                  <a:pt x="3722370" y="1002204"/>
                  <a:pt x="3688254" y="1036320"/>
                  <a:pt x="3646169" y="1036320"/>
                </a:cubicBezTo>
                <a:lnTo>
                  <a:pt x="76201" y="1036320"/>
                </a:lnTo>
                <a:cubicBezTo>
                  <a:pt x="34116" y="1036320"/>
                  <a:pt x="0" y="1002204"/>
                  <a:pt x="0" y="960119"/>
                </a:cubicBezTo>
                <a:lnTo>
                  <a:pt x="0" y="76201"/>
                </a:lnTo>
                <a:cubicBezTo>
                  <a:pt x="0" y="34144"/>
                  <a:pt x="34144" y="0"/>
                  <a:pt x="76201" y="0"/>
                </a:cubicBezTo>
                <a:close/>
              </a:path>
            </a:pathLst>
          </a:custGeom>
          <a:solidFill>
            <a:srgbClr val="4A5568">
              <a:alpha val="20000"/>
            </a:srgbClr>
          </a:solidFill>
          <a:ln w="10160">
            <a:solidFill>
              <a:srgbClr val="4A5568"/>
            </a:solidFill>
            <a:prstDash val="solid"/>
          </a:ln>
        </p:spPr>
      </p:sp>
      <p:sp>
        <p:nvSpPr>
          <p:cNvPr id="19" name="Text 17"/>
          <p:cNvSpPr/>
          <p:nvPr/>
        </p:nvSpPr>
        <p:spPr>
          <a:xfrm>
            <a:off x="541020" y="3051814"/>
            <a:ext cx="2857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8B9D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04</a:t>
            </a:r>
            <a:endParaRPr lang="en-US" sz="1600" dirty="0"/>
          </a:p>
        </p:txBody>
      </p:sp>
      <p:sp>
        <p:nvSpPr>
          <p:cNvPr id="20" name="Text 18"/>
          <p:cNvSpPr/>
          <p:nvPr/>
        </p:nvSpPr>
        <p:spPr>
          <a:xfrm>
            <a:off x="815697" y="3070864"/>
            <a:ext cx="13620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F7FAFC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Temporal GIS Atlas</a:t>
            </a:r>
            <a:endParaRPr lang="en-US" sz="1600" dirty="0"/>
          </a:p>
        </p:txBody>
      </p:sp>
      <p:sp>
        <p:nvSpPr>
          <p:cNvPr id="21" name="Text 19"/>
          <p:cNvSpPr/>
          <p:nvPr/>
        </p:nvSpPr>
        <p:spPr>
          <a:xfrm>
            <a:off x="541020" y="3394714"/>
            <a:ext cx="3476625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8B9D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Time-layered geospatial visualization of India's territorial evolution</a:t>
            </a:r>
            <a:endParaRPr lang="en-US" sz="1600" dirty="0"/>
          </a:p>
        </p:txBody>
      </p:sp>
      <p:sp>
        <p:nvSpPr>
          <p:cNvPr id="22" name="Shape 20"/>
          <p:cNvSpPr/>
          <p:nvPr/>
        </p:nvSpPr>
        <p:spPr>
          <a:xfrm>
            <a:off x="4232910" y="2895606"/>
            <a:ext cx="3722370" cy="1036320"/>
          </a:xfrm>
          <a:custGeom>
            <a:avLst/>
            <a:gdLst/>
            <a:ahLst/>
            <a:cxnLst/>
            <a:rect l="l" t="t" r="r" b="b"/>
            <a:pathLst>
              <a:path w="3722370" h="1036320">
                <a:moveTo>
                  <a:pt x="76201" y="0"/>
                </a:moveTo>
                <a:lnTo>
                  <a:pt x="3646169" y="0"/>
                </a:lnTo>
                <a:cubicBezTo>
                  <a:pt x="3688254" y="0"/>
                  <a:pt x="3722370" y="34116"/>
                  <a:pt x="3722370" y="76201"/>
                </a:cubicBezTo>
                <a:lnTo>
                  <a:pt x="3722370" y="960119"/>
                </a:lnTo>
                <a:cubicBezTo>
                  <a:pt x="3722370" y="1002204"/>
                  <a:pt x="3688254" y="1036320"/>
                  <a:pt x="3646169" y="1036320"/>
                </a:cubicBezTo>
                <a:lnTo>
                  <a:pt x="76201" y="1036320"/>
                </a:lnTo>
                <a:cubicBezTo>
                  <a:pt x="34116" y="1036320"/>
                  <a:pt x="0" y="1002204"/>
                  <a:pt x="0" y="960119"/>
                </a:cubicBezTo>
                <a:lnTo>
                  <a:pt x="0" y="76201"/>
                </a:lnTo>
                <a:cubicBezTo>
                  <a:pt x="0" y="34144"/>
                  <a:pt x="34144" y="0"/>
                  <a:pt x="76201" y="0"/>
                </a:cubicBezTo>
                <a:close/>
              </a:path>
            </a:pathLst>
          </a:custGeom>
          <a:solidFill>
            <a:srgbClr val="4A5568">
              <a:alpha val="20000"/>
            </a:srgbClr>
          </a:solidFill>
          <a:ln w="10160">
            <a:solidFill>
              <a:srgbClr val="4A5568"/>
            </a:solidFill>
            <a:prstDash val="solid"/>
          </a:ln>
        </p:spPr>
      </p:sp>
      <p:sp>
        <p:nvSpPr>
          <p:cNvPr id="23" name="Text 21"/>
          <p:cNvSpPr/>
          <p:nvPr/>
        </p:nvSpPr>
        <p:spPr>
          <a:xfrm>
            <a:off x="4389120" y="3051814"/>
            <a:ext cx="2857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8B9D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05</a:t>
            </a:r>
            <a:endParaRPr lang="en-US" sz="1600" dirty="0"/>
          </a:p>
        </p:txBody>
      </p:sp>
      <p:sp>
        <p:nvSpPr>
          <p:cNvPr id="24" name="Text 22"/>
          <p:cNvSpPr/>
          <p:nvPr/>
        </p:nvSpPr>
        <p:spPr>
          <a:xfrm>
            <a:off x="4668917" y="3070864"/>
            <a:ext cx="20574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F7FAFC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Data Philanthropy Framework</a:t>
            </a:r>
            <a:endParaRPr lang="en-US" sz="1600" dirty="0"/>
          </a:p>
        </p:txBody>
      </p:sp>
      <p:sp>
        <p:nvSpPr>
          <p:cNvPr id="25" name="Text 23"/>
          <p:cNvSpPr/>
          <p:nvPr/>
        </p:nvSpPr>
        <p:spPr>
          <a:xfrm>
            <a:off x="4389120" y="3394714"/>
            <a:ext cx="34766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8B9D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Ethical voluntary data sharing for public good</a:t>
            </a:r>
            <a:endParaRPr lang="en-US" sz="1600" dirty="0"/>
          </a:p>
        </p:txBody>
      </p:sp>
      <p:sp>
        <p:nvSpPr>
          <p:cNvPr id="26" name="Shape 24"/>
          <p:cNvSpPr/>
          <p:nvPr/>
        </p:nvSpPr>
        <p:spPr>
          <a:xfrm>
            <a:off x="8081010" y="2895606"/>
            <a:ext cx="3722370" cy="1036320"/>
          </a:xfrm>
          <a:custGeom>
            <a:avLst/>
            <a:gdLst/>
            <a:ahLst/>
            <a:cxnLst/>
            <a:rect l="l" t="t" r="r" b="b"/>
            <a:pathLst>
              <a:path w="3722370" h="1036320">
                <a:moveTo>
                  <a:pt x="76201" y="0"/>
                </a:moveTo>
                <a:lnTo>
                  <a:pt x="3646169" y="0"/>
                </a:lnTo>
                <a:cubicBezTo>
                  <a:pt x="3688254" y="0"/>
                  <a:pt x="3722370" y="34116"/>
                  <a:pt x="3722370" y="76201"/>
                </a:cubicBezTo>
                <a:lnTo>
                  <a:pt x="3722370" y="960119"/>
                </a:lnTo>
                <a:cubicBezTo>
                  <a:pt x="3722370" y="1002204"/>
                  <a:pt x="3688254" y="1036320"/>
                  <a:pt x="3646169" y="1036320"/>
                </a:cubicBezTo>
                <a:lnTo>
                  <a:pt x="76201" y="1036320"/>
                </a:lnTo>
                <a:cubicBezTo>
                  <a:pt x="34116" y="1036320"/>
                  <a:pt x="0" y="1002204"/>
                  <a:pt x="0" y="960119"/>
                </a:cubicBezTo>
                <a:lnTo>
                  <a:pt x="0" y="76201"/>
                </a:lnTo>
                <a:cubicBezTo>
                  <a:pt x="0" y="34144"/>
                  <a:pt x="34144" y="0"/>
                  <a:pt x="76201" y="0"/>
                </a:cubicBezTo>
                <a:close/>
              </a:path>
            </a:pathLst>
          </a:custGeom>
          <a:solidFill>
            <a:srgbClr val="4A5568">
              <a:alpha val="20000"/>
            </a:srgbClr>
          </a:solidFill>
          <a:ln w="10160">
            <a:solidFill>
              <a:srgbClr val="4A5568"/>
            </a:solidFill>
            <a:prstDash val="solid"/>
          </a:ln>
        </p:spPr>
      </p:sp>
      <p:sp>
        <p:nvSpPr>
          <p:cNvPr id="27" name="Text 25"/>
          <p:cNvSpPr/>
          <p:nvPr/>
        </p:nvSpPr>
        <p:spPr>
          <a:xfrm>
            <a:off x="8237220" y="3051814"/>
            <a:ext cx="2952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8B9D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06</a:t>
            </a:r>
            <a:endParaRPr lang="en-US" sz="1600" dirty="0"/>
          </a:p>
        </p:txBody>
      </p:sp>
      <p:sp>
        <p:nvSpPr>
          <p:cNvPr id="28" name="Text 26"/>
          <p:cNvSpPr/>
          <p:nvPr/>
        </p:nvSpPr>
        <p:spPr>
          <a:xfrm>
            <a:off x="8519160" y="3070864"/>
            <a:ext cx="10953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F7FAFC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Project Ankitan</a:t>
            </a:r>
            <a:endParaRPr lang="en-US" sz="1600" dirty="0"/>
          </a:p>
        </p:txBody>
      </p:sp>
      <p:sp>
        <p:nvSpPr>
          <p:cNvPr id="29" name="Text 27"/>
          <p:cNvSpPr/>
          <p:nvPr/>
        </p:nvSpPr>
        <p:spPr>
          <a:xfrm>
            <a:off x="8237220" y="3394714"/>
            <a:ext cx="34766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8B9D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National land knowledge &amp; dispute resolution repository</a:t>
            </a:r>
            <a:endParaRPr lang="en-US" sz="1600" dirty="0"/>
          </a:p>
        </p:txBody>
      </p:sp>
      <p:sp>
        <p:nvSpPr>
          <p:cNvPr id="30" name="Shape 28"/>
          <p:cNvSpPr/>
          <p:nvPr/>
        </p:nvSpPr>
        <p:spPr>
          <a:xfrm>
            <a:off x="384810" y="4053842"/>
            <a:ext cx="3722370" cy="845820"/>
          </a:xfrm>
          <a:custGeom>
            <a:avLst/>
            <a:gdLst/>
            <a:ahLst/>
            <a:cxnLst/>
            <a:rect l="l" t="t" r="r" b="b"/>
            <a:pathLst>
              <a:path w="3722370" h="845820">
                <a:moveTo>
                  <a:pt x="76200" y="0"/>
                </a:moveTo>
                <a:lnTo>
                  <a:pt x="3646170" y="0"/>
                </a:lnTo>
                <a:cubicBezTo>
                  <a:pt x="3688254" y="0"/>
                  <a:pt x="3722370" y="34116"/>
                  <a:pt x="3722370" y="76200"/>
                </a:cubicBezTo>
                <a:lnTo>
                  <a:pt x="3722370" y="769620"/>
                </a:lnTo>
                <a:cubicBezTo>
                  <a:pt x="3722370" y="811704"/>
                  <a:pt x="3688254" y="845820"/>
                  <a:pt x="3646170" y="845820"/>
                </a:cubicBezTo>
                <a:lnTo>
                  <a:pt x="76200" y="845820"/>
                </a:lnTo>
                <a:cubicBezTo>
                  <a:pt x="34116" y="845820"/>
                  <a:pt x="0" y="811704"/>
                  <a:pt x="0" y="769620"/>
                </a:cubicBezTo>
                <a:lnTo>
                  <a:pt x="0" y="76200"/>
                </a:lnTo>
                <a:cubicBezTo>
                  <a:pt x="0" y="34144"/>
                  <a:pt x="34144" y="0"/>
                  <a:pt x="76200" y="0"/>
                </a:cubicBezTo>
                <a:close/>
              </a:path>
            </a:pathLst>
          </a:custGeom>
          <a:solidFill>
            <a:srgbClr val="4A5568">
              <a:alpha val="20000"/>
            </a:srgbClr>
          </a:solidFill>
          <a:ln w="10160">
            <a:solidFill>
              <a:srgbClr val="4A5568"/>
            </a:solidFill>
            <a:prstDash val="solid"/>
          </a:ln>
        </p:spPr>
      </p:sp>
      <p:sp>
        <p:nvSpPr>
          <p:cNvPr id="31" name="Text 29"/>
          <p:cNvSpPr/>
          <p:nvPr/>
        </p:nvSpPr>
        <p:spPr>
          <a:xfrm>
            <a:off x="541020" y="4210050"/>
            <a:ext cx="2762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C5A57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07</a:t>
            </a:r>
            <a:endParaRPr lang="en-US" sz="1600" dirty="0"/>
          </a:p>
        </p:txBody>
      </p:sp>
      <p:sp>
        <p:nvSpPr>
          <p:cNvPr id="32" name="Text 30"/>
          <p:cNvSpPr/>
          <p:nvPr/>
        </p:nvSpPr>
        <p:spPr>
          <a:xfrm>
            <a:off x="806887" y="4229100"/>
            <a:ext cx="20764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F7FAFC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Ayushman Bharat Health Data</a:t>
            </a:r>
            <a:endParaRPr lang="en-US" sz="1600" dirty="0"/>
          </a:p>
        </p:txBody>
      </p:sp>
      <p:sp>
        <p:nvSpPr>
          <p:cNvPr id="33" name="Text 31"/>
          <p:cNvSpPr/>
          <p:nvPr/>
        </p:nvSpPr>
        <p:spPr>
          <a:xfrm>
            <a:off x="541020" y="4552950"/>
            <a:ext cx="34766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8B9D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Intelligent data layer for evidence-based health policy</a:t>
            </a:r>
            <a:endParaRPr lang="en-US" sz="1600" dirty="0"/>
          </a:p>
        </p:txBody>
      </p:sp>
      <p:sp>
        <p:nvSpPr>
          <p:cNvPr id="34" name="Shape 32"/>
          <p:cNvSpPr/>
          <p:nvPr/>
        </p:nvSpPr>
        <p:spPr>
          <a:xfrm>
            <a:off x="4232910" y="4053842"/>
            <a:ext cx="3722370" cy="845820"/>
          </a:xfrm>
          <a:custGeom>
            <a:avLst/>
            <a:gdLst/>
            <a:ahLst/>
            <a:cxnLst/>
            <a:rect l="l" t="t" r="r" b="b"/>
            <a:pathLst>
              <a:path w="3722370" h="845820">
                <a:moveTo>
                  <a:pt x="76200" y="0"/>
                </a:moveTo>
                <a:lnTo>
                  <a:pt x="3646170" y="0"/>
                </a:lnTo>
                <a:cubicBezTo>
                  <a:pt x="3688254" y="0"/>
                  <a:pt x="3722370" y="34116"/>
                  <a:pt x="3722370" y="76200"/>
                </a:cubicBezTo>
                <a:lnTo>
                  <a:pt x="3722370" y="769620"/>
                </a:lnTo>
                <a:cubicBezTo>
                  <a:pt x="3722370" y="811704"/>
                  <a:pt x="3688254" y="845820"/>
                  <a:pt x="3646170" y="845820"/>
                </a:cubicBezTo>
                <a:lnTo>
                  <a:pt x="76200" y="845820"/>
                </a:lnTo>
                <a:cubicBezTo>
                  <a:pt x="34116" y="845820"/>
                  <a:pt x="0" y="811704"/>
                  <a:pt x="0" y="769620"/>
                </a:cubicBezTo>
                <a:lnTo>
                  <a:pt x="0" y="76200"/>
                </a:lnTo>
                <a:cubicBezTo>
                  <a:pt x="0" y="34144"/>
                  <a:pt x="34144" y="0"/>
                  <a:pt x="76200" y="0"/>
                </a:cubicBezTo>
                <a:close/>
              </a:path>
            </a:pathLst>
          </a:custGeom>
          <a:solidFill>
            <a:srgbClr val="4A5568">
              <a:alpha val="20000"/>
            </a:srgbClr>
          </a:solidFill>
          <a:ln w="10160">
            <a:solidFill>
              <a:srgbClr val="4A5568"/>
            </a:solidFill>
            <a:prstDash val="solid"/>
          </a:ln>
        </p:spPr>
      </p:sp>
      <p:sp>
        <p:nvSpPr>
          <p:cNvPr id="35" name="Text 33"/>
          <p:cNvSpPr/>
          <p:nvPr/>
        </p:nvSpPr>
        <p:spPr>
          <a:xfrm>
            <a:off x="4389120" y="4210050"/>
            <a:ext cx="2952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C5A57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08</a:t>
            </a:r>
            <a:endParaRPr lang="en-US" sz="1600" dirty="0"/>
          </a:p>
        </p:txBody>
      </p:sp>
      <p:sp>
        <p:nvSpPr>
          <p:cNvPr id="36" name="Text 34"/>
          <p:cNvSpPr/>
          <p:nvPr/>
        </p:nvSpPr>
        <p:spPr>
          <a:xfrm>
            <a:off x="4672370" y="4229100"/>
            <a:ext cx="20669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F7FAFC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Atmanirbhar MSME Database</a:t>
            </a:r>
            <a:endParaRPr lang="en-US" sz="1600" dirty="0"/>
          </a:p>
        </p:txBody>
      </p:sp>
      <p:sp>
        <p:nvSpPr>
          <p:cNvPr id="37" name="Text 35"/>
          <p:cNvSpPr/>
          <p:nvPr/>
        </p:nvSpPr>
        <p:spPr>
          <a:xfrm>
            <a:off x="4389120" y="4552950"/>
            <a:ext cx="34766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8B9D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Granular MSME cluster data for targeted policy mapping</a:t>
            </a:r>
            <a:endParaRPr lang="en-US" sz="1600" dirty="0"/>
          </a:p>
        </p:txBody>
      </p:sp>
      <p:sp>
        <p:nvSpPr>
          <p:cNvPr id="38" name="Shape 36"/>
          <p:cNvSpPr/>
          <p:nvPr/>
        </p:nvSpPr>
        <p:spPr>
          <a:xfrm>
            <a:off x="8081010" y="4053842"/>
            <a:ext cx="3722370" cy="845820"/>
          </a:xfrm>
          <a:custGeom>
            <a:avLst/>
            <a:gdLst/>
            <a:ahLst/>
            <a:cxnLst/>
            <a:rect l="l" t="t" r="r" b="b"/>
            <a:pathLst>
              <a:path w="3722370" h="845820">
                <a:moveTo>
                  <a:pt x="76200" y="0"/>
                </a:moveTo>
                <a:lnTo>
                  <a:pt x="3646170" y="0"/>
                </a:lnTo>
                <a:cubicBezTo>
                  <a:pt x="3688254" y="0"/>
                  <a:pt x="3722370" y="34116"/>
                  <a:pt x="3722370" y="76200"/>
                </a:cubicBezTo>
                <a:lnTo>
                  <a:pt x="3722370" y="769620"/>
                </a:lnTo>
                <a:cubicBezTo>
                  <a:pt x="3722370" y="811704"/>
                  <a:pt x="3688254" y="845820"/>
                  <a:pt x="3646170" y="845820"/>
                </a:cubicBezTo>
                <a:lnTo>
                  <a:pt x="76200" y="845820"/>
                </a:lnTo>
                <a:cubicBezTo>
                  <a:pt x="34116" y="845820"/>
                  <a:pt x="0" y="811704"/>
                  <a:pt x="0" y="769620"/>
                </a:cubicBezTo>
                <a:lnTo>
                  <a:pt x="0" y="76200"/>
                </a:lnTo>
                <a:cubicBezTo>
                  <a:pt x="0" y="34144"/>
                  <a:pt x="34144" y="0"/>
                  <a:pt x="76200" y="0"/>
                </a:cubicBezTo>
                <a:close/>
              </a:path>
            </a:pathLst>
          </a:custGeom>
          <a:solidFill>
            <a:srgbClr val="4A5568">
              <a:alpha val="20000"/>
            </a:srgbClr>
          </a:solidFill>
          <a:ln w="10160">
            <a:solidFill>
              <a:srgbClr val="4A5568"/>
            </a:solidFill>
            <a:prstDash val="solid"/>
          </a:ln>
        </p:spPr>
      </p:sp>
      <p:sp>
        <p:nvSpPr>
          <p:cNvPr id="39" name="Text 37"/>
          <p:cNvSpPr/>
          <p:nvPr/>
        </p:nvSpPr>
        <p:spPr>
          <a:xfrm>
            <a:off x="8237220" y="4210050"/>
            <a:ext cx="2952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C5A57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09</a:t>
            </a:r>
            <a:endParaRPr lang="en-US" sz="1600" dirty="0"/>
          </a:p>
        </p:txBody>
      </p:sp>
      <p:sp>
        <p:nvSpPr>
          <p:cNvPr id="40" name="Text 38"/>
          <p:cNvSpPr/>
          <p:nvPr/>
        </p:nvSpPr>
        <p:spPr>
          <a:xfrm>
            <a:off x="8519398" y="4229100"/>
            <a:ext cx="14382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F7FAFC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Bharat Vikas Mandal</a:t>
            </a:r>
            <a:endParaRPr lang="en-US" sz="1600" dirty="0"/>
          </a:p>
        </p:txBody>
      </p:sp>
      <p:sp>
        <p:nvSpPr>
          <p:cNvPr id="41" name="Text 39"/>
          <p:cNvSpPr/>
          <p:nvPr/>
        </p:nvSpPr>
        <p:spPr>
          <a:xfrm>
            <a:off x="8237220" y="4552950"/>
            <a:ext cx="34766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8B9D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Vedic economic framework integrating dharmic values</a:t>
            </a:r>
            <a:endParaRPr lang="en-US" sz="1600" dirty="0"/>
          </a:p>
        </p:txBody>
      </p:sp>
      <p:sp>
        <p:nvSpPr>
          <p:cNvPr id="42" name="Shape 40"/>
          <p:cNvSpPr/>
          <p:nvPr/>
        </p:nvSpPr>
        <p:spPr>
          <a:xfrm>
            <a:off x="384810" y="5059678"/>
            <a:ext cx="5627370" cy="1379220"/>
          </a:xfrm>
          <a:custGeom>
            <a:avLst/>
            <a:gdLst/>
            <a:ahLst/>
            <a:cxnLst/>
            <a:rect l="l" t="t" r="r" b="b"/>
            <a:pathLst>
              <a:path w="5627370" h="1379220">
                <a:moveTo>
                  <a:pt x="76202" y="0"/>
                </a:moveTo>
                <a:lnTo>
                  <a:pt x="5551168" y="0"/>
                </a:lnTo>
                <a:cubicBezTo>
                  <a:pt x="5593253" y="0"/>
                  <a:pt x="5627370" y="34117"/>
                  <a:pt x="5627370" y="76202"/>
                </a:cubicBezTo>
                <a:lnTo>
                  <a:pt x="5627370" y="1303018"/>
                </a:lnTo>
                <a:cubicBezTo>
                  <a:pt x="5627370" y="1345103"/>
                  <a:pt x="5593253" y="1379220"/>
                  <a:pt x="5551168" y="1379220"/>
                </a:cubicBezTo>
                <a:lnTo>
                  <a:pt x="76202" y="1379220"/>
                </a:lnTo>
                <a:cubicBezTo>
                  <a:pt x="34117" y="1379220"/>
                  <a:pt x="0" y="1345103"/>
                  <a:pt x="0" y="1303018"/>
                </a:cubicBezTo>
                <a:lnTo>
                  <a:pt x="0" y="76202"/>
                </a:lnTo>
                <a:cubicBezTo>
                  <a:pt x="0" y="34117"/>
                  <a:pt x="34117" y="0"/>
                  <a:pt x="76202" y="0"/>
                </a:cubicBezTo>
                <a:close/>
              </a:path>
            </a:pathLst>
          </a:custGeom>
          <a:gradFill rotWithShape="1" flip="none">
            <a:gsLst>
              <a:gs pos="0">
                <a:srgbClr val="C5A575">
                  <a:alpha val="20000"/>
                </a:srgbClr>
              </a:gs>
              <a:gs pos="100000">
                <a:srgbClr val="8B9DAE">
                  <a:alpha val="10000"/>
                </a:srgbClr>
              </a:gs>
            </a:gsLst>
            <a:lin ang="0" scaled="1"/>
          </a:gradFill>
          <a:ln w="10160">
            <a:solidFill>
              <a:srgbClr val="C5A575">
                <a:alpha val="40000"/>
              </a:srgbClr>
            </a:solidFill>
            <a:prstDash val="solid"/>
          </a:ln>
        </p:spPr>
      </p:sp>
      <p:sp>
        <p:nvSpPr>
          <p:cNvPr id="43" name="Shape 41"/>
          <p:cNvSpPr/>
          <p:nvPr/>
        </p:nvSpPr>
        <p:spPr>
          <a:xfrm>
            <a:off x="564832" y="5263521"/>
            <a:ext cx="171450" cy="171450"/>
          </a:xfrm>
          <a:custGeom>
            <a:avLst/>
            <a:gdLst/>
            <a:ahLst/>
            <a:cxnLst/>
            <a:rect l="l" t="t" r="r" b="b"/>
            <a:pathLst>
              <a:path w="171450" h="171450">
                <a:moveTo>
                  <a:pt x="42863" y="107156"/>
                </a:moveTo>
                <a:lnTo>
                  <a:pt x="8204" y="107156"/>
                </a:lnTo>
                <a:cubicBezTo>
                  <a:pt x="-134" y="107156"/>
                  <a:pt x="-5257" y="98081"/>
                  <a:pt x="-971" y="90915"/>
                </a:cubicBezTo>
                <a:lnTo>
                  <a:pt x="16743" y="61380"/>
                </a:lnTo>
                <a:cubicBezTo>
                  <a:pt x="19656" y="56525"/>
                  <a:pt x="24880" y="53578"/>
                  <a:pt x="30540" y="53578"/>
                </a:cubicBezTo>
                <a:lnTo>
                  <a:pt x="62352" y="53578"/>
                </a:lnTo>
                <a:cubicBezTo>
                  <a:pt x="87835" y="10414"/>
                  <a:pt x="125842" y="8238"/>
                  <a:pt x="151258" y="11955"/>
                </a:cubicBezTo>
                <a:cubicBezTo>
                  <a:pt x="155544" y="12591"/>
                  <a:pt x="158893" y="15939"/>
                  <a:pt x="159495" y="20192"/>
                </a:cubicBezTo>
                <a:cubicBezTo>
                  <a:pt x="163212" y="45608"/>
                  <a:pt x="161036" y="83615"/>
                  <a:pt x="117872" y="109098"/>
                </a:cubicBezTo>
                <a:lnTo>
                  <a:pt x="117872" y="140910"/>
                </a:lnTo>
                <a:cubicBezTo>
                  <a:pt x="117872" y="146570"/>
                  <a:pt x="114925" y="151794"/>
                  <a:pt x="110070" y="154707"/>
                </a:cubicBezTo>
                <a:lnTo>
                  <a:pt x="80535" y="172421"/>
                </a:lnTo>
                <a:cubicBezTo>
                  <a:pt x="73402" y="176707"/>
                  <a:pt x="64294" y="171550"/>
                  <a:pt x="64294" y="163246"/>
                </a:cubicBezTo>
                <a:lnTo>
                  <a:pt x="64294" y="128588"/>
                </a:lnTo>
                <a:cubicBezTo>
                  <a:pt x="64294" y="116767"/>
                  <a:pt x="54683" y="107156"/>
                  <a:pt x="42863" y="107156"/>
                </a:cubicBezTo>
                <a:lnTo>
                  <a:pt x="42829" y="107156"/>
                </a:lnTo>
                <a:close/>
                <a:moveTo>
                  <a:pt x="133945" y="53578"/>
                </a:moveTo>
                <a:cubicBezTo>
                  <a:pt x="133945" y="44707"/>
                  <a:pt x="126743" y="37505"/>
                  <a:pt x="117872" y="37505"/>
                </a:cubicBezTo>
                <a:cubicBezTo>
                  <a:pt x="109001" y="37505"/>
                  <a:pt x="101798" y="44707"/>
                  <a:pt x="101798" y="53578"/>
                </a:cubicBezTo>
                <a:cubicBezTo>
                  <a:pt x="101798" y="62449"/>
                  <a:pt x="109001" y="69652"/>
                  <a:pt x="117872" y="69652"/>
                </a:cubicBezTo>
                <a:cubicBezTo>
                  <a:pt x="126743" y="69652"/>
                  <a:pt x="133945" y="62449"/>
                  <a:pt x="133945" y="53578"/>
                </a:cubicBezTo>
                <a:close/>
              </a:path>
            </a:pathLst>
          </a:custGeom>
          <a:solidFill>
            <a:srgbClr val="C5A575"/>
          </a:solidFill>
          <a:ln/>
        </p:spPr>
      </p:sp>
      <p:sp>
        <p:nvSpPr>
          <p:cNvPr id="44" name="Text 42"/>
          <p:cNvSpPr/>
          <p:nvPr/>
        </p:nvSpPr>
        <p:spPr>
          <a:xfrm>
            <a:off x="760095" y="5215896"/>
            <a:ext cx="51816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F7FAFC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Additional Platforms</a:t>
            </a:r>
            <a:endParaRPr lang="en-US" sz="1600" dirty="0"/>
          </a:p>
        </p:txBody>
      </p:sp>
      <p:sp>
        <p:nvSpPr>
          <p:cNvPr id="45" name="Text 43"/>
          <p:cNvSpPr/>
          <p:nvPr/>
        </p:nvSpPr>
        <p:spPr>
          <a:xfrm>
            <a:off x="541020" y="5558796"/>
            <a:ext cx="2190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C5A57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10</a:t>
            </a:r>
            <a:endParaRPr lang="en-US" sz="1600" dirty="0"/>
          </a:p>
        </p:txBody>
      </p:sp>
      <p:sp>
        <p:nvSpPr>
          <p:cNvPr id="46" name="Text 44"/>
          <p:cNvSpPr/>
          <p:nvPr/>
        </p:nvSpPr>
        <p:spPr>
          <a:xfrm>
            <a:off x="764500" y="5577846"/>
            <a:ext cx="15430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F7FAF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National Science Portfolio</a:t>
            </a:r>
            <a:endParaRPr lang="en-US" sz="1600" dirty="0"/>
          </a:p>
        </p:txBody>
      </p:sp>
      <p:sp>
        <p:nvSpPr>
          <p:cNvPr id="47" name="Text 45"/>
          <p:cNvSpPr/>
          <p:nvPr/>
        </p:nvSpPr>
        <p:spPr>
          <a:xfrm>
            <a:off x="3238500" y="5558796"/>
            <a:ext cx="1714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C5A57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11</a:t>
            </a:r>
            <a:endParaRPr lang="en-US" sz="1600" dirty="0"/>
          </a:p>
        </p:txBody>
      </p:sp>
      <p:sp>
        <p:nvSpPr>
          <p:cNvPr id="48" name="Text 46"/>
          <p:cNvSpPr/>
          <p:nvPr/>
        </p:nvSpPr>
        <p:spPr>
          <a:xfrm>
            <a:off x="3411379" y="5577846"/>
            <a:ext cx="14287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F7FAF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Impact Token Economy</a:t>
            </a:r>
            <a:endParaRPr lang="en-US" sz="1600" dirty="0"/>
          </a:p>
        </p:txBody>
      </p:sp>
      <p:sp>
        <p:nvSpPr>
          <p:cNvPr id="49" name="Text 47"/>
          <p:cNvSpPr/>
          <p:nvPr/>
        </p:nvSpPr>
        <p:spPr>
          <a:xfrm>
            <a:off x="541020" y="5863596"/>
            <a:ext cx="2000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C5A57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12</a:t>
            </a:r>
            <a:endParaRPr lang="en-US" sz="1600" dirty="0"/>
          </a:p>
        </p:txBody>
      </p:sp>
      <p:sp>
        <p:nvSpPr>
          <p:cNvPr id="50" name="Text 48"/>
          <p:cNvSpPr/>
          <p:nvPr/>
        </p:nvSpPr>
        <p:spPr>
          <a:xfrm>
            <a:off x="743188" y="5882646"/>
            <a:ext cx="10572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F7FAF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Sanatan Answers</a:t>
            </a:r>
            <a:endParaRPr lang="en-US" sz="1600" dirty="0"/>
          </a:p>
        </p:txBody>
      </p:sp>
      <p:sp>
        <p:nvSpPr>
          <p:cNvPr id="51" name="Text 49"/>
          <p:cNvSpPr/>
          <p:nvPr/>
        </p:nvSpPr>
        <p:spPr>
          <a:xfrm>
            <a:off x="3238500" y="5863596"/>
            <a:ext cx="2095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C5A57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13</a:t>
            </a:r>
            <a:endParaRPr lang="en-US" sz="1600" dirty="0"/>
          </a:p>
        </p:txBody>
      </p:sp>
      <p:sp>
        <p:nvSpPr>
          <p:cNvPr id="52" name="Text 50"/>
          <p:cNvSpPr/>
          <p:nvPr/>
        </p:nvSpPr>
        <p:spPr>
          <a:xfrm>
            <a:off x="3444597" y="5882646"/>
            <a:ext cx="13335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F7FAF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Sanatan Encyclopedia</a:t>
            </a:r>
            <a:endParaRPr lang="en-US" sz="1600" dirty="0"/>
          </a:p>
        </p:txBody>
      </p:sp>
      <p:sp>
        <p:nvSpPr>
          <p:cNvPr id="53" name="Shape 51"/>
          <p:cNvSpPr/>
          <p:nvPr/>
        </p:nvSpPr>
        <p:spPr>
          <a:xfrm>
            <a:off x="6176010" y="5059678"/>
            <a:ext cx="5627370" cy="1379220"/>
          </a:xfrm>
          <a:custGeom>
            <a:avLst/>
            <a:gdLst/>
            <a:ahLst/>
            <a:cxnLst/>
            <a:rect l="l" t="t" r="r" b="b"/>
            <a:pathLst>
              <a:path w="5627370" h="1379220">
                <a:moveTo>
                  <a:pt x="76202" y="0"/>
                </a:moveTo>
                <a:lnTo>
                  <a:pt x="5551168" y="0"/>
                </a:lnTo>
                <a:cubicBezTo>
                  <a:pt x="5593253" y="0"/>
                  <a:pt x="5627370" y="34117"/>
                  <a:pt x="5627370" y="76202"/>
                </a:cubicBezTo>
                <a:lnTo>
                  <a:pt x="5627370" y="1303018"/>
                </a:lnTo>
                <a:cubicBezTo>
                  <a:pt x="5627370" y="1345103"/>
                  <a:pt x="5593253" y="1379220"/>
                  <a:pt x="5551168" y="1379220"/>
                </a:cubicBezTo>
                <a:lnTo>
                  <a:pt x="76202" y="1379220"/>
                </a:lnTo>
                <a:cubicBezTo>
                  <a:pt x="34117" y="1379220"/>
                  <a:pt x="0" y="1345103"/>
                  <a:pt x="0" y="1303018"/>
                </a:cubicBezTo>
                <a:lnTo>
                  <a:pt x="0" y="76202"/>
                </a:lnTo>
                <a:cubicBezTo>
                  <a:pt x="0" y="34117"/>
                  <a:pt x="34117" y="0"/>
                  <a:pt x="76202" y="0"/>
                </a:cubicBezTo>
                <a:close/>
              </a:path>
            </a:pathLst>
          </a:custGeom>
          <a:solidFill>
            <a:srgbClr val="2D3748">
              <a:alpha val="50196"/>
            </a:srgbClr>
          </a:solidFill>
          <a:ln w="10160">
            <a:solidFill>
              <a:srgbClr val="4A5568"/>
            </a:solidFill>
            <a:prstDash val="solid"/>
          </a:ln>
        </p:spPr>
      </p:sp>
      <p:sp>
        <p:nvSpPr>
          <p:cNvPr id="54" name="Shape 52"/>
          <p:cNvSpPr/>
          <p:nvPr/>
        </p:nvSpPr>
        <p:spPr>
          <a:xfrm>
            <a:off x="6346507" y="5234946"/>
            <a:ext cx="257175" cy="228600"/>
          </a:xfrm>
          <a:custGeom>
            <a:avLst/>
            <a:gdLst/>
            <a:ahLst/>
            <a:cxnLst/>
            <a:rect l="l" t="t" r="r" b="b"/>
            <a:pathLst>
              <a:path w="257175" h="228600">
                <a:moveTo>
                  <a:pt x="187300" y="42863"/>
                </a:moveTo>
                <a:cubicBezTo>
                  <a:pt x="179889" y="42863"/>
                  <a:pt x="172700" y="44872"/>
                  <a:pt x="166405" y="48533"/>
                </a:cubicBezTo>
                <a:cubicBezTo>
                  <a:pt x="159350" y="41389"/>
                  <a:pt x="151135" y="35406"/>
                  <a:pt x="142071" y="30897"/>
                </a:cubicBezTo>
                <a:cubicBezTo>
                  <a:pt x="154662" y="20181"/>
                  <a:pt x="170691" y="14288"/>
                  <a:pt x="187300" y="14288"/>
                </a:cubicBezTo>
                <a:cubicBezTo>
                  <a:pt x="225876" y="14288"/>
                  <a:pt x="257175" y="45541"/>
                  <a:pt x="257175" y="84162"/>
                </a:cubicBezTo>
                <a:cubicBezTo>
                  <a:pt x="257175" y="102691"/>
                  <a:pt x="249808" y="120461"/>
                  <a:pt x="236726" y="133543"/>
                </a:cubicBezTo>
                <a:lnTo>
                  <a:pt x="204981" y="165289"/>
                </a:lnTo>
                <a:cubicBezTo>
                  <a:pt x="191899" y="178371"/>
                  <a:pt x="174129" y="185738"/>
                  <a:pt x="155600" y="185738"/>
                </a:cubicBezTo>
                <a:cubicBezTo>
                  <a:pt x="117024" y="185738"/>
                  <a:pt x="85725" y="154484"/>
                  <a:pt x="85725" y="115863"/>
                </a:cubicBezTo>
                <a:cubicBezTo>
                  <a:pt x="85725" y="115193"/>
                  <a:pt x="85725" y="114523"/>
                  <a:pt x="85770" y="113854"/>
                </a:cubicBezTo>
                <a:cubicBezTo>
                  <a:pt x="85993" y="105951"/>
                  <a:pt x="92556" y="99745"/>
                  <a:pt x="100459" y="99968"/>
                </a:cubicBezTo>
                <a:cubicBezTo>
                  <a:pt x="108362" y="100191"/>
                  <a:pt x="114568" y="106754"/>
                  <a:pt x="114345" y="114657"/>
                </a:cubicBezTo>
                <a:cubicBezTo>
                  <a:pt x="114345" y="115059"/>
                  <a:pt x="114345" y="115461"/>
                  <a:pt x="114345" y="115818"/>
                </a:cubicBezTo>
                <a:cubicBezTo>
                  <a:pt x="114345" y="138633"/>
                  <a:pt x="132829" y="157118"/>
                  <a:pt x="155644" y="157118"/>
                </a:cubicBezTo>
                <a:cubicBezTo>
                  <a:pt x="166583" y="157118"/>
                  <a:pt x="177076" y="152787"/>
                  <a:pt x="184845" y="145018"/>
                </a:cubicBezTo>
                <a:lnTo>
                  <a:pt x="216590" y="113273"/>
                </a:lnTo>
                <a:cubicBezTo>
                  <a:pt x="224314" y="105549"/>
                  <a:pt x="228689" y="95012"/>
                  <a:pt x="228689" y="84073"/>
                </a:cubicBezTo>
                <a:cubicBezTo>
                  <a:pt x="228689" y="61258"/>
                  <a:pt x="210205" y="42773"/>
                  <a:pt x="187389" y="42773"/>
                </a:cubicBezTo>
                <a:close/>
                <a:moveTo>
                  <a:pt x="122873" y="77376"/>
                </a:moveTo>
                <a:cubicBezTo>
                  <a:pt x="122024" y="77019"/>
                  <a:pt x="121176" y="76527"/>
                  <a:pt x="120417" y="75992"/>
                </a:cubicBezTo>
                <a:cubicBezTo>
                  <a:pt x="114791" y="73089"/>
                  <a:pt x="108362" y="71438"/>
                  <a:pt x="101620" y="71438"/>
                </a:cubicBezTo>
                <a:cubicBezTo>
                  <a:pt x="90681" y="71438"/>
                  <a:pt x="80189" y="75768"/>
                  <a:pt x="72420" y="83537"/>
                </a:cubicBezTo>
                <a:lnTo>
                  <a:pt x="40675" y="115282"/>
                </a:lnTo>
                <a:cubicBezTo>
                  <a:pt x="32951" y="123006"/>
                  <a:pt x="28575" y="133543"/>
                  <a:pt x="28575" y="144482"/>
                </a:cubicBezTo>
                <a:cubicBezTo>
                  <a:pt x="28575" y="167298"/>
                  <a:pt x="47059" y="185782"/>
                  <a:pt x="69875" y="185782"/>
                </a:cubicBezTo>
                <a:cubicBezTo>
                  <a:pt x="77242" y="185782"/>
                  <a:pt x="84430" y="183818"/>
                  <a:pt x="90726" y="180156"/>
                </a:cubicBezTo>
                <a:cubicBezTo>
                  <a:pt x="97780" y="187300"/>
                  <a:pt x="105995" y="193283"/>
                  <a:pt x="115104" y="197793"/>
                </a:cubicBezTo>
                <a:cubicBezTo>
                  <a:pt x="102513" y="208464"/>
                  <a:pt x="86529" y="214402"/>
                  <a:pt x="69875" y="214402"/>
                </a:cubicBezTo>
                <a:cubicBezTo>
                  <a:pt x="31299" y="214402"/>
                  <a:pt x="0" y="183148"/>
                  <a:pt x="0" y="144527"/>
                </a:cubicBezTo>
                <a:cubicBezTo>
                  <a:pt x="0" y="125998"/>
                  <a:pt x="7367" y="108228"/>
                  <a:pt x="20449" y="95146"/>
                </a:cubicBezTo>
                <a:lnTo>
                  <a:pt x="52194" y="63401"/>
                </a:lnTo>
                <a:cubicBezTo>
                  <a:pt x="65276" y="50319"/>
                  <a:pt x="83046" y="42952"/>
                  <a:pt x="101575" y="42952"/>
                </a:cubicBezTo>
                <a:cubicBezTo>
                  <a:pt x="140241" y="42952"/>
                  <a:pt x="171450" y="74474"/>
                  <a:pt x="171450" y="113005"/>
                </a:cubicBezTo>
                <a:cubicBezTo>
                  <a:pt x="171450" y="113586"/>
                  <a:pt x="171450" y="114166"/>
                  <a:pt x="171450" y="114746"/>
                </a:cubicBezTo>
                <a:cubicBezTo>
                  <a:pt x="171271" y="122649"/>
                  <a:pt x="164708" y="128855"/>
                  <a:pt x="156805" y="128677"/>
                </a:cubicBezTo>
                <a:cubicBezTo>
                  <a:pt x="148903" y="128498"/>
                  <a:pt x="142696" y="121935"/>
                  <a:pt x="142875" y="114032"/>
                </a:cubicBezTo>
                <a:cubicBezTo>
                  <a:pt x="142875" y="113675"/>
                  <a:pt x="142875" y="113362"/>
                  <a:pt x="142875" y="113005"/>
                </a:cubicBezTo>
                <a:cubicBezTo>
                  <a:pt x="142875" y="97959"/>
                  <a:pt x="134838" y="84743"/>
                  <a:pt x="122873" y="77465"/>
                </a:cubicBezTo>
                <a:close/>
              </a:path>
            </a:pathLst>
          </a:custGeom>
          <a:solidFill>
            <a:srgbClr val="C5A575"/>
          </a:solidFill>
          <a:ln/>
        </p:spPr>
      </p:sp>
      <p:sp>
        <p:nvSpPr>
          <p:cNvPr id="55" name="Text 53"/>
          <p:cNvSpPr/>
          <p:nvPr/>
        </p:nvSpPr>
        <p:spPr>
          <a:xfrm>
            <a:off x="6732270" y="5215896"/>
            <a:ext cx="18002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F7FAFC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Official Reference URL</a:t>
            </a:r>
            <a:endParaRPr lang="en-US" sz="1600" dirty="0"/>
          </a:p>
        </p:txBody>
      </p:sp>
      <p:sp>
        <p:nvSpPr>
          <p:cNvPr id="56" name="Text 54"/>
          <p:cNvSpPr/>
          <p:nvPr/>
        </p:nvSpPr>
        <p:spPr>
          <a:xfrm>
            <a:off x="6332220" y="5558796"/>
            <a:ext cx="539115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C5A57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https://helixoriginator.github.io/Viksit-Bharat-2047-Governance-Architecture/#platforms</a:t>
            </a:r>
            <a:endParaRPr lang="en-US" sz="1600" dirty="0"/>
          </a:p>
        </p:txBody>
      </p:sp>
      <p:sp>
        <p:nvSpPr>
          <p:cNvPr id="57" name="Text 55"/>
          <p:cNvSpPr/>
          <p:nvPr/>
        </p:nvSpPr>
        <p:spPr>
          <a:xfrm>
            <a:off x="6332220" y="6092196"/>
            <a:ext cx="53816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8B9D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Complete platform documentation with interactive access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1A1D2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79518" y="474397"/>
            <a:ext cx="37952" cy="455421"/>
          </a:xfrm>
          <a:custGeom>
            <a:avLst/>
            <a:gdLst/>
            <a:ahLst/>
            <a:cxnLst/>
            <a:rect l="l" t="t" r="r" b="b"/>
            <a:pathLst>
              <a:path w="37952" h="455421">
                <a:moveTo>
                  <a:pt x="0" y="0"/>
                </a:moveTo>
                <a:lnTo>
                  <a:pt x="37952" y="0"/>
                </a:lnTo>
                <a:lnTo>
                  <a:pt x="37952" y="455421"/>
                </a:lnTo>
                <a:lnTo>
                  <a:pt x="0" y="455421"/>
                </a:lnTo>
                <a:lnTo>
                  <a:pt x="0" y="0"/>
                </a:lnTo>
                <a:close/>
              </a:path>
            </a:pathLst>
          </a:custGeom>
          <a:solidFill>
            <a:srgbClr val="C5A575"/>
          </a:solidFill>
          <a:ln/>
        </p:spPr>
      </p:sp>
      <p:sp>
        <p:nvSpPr>
          <p:cNvPr id="3" name="Text 1"/>
          <p:cNvSpPr/>
          <p:nvPr/>
        </p:nvSpPr>
        <p:spPr>
          <a:xfrm>
            <a:off x="531325" y="379518"/>
            <a:ext cx="6850291" cy="18975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46" spc="209" kern="0" dirty="0">
                <a:solidFill>
                  <a:srgbClr val="C5A575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Transformation Model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531325" y="569276"/>
            <a:ext cx="7011586" cy="45542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80000"/>
              </a:lnSpc>
            </a:pPr>
            <a:r>
              <a:rPr lang="en-US" sz="3586" b="1" dirty="0">
                <a:solidFill>
                  <a:srgbClr val="F7FAFC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Structural &amp; System-Level Innovation</a:t>
            </a:r>
            <a:endParaRPr lang="en-US" sz="1600" dirty="0"/>
          </a:p>
        </p:txBody>
      </p:sp>
      <p:sp>
        <p:nvSpPr>
          <p:cNvPr id="5" name="Shape 3"/>
          <p:cNvSpPr/>
          <p:nvPr/>
        </p:nvSpPr>
        <p:spPr>
          <a:xfrm>
            <a:off x="398493" y="1290360"/>
            <a:ext cx="5607371" cy="2865357"/>
          </a:xfrm>
          <a:custGeom>
            <a:avLst/>
            <a:gdLst/>
            <a:ahLst/>
            <a:cxnLst/>
            <a:rect l="l" t="t" r="r" b="b"/>
            <a:pathLst>
              <a:path w="5607371" h="2865357">
                <a:moveTo>
                  <a:pt x="37952" y="0"/>
                </a:moveTo>
                <a:lnTo>
                  <a:pt x="5531468" y="0"/>
                </a:lnTo>
                <a:cubicBezTo>
                  <a:pt x="5573360" y="0"/>
                  <a:pt x="5607371" y="34011"/>
                  <a:pt x="5607371" y="75903"/>
                </a:cubicBezTo>
                <a:lnTo>
                  <a:pt x="5607371" y="2789454"/>
                </a:lnTo>
                <a:cubicBezTo>
                  <a:pt x="5607371" y="2831346"/>
                  <a:pt x="5573360" y="2865357"/>
                  <a:pt x="5531468" y="2865357"/>
                </a:cubicBezTo>
                <a:lnTo>
                  <a:pt x="37952" y="2865357"/>
                </a:lnTo>
                <a:cubicBezTo>
                  <a:pt x="16992" y="2865357"/>
                  <a:pt x="0" y="2848366"/>
                  <a:pt x="0" y="2827405"/>
                </a:cubicBezTo>
                <a:lnTo>
                  <a:pt x="0" y="37952"/>
                </a:lnTo>
                <a:cubicBezTo>
                  <a:pt x="0" y="17006"/>
                  <a:pt x="17006" y="0"/>
                  <a:pt x="37952" y="0"/>
                </a:cubicBezTo>
                <a:close/>
              </a:path>
            </a:pathLst>
          </a:custGeom>
          <a:solidFill>
            <a:srgbClr val="4A5568">
              <a:alpha val="20000"/>
            </a:srgbClr>
          </a:solidFill>
          <a:ln/>
        </p:spPr>
      </p:sp>
      <p:sp>
        <p:nvSpPr>
          <p:cNvPr id="6" name="Shape 4"/>
          <p:cNvSpPr/>
          <p:nvPr/>
        </p:nvSpPr>
        <p:spPr>
          <a:xfrm>
            <a:off x="398493" y="1290360"/>
            <a:ext cx="37952" cy="2865357"/>
          </a:xfrm>
          <a:custGeom>
            <a:avLst/>
            <a:gdLst/>
            <a:ahLst/>
            <a:cxnLst/>
            <a:rect l="l" t="t" r="r" b="b"/>
            <a:pathLst>
              <a:path w="37952" h="2865357">
                <a:moveTo>
                  <a:pt x="37952" y="0"/>
                </a:moveTo>
                <a:lnTo>
                  <a:pt x="37952" y="0"/>
                </a:lnTo>
                <a:lnTo>
                  <a:pt x="37952" y="2865357"/>
                </a:lnTo>
                <a:lnTo>
                  <a:pt x="37952" y="2865357"/>
                </a:lnTo>
                <a:cubicBezTo>
                  <a:pt x="16992" y="2865357"/>
                  <a:pt x="0" y="2848366"/>
                  <a:pt x="0" y="2827405"/>
                </a:cubicBezTo>
                <a:lnTo>
                  <a:pt x="0" y="37952"/>
                </a:lnTo>
                <a:cubicBezTo>
                  <a:pt x="0" y="17006"/>
                  <a:pt x="17006" y="0"/>
                  <a:pt x="37952" y="0"/>
                </a:cubicBezTo>
                <a:close/>
              </a:path>
            </a:pathLst>
          </a:custGeom>
          <a:solidFill>
            <a:srgbClr val="C5A575"/>
          </a:solidFill>
          <a:ln/>
        </p:spPr>
      </p:sp>
      <p:sp>
        <p:nvSpPr>
          <p:cNvPr id="7" name="Shape 5"/>
          <p:cNvSpPr/>
          <p:nvPr/>
        </p:nvSpPr>
        <p:spPr>
          <a:xfrm>
            <a:off x="630948" y="1518070"/>
            <a:ext cx="189759" cy="189759"/>
          </a:xfrm>
          <a:custGeom>
            <a:avLst/>
            <a:gdLst/>
            <a:ahLst/>
            <a:cxnLst/>
            <a:rect l="l" t="t" r="r" b="b"/>
            <a:pathLst>
              <a:path w="189759" h="189759">
                <a:moveTo>
                  <a:pt x="71160" y="23720"/>
                </a:moveTo>
                <a:cubicBezTo>
                  <a:pt x="71160" y="17160"/>
                  <a:pt x="76459" y="11860"/>
                  <a:pt x="83019" y="11860"/>
                </a:cubicBezTo>
                <a:lnTo>
                  <a:pt x="106739" y="11860"/>
                </a:lnTo>
                <a:cubicBezTo>
                  <a:pt x="113299" y="11860"/>
                  <a:pt x="118599" y="17160"/>
                  <a:pt x="118599" y="23720"/>
                </a:cubicBezTo>
                <a:lnTo>
                  <a:pt x="118599" y="47440"/>
                </a:lnTo>
                <a:cubicBezTo>
                  <a:pt x="118599" y="54000"/>
                  <a:pt x="113299" y="59300"/>
                  <a:pt x="106739" y="59300"/>
                </a:cubicBezTo>
                <a:lnTo>
                  <a:pt x="103774" y="59300"/>
                </a:lnTo>
                <a:lnTo>
                  <a:pt x="103774" y="83019"/>
                </a:lnTo>
                <a:lnTo>
                  <a:pt x="148249" y="83019"/>
                </a:lnTo>
                <a:cubicBezTo>
                  <a:pt x="163000" y="83019"/>
                  <a:pt x="174934" y="94954"/>
                  <a:pt x="174934" y="109704"/>
                </a:cubicBezTo>
                <a:lnTo>
                  <a:pt x="174934" y="130459"/>
                </a:lnTo>
                <a:lnTo>
                  <a:pt x="177899" y="130459"/>
                </a:lnTo>
                <a:cubicBezTo>
                  <a:pt x="184459" y="130459"/>
                  <a:pt x="189759" y="135759"/>
                  <a:pt x="189759" y="142319"/>
                </a:cubicBezTo>
                <a:lnTo>
                  <a:pt x="189759" y="166039"/>
                </a:lnTo>
                <a:cubicBezTo>
                  <a:pt x="189759" y="172599"/>
                  <a:pt x="184459" y="177899"/>
                  <a:pt x="177899" y="177899"/>
                </a:cubicBezTo>
                <a:lnTo>
                  <a:pt x="154179" y="177899"/>
                </a:lnTo>
                <a:cubicBezTo>
                  <a:pt x="147619" y="177899"/>
                  <a:pt x="142319" y="172599"/>
                  <a:pt x="142319" y="166039"/>
                </a:cubicBezTo>
                <a:lnTo>
                  <a:pt x="142319" y="142319"/>
                </a:lnTo>
                <a:cubicBezTo>
                  <a:pt x="142319" y="135759"/>
                  <a:pt x="147619" y="130459"/>
                  <a:pt x="154179" y="130459"/>
                </a:cubicBezTo>
                <a:lnTo>
                  <a:pt x="157144" y="130459"/>
                </a:lnTo>
                <a:lnTo>
                  <a:pt x="157144" y="109704"/>
                </a:lnTo>
                <a:cubicBezTo>
                  <a:pt x="157144" y="104775"/>
                  <a:pt x="153178" y="100809"/>
                  <a:pt x="148249" y="100809"/>
                </a:cubicBezTo>
                <a:lnTo>
                  <a:pt x="103774" y="100809"/>
                </a:lnTo>
                <a:lnTo>
                  <a:pt x="103774" y="130459"/>
                </a:lnTo>
                <a:lnTo>
                  <a:pt x="106739" y="130459"/>
                </a:lnTo>
                <a:cubicBezTo>
                  <a:pt x="113299" y="130459"/>
                  <a:pt x="118599" y="135759"/>
                  <a:pt x="118599" y="142319"/>
                </a:cubicBezTo>
                <a:lnTo>
                  <a:pt x="118599" y="166039"/>
                </a:lnTo>
                <a:cubicBezTo>
                  <a:pt x="118599" y="172599"/>
                  <a:pt x="113299" y="177899"/>
                  <a:pt x="106739" y="177899"/>
                </a:cubicBezTo>
                <a:lnTo>
                  <a:pt x="83019" y="177899"/>
                </a:lnTo>
                <a:cubicBezTo>
                  <a:pt x="76459" y="177899"/>
                  <a:pt x="71160" y="172599"/>
                  <a:pt x="71160" y="166039"/>
                </a:cubicBezTo>
                <a:lnTo>
                  <a:pt x="71160" y="142319"/>
                </a:lnTo>
                <a:cubicBezTo>
                  <a:pt x="71160" y="135759"/>
                  <a:pt x="76459" y="130459"/>
                  <a:pt x="83019" y="130459"/>
                </a:cubicBezTo>
                <a:lnTo>
                  <a:pt x="85984" y="130459"/>
                </a:lnTo>
                <a:lnTo>
                  <a:pt x="85984" y="100809"/>
                </a:lnTo>
                <a:lnTo>
                  <a:pt x="41510" y="100809"/>
                </a:lnTo>
                <a:cubicBezTo>
                  <a:pt x="36580" y="100809"/>
                  <a:pt x="32615" y="104775"/>
                  <a:pt x="32615" y="109704"/>
                </a:cubicBezTo>
                <a:lnTo>
                  <a:pt x="32615" y="130459"/>
                </a:lnTo>
                <a:lnTo>
                  <a:pt x="35580" y="130459"/>
                </a:lnTo>
                <a:cubicBezTo>
                  <a:pt x="42140" y="130459"/>
                  <a:pt x="47440" y="135759"/>
                  <a:pt x="47440" y="142319"/>
                </a:cubicBezTo>
                <a:lnTo>
                  <a:pt x="47440" y="166039"/>
                </a:lnTo>
                <a:cubicBezTo>
                  <a:pt x="47440" y="172599"/>
                  <a:pt x="42140" y="177899"/>
                  <a:pt x="35580" y="177899"/>
                </a:cubicBezTo>
                <a:lnTo>
                  <a:pt x="11860" y="177899"/>
                </a:lnTo>
                <a:cubicBezTo>
                  <a:pt x="5300" y="177899"/>
                  <a:pt x="0" y="172599"/>
                  <a:pt x="0" y="166039"/>
                </a:cubicBezTo>
                <a:lnTo>
                  <a:pt x="0" y="142319"/>
                </a:lnTo>
                <a:cubicBezTo>
                  <a:pt x="0" y="135759"/>
                  <a:pt x="5300" y="130459"/>
                  <a:pt x="11860" y="130459"/>
                </a:cubicBezTo>
                <a:lnTo>
                  <a:pt x="14825" y="130459"/>
                </a:lnTo>
                <a:lnTo>
                  <a:pt x="14825" y="109704"/>
                </a:lnTo>
                <a:cubicBezTo>
                  <a:pt x="14825" y="94954"/>
                  <a:pt x="26759" y="83019"/>
                  <a:pt x="41510" y="83019"/>
                </a:cubicBezTo>
                <a:lnTo>
                  <a:pt x="85984" y="83019"/>
                </a:lnTo>
                <a:lnTo>
                  <a:pt x="85984" y="59300"/>
                </a:lnTo>
                <a:lnTo>
                  <a:pt x="83019" y="59300"/>
                </a:lnTo>
                <a:cubicBezTo>
                  <a:pt x="76459" y="59300"/>
                  <a:pt x="71160" y="54000"/>
                  <a:pt x="71160" y="47440"/>
                </a:cubicBezTo>
                <a:lnTo>
                  <a:pt x="71160" y="23720"/>
                </a:lnTo>
                <a:close/>
              </a:path>
            </a:pathLst>
          </a:custGeom>
          <a:solidFill>
            <a:srgbClr val="C5A575"/>
          </a:solidFill>
          <a:ln/>
        </p:spPr>
      </p:sp>
      <p:sp>
        <p:nvSpPr>
          <p:cNvPr id="8" name="Text 6"/>
          <p:cNvSpPr/>
          <p:nvPr/>
        </p:nvSpPr>
        <p:spPr>
          <a:xfrm>
            <a:off x="844426" y="1480118"/>
            <a:ext cx="5066559" cy="26566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94" b="1" dirty="0">
                <a:solidFill>
                  <a:srgbClr val="C5A575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Policy Clarity Architecture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607228" y="1859636"/>
            <a:ext cx="5284781" cy="74005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195" dirty="0">
                <a:solidFill>
                  <a:srgbClr val="F7FAF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 </a:t>
            </a:r>
            <a:pPr>
              <a:lnSpc>
                <a:spcPct val="140000"/>
              </a:lnSpc>
            </a:pPr>
            <a:r>
              <a:rPr lang="en-US" sz="1195" b="1" dirty="0">
                <a:solidFill>
                  <a:srgbClr val="C5A57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world-original governance framework</a:t>
            </a:r>
            <a:pPr>
              <a:lnSpc>
                <a:spcPct val="140000"/>
              </a:lnSpc>
            </a:pPr>
            <a:r>
              <a:rPr lang="en-US" sz="1195" dirty="0">
                <a:solidFill>
                  <a:srgbClr val="F7FAF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that transforms complex government policy into structured, evidence-based citizen knowledge — without rhetoric, without spin, without political agenda.</a:t>
            </a:r>
            <a:endParaRPr lang="en-US" sz="1600" dirty="0"/>
          </a:p>
        </p:txBody>
      </p:sp>
      <p:sp>
        <p:nvSpPr>
          <p:cNvPr id="10" name="Shape 8"/>
          <p:cNvSpPr/>
          <p:nvPr/>
        </p:nvSpPr>
        <p:spPr>
          <a:xfrm>
            <a:off x="607228" y="2713550"/>
            <a:ext cx="5208878" cy="417469"/>
          </a:xfrm>
          <a:custGeom>
            <a:avLst/>
            <a:gdLst/>
            <a:ahLst/>
            <a:cxnLst/>
            <a:rect l="l" t="t" r="r" b="b"/>
            <a:pathLst>
              <a:path w="5208878" h="417469">
                <a:moveTo>
                  <a:pt x="75904" y="0"/>
                </a:moveTo>
                <a:lnTo>
                  <a:pt x="5132974" y="0"/>
                </a:lnTo>
                <a:cubicBezTo>
                  <a:pt x="5174894" y="0"/>
                  <a:pt x="5208878" y="33983"/>
                  <a:pt x="5208878" y="75904"/>
                </a:cubicBezTo>
                <a:lnTo>
                  <a:pt x="5208878" y="341565"/>
                </a:lnTo>
                <a:cubicBezTo>
                  <a:pt x="5208878" y="383486"/>
                  <a:pt x="5174894" y="417469"/>
                  <a:pt x="5132974" y="417469"/>
                </a:cubicBezTo>
                <a:lnTo>
                  <a:pt x="75904" y="417469"/>
                </a:lnTo>
                <a:cubicBezTo>
                  <a:pt x="34012" y="417469"/>
                  <a:pt x="0" y="383458"/>
                  <a:pt x="0" y="341565"/>
                </a:cubicBezTo>
                <a:lnTo>
                  <a:pt x="0" y="75904"/>
                </a:lnTo>
                <a:cubicBezTo>
                  <a:pt x="0" y="34012"/>
                  <a:pt x="34012" y="0"/>
                  <a:pt x="75904" y="0"/>
                </a:cubicBezTo>
                <a:close/>
              </a:path>
            </a:pathLst>
          </a:custGeom>
          <a:solidFill>
            <a:srgbClr val="C5A575">
              <a:alpha val="10196"/>
            </a:srgbClr>
          </a:solidFill>
          <a:ln/>
        </p:spPr>
      </p:sp>
      <p:sp>
        <p:nvSpPr>
          <p:cNvPr id="11" name="Text 9"/>
          <p:cNvSpPr/>
          <p:nvPr/>
        </p:nvSpPr>
        <p:spPr>
          <a:xfrm>
            <a:off x="687875" y="2827405"/>
            <a:ext cx="5047583" cy="18975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046" dirty="0">
                <a:solidFill>
                  <a:srgbClr val="8B9D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"Clarity Over Conversion — Goal is informed citizens, not converted supporters"</a:t>
            </a:r>
            <a:endParaRPr lang="en-US" sz="1600" dirty="0"/>
          </a:p>
        </p:txBody>
      </p:sp>
      <p:sp>
        <p:nvSpPr>
          <p:cNvPr id="12" name="Shape 10"/>
          <p:cNvSpPr/>
          <p:nvPr/>
        </p:nvSpPr>
        <p:spPr>
          <a:xfrm>
            <a:off x="626204" y="3282826"/>
            <a:ext cx="151807" cy="151807"/>
          </a:xfrm>
          <a:custGeom>
            <a:avLst/>
            <a:gdLst/>
            <a:ahLst/>
            <a:cxnLst/>
            <a:rect l="l" t="t" r="r" b="b"/>
            <a:pathLst>
              <a:path w="151807" h="151807">
                <a:moveTo>
                  <a:pt x="75904" y="151807"/>
                </a:moveTo>
                <a:cubicBezTo>
                  <a:pt x="117796" y="151807"/>
                  <a:pt x="151807" y="117796"/>
                  <a:pt x="151807" y="75904"/>
                </a:cubicBezTo>
                <a:cubicBezTo>
                  <a:pt x="151807" y="34011"/>
                  <a:pt x="117796" y="0"/>
                  <a:pt x="75904" y="0"/>
                </a:cubicBezTo>
                <a:cubicBezTo>
                  <a:pt x="34011" y="0"/>
                  <a:pt x="0" y="34011"/>
                  <a:pt x="0" y="75904"/>
                </a:cubicBezTo>
                <a:cubicBezTo>
                  <a:pt x="0" y="117796"/>
                  <a:pt x="34011" y="151807"/>
                  <a:pt x="75904" y="151807"/>
                </a:cubicBezTo>
                <a:close/>
                <a:moveTo>
                  <a:pt x="100928" y="63065"/>
                </a:moveTo>
                <a:lnTo>
                  <a:pt x="77208" y="101017"/>
                </a:lnTo>
                <a:cubicBezTo>
                  <a:pt x="75963" y="103003"/>
                  <a:pt x="73828" y="104249"/>
                  <a:pt x="71486" y="104367"/>
                </a:cubicBezTo>
                <a:cubicBezTo>
                  <a:pt x="69143" y="104486"/>
                  <a:pt x="66890" y="103419"/>
                  <a:pt x="65496" y="101521"/>
                </a:cubicBezTo>
                <a:lnTo>
                  <a:pt x="51265" y="82545"/>
                </a:lnTo>
                <a:cubicBezTo>
                  <a:pt x="48893" y="79402"/>
                  <a:pt x="49545" y="74955"/>
                  <a:pt x="52688" y="72583"/>
                </a:cubicBezTo>
                <a:cubicBezTo>
                  <a:pt x="55831" y="70211"/>
                  <a:pt x="60278" y="70863"/>
                  <a:pt x="62650" y="74006"/>
                </a:cubicBezTo>
                <a:lnTo>
                  <a:pt x="70655" y="84680"/>
                </a:lnTo>
                <a:lnTo>
                  <a:pt x="88860" y="55534"/>
                </a:lnTo>
                <a:cubicBezTo>
                  <a:pt x="90936" y="52213"/>
                  <a:pt x="95324" y="51176"/>
                  <a:pt x="98675" y="53281"/>
                </a:cubicBezTo>
                <a:cubicBezTo>
                  <a:pt x="102025" y="55386"/>
                  <a:pt x="103033" y="59744"/>
                  <a:pt x="100928" y="63095"/>
                </a:cubicBezTo>
                <a:close/>
              </a:path>
            </a:pathLst>
          </a:custGeom>
          <a:solidFill>
            <a:srgbClr val="C5A575"/>
          </a:solidFill>
          <a:ln/>
        </p:spPr>
      </p:sp>
      <p:sp>
        <p:nvSpPr>
          <p:cNvPr id="13" name="Text 11"/>
          <p:cNvSpPr/>
          <p:nvPr/>
        </p:nvSpPr>
        <p:spPr>
          <a:xfrm>
            <a:off x="872890" y="3244875"/>
            <a:ext cx="3643368" cy="18975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46" b="1" dirty="0">
                <a:solidFill>
                  <a:srgbClr val="F7FAF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Never Dismissive:</a:t>
            </a:r>
            <a:pPr>
              <a:lnSpc>
                <a:spcPct val="120000"/>
              </a:lnSpc>
            </a:pPr>
            <a:r>
              <a:rPr lang="en-US" sz="1046" dirty="0">
                <a:solidFill>
                  <a:srgbClr val="F7FAF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Citizen concerns acknowledged respectfully</a:t>
            </a:r>
            <a:endParaRPr lang="en-US" sz="1600" dirty="0"/>
          </a:p>
        </p:txBody>
      </p:sp>
      <p:sp>
        <p:nvSpPr>
          <p:cNvPr id="14" name="Shape 12"/>
          <p:cNvSpPr/>
          <p:nvPr/>
        </p:nvSpPr>
        <p:spPr>
          <a:xfrm>
            <a:off x="626204" y="3548489"/>
            <a:ext cx="151807" cy="151807"/>
          </a:xfrm>
          <a:custGeom>
            <a:avLst/>
            <a:gdLst/>
            <a:ahLst/>
            <a:cxnLst/>
            <a:rect l="l" t="t" r="r" b="b"/>
            <a:pathLst>
              <a:path w="151807" h="151807">
                <a:moveTo>
                  <a:pt x="75904" y="151807"/>
                </a:moveTo>
                <a:cubicBezTo>
                  <a:pt x="117796" y="151807"/>
                  <a:pt x="151807" y="117796"/>
                  <a:pt x="151807" y="75904"/>
                </a:cubicBezTo>
                <a:cubicBezTo>
                  <a:pt x="151807" y="34011"/>
                  <a:pt x="117796" y="0"/>
                  <a:pt x="75904" y="0"/>
                </a:cubicBezTo>
                <a:cubicBezTo>
                  <a:pt x="34011" y="0"/>
                  <a:pt x="0" y="34011"/>
                  <a:pt x="0" y="75904"/>
                </a:cubicBezTo>
                <a:cubicBezTo>
                  <a:pt x="0" y="117796"/>
                  <a:pt x="34011" y="151807"/>
                  <a:pt x="75904" y="151807"/>
                </a:cubicBezTo>
                <a:close/>
                <a:moveTo>
                  <a:pt x="100928" y="63065"/>
                </a:moveTo>
                <a:lnTo>
                  <a:pt x="77208" y="101017"/>
                </a:lnTo>
                <a:cubicBezTo>
                  <a:pt x="75963" y="103003"/>
                  <a:pt x="73828" y="104249"/>
                  <a:pt x="71486" y="104367"/>
                </a:cubicBezTo>
                <a:cubicBezTo>
                  <a:pt x="69143" y="104486"/>
                  <a:pt x="66890" y="103419"/>
                  <a:pt x="65496" y="101521"/>
                </a:cubicBezTo>
                <a:lnTo>
                  <a:pt x="51265" y="82545"/>
                </a:lnTo>
                <a:cubicBezTo>
                  <a:pt x="48893" y="79402"/>
                  <a:pt x="49545" y="74955"/>
                  <a:pt x="52688" y="72583"/>
                </a:cubicBezTo>
                <a:cubicBezTo>
                  <a:pt x="55831" y="70211"/>
                  <a:pt x="60278" y="70863"/>
                  <a:pt x="62650" y="74006"/>
                </a:cubicBezTo>
                <a:lnTo>
                  <a:pt x="70655" y="84680"/>
                </a:lnTo>
                <a:lnTo>
                  <a:pt x="88860" y="55534"/>
                </a:lnTo>
                <a:cubicBezTo>
                  <a:pt x="90936" y="52213"/>
                  <a:pt x="95324" y="51176"/>
                  <a:pt x="98675" y="53281"/>
                </a:cubicBezTo>
                <a:cubicBezTo>
                  <a:pt x="102025" y="55386"/>
                  <a:pt x="103033" y="59744"/>
                  <a:pt x="100928" y="63095"/>
                </a:cubicBezTo>
                <a:close/>
              </a:path>
            </a:pathLst>
          </a:custGeom>
          <a:solidFill>
            <a:srgbClr val="C5A575"/>
          </a:solidFill>
          <a:ln/>
        </p:spPr>
      </p:sp>
      <p:sp>
        <p:nvSpPr>
          <p:cNvPr id="15" name="Text 13"/>
          <p:cNvSpPr/>
          <p:nvPr/>
        </p:nvSpPr>
        <p:spPr>
          <a:xfrm>
            <a:off x="872890" y="3510537"/>
            <a:ext cx="3197435" cy="18975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46" b="1" dirty="0">
                <a:solidFill>
                  <a:srgbClr val="F7FAF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Limitations Stated:</a:t>
            </a:r>
            <a:pPr>
              <a:lnSpc>
                <a:spcPct val="120000"/>
              </a:lnSpc>
            </a:pPr>
            <a:r>
              <a:rPr lang="en-US" sz="1046" dirty="0">
                <a:solidFill>
                  <a:srgbClr val="F7FAF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Transparent documentation of gaps</a:t>
            </a:r>
            <a:endParaRPr lang="en-US" sz="1600" dirty="0"/>
          </a:p>
        </p:txBody>
      </p:sp>
      <p:sp>
        <p:nvSpPr>
          <p:cNvPr id="16" name="Shape 14"/>
          <p:cNvSpPr/>
          <p:nvPr/>
        </p:nvSpPr>
        <p:spPr>
          <a:xfrm>
            <a:off x="626204" y="3814151"/>
            <a:ext cx="151807" cy="151807"/>
          </a:xfrm>
          <a:custGeom>
            <a:avLst/>
            <a:gdLst/>
            <a:ahLst/>
            <a:cxnLst/>
            <a:rect l="l" t="t" r="r" b="b"/>
            <a:pathLst>
              <a:path w="151807" h="151807">
                <a:moveTo>
                  <a:pt x="75904" y="151807"/>
                </a:moveTo>
                <a:cubicBezTo>
                  <a:pt x="117796" y="151807"/>
                  <a:pt x="151807" y="117796"/>
                  <a:pt x="151807" y="75904"/>
                </a:cubicBezTo>
                <a:cubicBezTo>
                  <a:pt x="151807" y="34011"/>
                  <a:pt x="117796" y="0"/>
                  <a:pt x="75904" y="0"/>
                </a:cubicBezTo>
                <a:cubicBezTo>
                  <a:pt x="34011" y="0"/>
                  <a:pt x="0" y="34011"/>
                  <a:pt x="0" y="75904"/>
                </a:cubicBezTo>
                <a:cubicBezTo>
                  <a:pt x="0" y="117796"/>
                  <a:pt x="34011" y="151807"/>
                  <a:pt x="75904" y="151807"/>
                </a:cubicBezTo>
                <a:close/>
                <a:moveTo>
                  <a:pt x="100928" y="63065"/>
                </a:moveTo>
                <a:lnTo>
                  <a:pt x="77208" y="101017"/>
                </a:lnTo>
                <a:cubicBezTo>
                  <a:pt x="75963" y="103003"/>
                  <a:pt x="73828" y="104249"/>
                  <a:pt x="71486" y="104367"/>
                </a:cubicBezTo>
                <a:cubicBezTo>
                  <a:pt x="69143" y="104486"/>
                  <a:pt x="66890" y="103419"/>
                  <a:pt x="65496" y="101521"/>
                </a:cubicBezTo>
                <a:lnTo>
                  <a:pt x="51265" y="82545"/>
                </a:lnTo>
                <a:cubicBezTo>
                  <a:pt x="48893" y="79402"/>
                  <a:pt x="49545" y="74955"/>
                  <a:pt x="52688" y="72583"/>
                </a:cubicBezTo>
                <a:cubicBezTo>
                  <a:pt x="55831" y="70211"/>
                  <a:pt x="60278" y="70863"/>
                  <a:pt x="62650" y="74006"/>
                </a:cubicBezTo>
                <a:lnTo>
                  <a:pt x="70655" y="84680"/>
                </a:lnTo>
                <a:lnTo>
                  <a:pt x="88860" y="55534"/>
                </a:lnTo>
                <a:cubicBezTo>
                  <a:pt x="90936" y="52213"/>
                  <a:pt x="95324" y="51176"/>
                  <a:pt x="98675" y="53281"/>
                </a:cubicBezTo>
                <a:cubicBezTo>
                  <a:pt x="102025" y="55386"/>
                  <a:pt x="103033" y="59744"/>
                  <a:pt x="100928" y="63095"/>
                </a:cubicBezTo>
                <a:close/>
              </a:path>
            </a:pathLst>
          </a:custGeom>
          <a:solidFill>
            <a:srgbClr val="C5A575"/>
          </a:solidFill>
          <a:ln/>
        </p:spPr>
      </p:sp>
      <p:sp>
        <p:nvSpPr>
          <p:cNvPr id="17" name="Text 15"/>
          <p:cNvSpPr/>
          <p:nvPr/>
        </p:nvSpPr>
        <p:spPr>
          <a:xfrm>
            <a:off x="872890" y="3776199"/>
            <a:ext cx="4630114" cy="18975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46" b="1" dirty="0">
                <a:solidFill>
                  <a:srgbClr val="F7FAF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100% Source-Referenced:</a:t>
            </a:r>
            <a:pPr>
              <a:lnSpc>
                <a:spcPct val="120000"/>
              </a:lnSpc>
            </a:pPr>
            <a:r>
              <a:rPr lang="en-US" sz="1046" dirty="0">
                <a:solidFill>
                  <a:srgbClr val="F7FAF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Official gazettes, CAG reports, parliamentary findings</a:t>
            </a:r>
            <a:endParaRPr lang="en-US" sz="1600" dirty="0"/>
          </a:p>
        </p:txBody>
      </p:sp>
      <p:sp>
        <p:nvSpPr>
          <p:cNvPr id="18" name="Shape 16"/>
          <p:cNvSpPr/>
          <p:nvPr/>
        </p:nvSpPr>
        <p:spPr>
          <a:xfrm>
            <a:off x="383313" y="4311319"/>
            <a:ext cx="5614962" cy="1867226"/>
          </a:xfrm>
          <a:custGeom>
            <a:avLst/>
            <a:gdLst/>
            <a:ahLst/>
            <a:cxnLst/>
            <a:rect l="l" t="t" r="r" b="b"/>
            <a:pathLst>
              <a:path w="5614962" h="1867226">
                <a:moveTo>
                  <a:pt x="75903" y="0"/>
                </a:moveTo>
                <a:lnTo>
                  <a:pt x="5539059" y="0"/>
                </a:lnTo>
                <a:cubicBezTo>
                  <a:pt x="5580979" y="0"/>
                  <a:pt x="5614962" y="33983"/>
                  <a:pt x="5614962" y="75903"/>
                </a:cubicBezTo>
                <a:lnTo>
                  <a:pt x="5614962" y="1791323"/>
                </a:lnTo>
                <a:cubicBezTo>
                  <a:pt x="5614962" y="1833243"/>
                  <a:pt x="5580979" y="1867226"/>
                  <a:pt x="5539059" y="1867226"/>
                </a:cubicBezTo>
                <a:lnTo>
                  <a:pt x="75903" y="1867226"/>
                </a:lnTo>
                <a:cubicBezTo>
                  <a:pt x="33983" y="1867226"/>
                  <a:pt x="0" y="1833243"/>
                  <a:pt x="0" y="1791323"/>
                </a:cubicBezTo>
                <a:lnTo>
                  <a:pt x="0" y="75903"/>
                </a:lnTo>
                <a:cubicBezTo>
                  <a:pt x="0" y="34011"/>
                  <a:pt x="34011" y="0"/>
                  <a:pt x="75903" y="0"/>
                </a:cubicBezTo>
                <a:close/>
              </a:path>
            </a:pathLst>
          </a:custGeom>
          <a:solidFill>
            <a:srgbClr val="2D3748">
              <a:alpha val="40000"/>
            </a:srgbClr>
          </a:solidFill>
          <a:ln w="10160">
            <a:solidFill>
              <a:srgbClr val="4A5568"/>
            </a:solidFill>
            <a:prstDash val="solid"/>
          </a:ln>
        </p:spPr>
      </p:sp>
      <p:sp>
        <p:nvSpPr>
          <p:cNvPr id="19" name="Shape 17"/>
          <p:cNvSpPr/>
          <p:nvPr/>
        </p:nvSpPr>
        <p:spPr>
          <a:xfrm>
            <a:off x="600586" y="4542823"/>
            <a:ext cx="189759" cy="189759"/>
          </a:xfrm>
          <a:custGeom>
            <a:avLst/>
            <a:gdLst/>
            <a:ahLst/>
            <a:cxnLst/>
            <a:rect l="l" t="t" r="r" b="b"/>
            <a:pathLst>
              <a:path w="189759" h="189759">
                <a:moveTo>
                  <a:pt x="88468" y="1890"/>
                </a:moveTo>
                <a:cubicBezTo>
                  <a:pt x="92359" y="-630"/>
                  <a:pt x="97400" y="-630"/>
                  <a:pt x="101291" y="1890"/>
                </a:cubicBezTo>
                <a:lnTo>
                  <a:pt x="184311" y="55260"/>
                </a:lnTo>
                <a:cubicBezTo>
                  <a:pt x="188721" y="58114"/>
                  <a:pt x="190759" y="63525"/>
                  <a:pt x="189277" y="68565"/>
                </a:cubicBezTo>
                <a:cubicBezTo>
                  <a:pt x="187794" y="73606"/>
                  <a:pt x="183162" y="77089"/>
                  <a:pt x="177899" y="77089"/>
                </a:cubicBezTo>
                <a:lnTo>
                  <a:pt x="166039" y="77089"/>
                </a:lnTo>
                <a:lnTo>
                  <a:pt x="166039" y="154179"/>
                </a:lnTo>
                <a:lnTo>
                  <a:pt x="185015" y="168411"/>
                </a:lnTo>
                <a:cubicBezTo>
                  <a:pt x="188017" y="170635"/>
                  <a:pt x="189759" y="174156"/>
                  <a:pt x="189759" y="177899"/>
                </a:cubicBezTo>
                <a:cubicBezTo>
                  <a:pt x="189759" y="184459"/>
                  <a:pt x="184459" y="189759"/>
                  <a:pt x="177899" y="189759"/>
                </a:cubicBezTo>
                <a:lnTo>
                  <a:pt x="11860" y="189759"/>
                </a:lnTo>
                <a:cubicBezTo>
                  <a:pt x="5300" y="189759"/>
                  <a:pt x="0" y="184459"/>
                  <a:pt x="0" y="177899"/>
                </a:cubicBezTo>
                <a:cubicBezTo>
                  <a:pt x="0" y="174156"/>
                  <a:pt x="1742" y="170635"/>
                  <a:pt x="4744" y="168411"/>
                </a:cubicBezTo>
                <a:lnTo>
                  <a:pt x="23720" y="154179"/>
                </a:lnTo>
                <a:lnTo>
                  <a:pt x="23720" y="154179"/>
                </a:lnTo>
                <a:lnTo>
                  <a:pt x="23720" y="77089"/>
                </a:lnTo>
                <a:lnTo>
                  <a:pt x="11860" y="77089"/>
                </a:lnTo>
                <a:cubicBezTo>
                  <a:pt x="6597" y="77089"/>
                  <a:pt x="1964" y="73606"/>
                  <a:pt x="482" y="68565"/>
                </a:cubicBezTo>
                <a:cubicBezTo>
                  <a:pt x="-1001" y="63525"/>
                  <a:pt x="1038" y="58077"/>
                  <a:pt x="5448" y="55260"/>
                </a:cubicBezTo>
                <a:lnTo>
                  <a:pt x="88468" y="1890"/>
                </a:lnTo>
                <a:close/>
                <a:moveTo>
                  <a:pt x="124529" y="77089"/>
                </a:moveTo>
                <a:lnTo>
                  <a:pt x="124529" y="154179"/>
                </a:lnTo>
                <a:lnTo>
                  <a:pt x="148249" y="154179"/>
                </a:lnTo>
                <a:lnTo>
                  <a:pt x="148249" y="77089"/>
                </a:lnTo>
                <a:lnTo>
                  <a:pt x="124529" y="77089"/>
                </a:lnTo>
                <a:close/>
                <a:moveTo>
                  <a:pt x="83019" y="154179"/>
                </a:moveTo>
                <a:lnTo>
                  <a:pt x="106739" y="154179"/>
                </a:lnTo>
                <a:lnTo>
                  <a:pt x="106739" y="77089"/>
                </a:lnTo>
                <a:lnTo>
                  <a:pt x="83019" y="77089"/>
                </a:lnTo>
                <a:lnTo>
                  <a:pt x="83019" y="154179"/>
                </a:lnTo>
                <a:close/>
                <a:moveTo>
                  <a:pt x="41510" y="77089"/>
                </a:moveTo>
                <a:lnTo>
                  <a:pt x="41510" y="154179"/>
                </a:lnTo>
                <a:lnTo>
                  <a:pt x="65230" y="154179"/>
                </a:lnTo>
                <a:lnTo>
                  <a:pt x="65230" y="77089"/>
                </a:lnTo>
                <a:lnTo>
                  <a:pt x="41510" y="77089"/>
                </a:lnTo>
                <a:close/>
              </a:path>
            </a:pathLst>
          </a:custGeom>
          <a:solidFill>
            <a:srgbClr val="8B9DAE"/>
          </a:solidFill>
          <a:ln/>
        </p:spPr>
      </p:sp>
      <p:sp>
        <p:nvSpPr>
          <p:cNvPr id="20" name="Text 18"/>
          <p:cNvSpPr/>
          <p:nvPr/>
        </p:nvSpPr>
        <p:spPr>
          <a:xfrm>
            <a:off x="814065" y="4504871"/>
            <a:ext cx="5085535" cy="26566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94" b="1" dirty="0">
                <a:solidFill>
                  <a:srgbClr val="F7FAFC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Dharma-State Architecture</a:t>
            </a:r>
            <a:endParaRPr lang="en-US" sz="1600" dirty="0"/>
          </a:p>
        </p:txBody>
      </p:sp>
      <p:sp>
        <p:nvSpPr>
          <p:cNvPr id="21" name="Text 19"/>
          <p:cNvSpPr/>
          <p:nvPr/>
        </p:nvSpPr>
        <p:spPr>
          <a:xfrm>
            <a:off x="576867" y="4884388"/>
            <a:ext cx="5303757" cy="49337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195" dirty="0">
                <a:solidFill>
                  <a:srgbClr val="F7FAF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Mapping </a:t>
            </a:r>
            <a:pPr>
              <a:lnSpc>
                <a:spcPct val="140000"/>
              </a:lnSpc>
            </a:pPr>
            <a:r>
              <a:rPr lang="en-US" sz="1195" b="1" dirty="0">
                <a:solidFill>
                  <a:srgbClr val="C5A57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Arthashastra principles to modern governance systems</a:t>
            </a:r>
            <a:pPr>
              <a:lnSpc>
                <a:spcPct val="140000"/>
              </a:lnSpc>
            </a:pPr>
            <a:r>
              <a:rPr lang="en-US" sz="1195" dirty="0">
                <a:solidFill>
                  <a:srgbClr val="F7FAF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— integrating India's 5,000-year civilisational wisdom with contemporary statecraft.</a:t>
            </a:r>
            <a:endParaRPr lang="en-US" sz="1600" dirty="0"/>
          </a:p>
        </p:txBody>
      </p:sp>
      <p:sp>
        <p:nvSpPr>
          <p:cNvPr id="22" name="Shape 20"/>
          <p:cNvSpPr/>
          <p:nvPr/>
        </p:nvSpPr>
        <p:spPr>
          <a:xfrm>
            <a:off x="576867" y="5491617"/>
            <a:ext cx="2580719" cy="493373"/>
          </a:xfrm>
          <a:custGeom>
            <a:avLst/>
            <a:gdLst/>
            <a:ahLst/>
            <a:cxnLst/>
            <a:rect l="l" t="t" r="r" b="b"/>
            <a:pathLst>
              <a:path w="2580719" h="493373">
                <a:moveTo>
                  <a:pt x="37950" y="0"/>
                </a:moveTo>
                <a:lnTo>
                  <a:pt x="2542769" y="0"/>
                </a:lnTo>
                <a:cubicBezTo>
                  <a:pt x="2563728" y="0"/>
                  <a:pt x="2580719" y="16991"/>
                  <a:pt x="2580719" y="37950"/>
                </a:cubicBezTo>
                <a:lnTo>
                  <a:pt x="2580719" y="455423"/>
                </a:lnTo>
                <a:cubicBezTo>
                  <a:pt x="2580719" y="476382"/>
                  <a:pt x="2563728" y="493373"/>
                  <a:pt x="2542769" y="493373"/>
                </a:cubicBezTo>
                <a:lnTo>
                  <a:pt x="37950" y="493373"/>
                </a:lnTo>
                <a:cubicBezTo>
                  <a:pt x="16991" y="493373"/>
                  <a:pt x="0" y="476382"/>
                  <a:pt x="0" y="455423"/>
                </a:cubicBezTo>
                <a:lnTo>
                  <a:pt x="0" y="37950"/>
                </a:lnTo>
                <a:cubicBezTo>
                  <a:pt x="0" y="17005"/>
                  <a:pt x="17005" y="0"/>
                  <a:pt x="37950" y="0"/>
                </a:cubicBezTo>
                <a:close/>
              </a:path>
            </a:pathLst>
          </a:custGeom>
          <a:solidFill>
            <a:srgbClr val="4A5568">
              <a:alpha val="30196"/>
            </a:srgbClr>
          </a:solidFill>
          <a:ln/>
        </p:spPr>
      </p:sp>
      <p:sp>
        <p:nvSpPr>
          <p:cNvPr id="23" name="Text 21"/>
          <p:cNvSpPr/>
          <p:nvPr/>
        </p:nvSpPr>
        <p:spPr>
          <a:xfrm>
            <a:off x="619562" y="5567520"/>
            <a:ext cx="2495328" cy="18975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046" b="1" dirty="0">
                <a:solidFill>
                  <a:srgbClr val="C5A575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Ancient</a:t>
            </a:r>
            <a:endParaRPr lang="en-US" sz="1600" dirty="0"/>
          </a:p>
        </p:txBody>
      </p:sp>
      <p:sp>
        <p:nvSpPr>
          <p:cNvPr id="24" name="Text 22"/>
          <p:cNvSpPr/>
          <p:nvPr/>
        </p:nvSpPr>
        <p:spPr>
          <a:xfrm>
            <a:off x="624306" y="5757279"/>
            <a:ext cx="2485840" cy="1518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896" dirty="0">
                <a:solidFill>
                  <a:srgbClr val="8B9D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Arthashastra</a:t>
            </a:r>
            <a:endParaRPr lang="en-US" sz="1600" dirty="0"/>
          </a:p>
        </p:txBody>
      </p:sp>
      <p:sp>
        <p:nvSpPr>
          <p:cNvPr id="25" name="Shape 23"/>
          <p:cNvSpPr/>
          <p:nvPr/>
        </p:nvSpPr>
        <p:spPr>
          <a:xfrm>
            <a:off x="3228983" y="5491617"/>
            <a:ext cx="2580719" cy="493373"/>
          </a:xfrm>
          <a:custGeom>
            <a:avLst/>
            <a:gdLst/>
            <a:ahLst/>
            <a:cxnLst/>
            <a:rect l="l" t="t" r="r" b="b"/>
            <a:pathLst>
              <a:path w="2580719" h="493373">
                <a:moveTo>
                  <a:pt x="37950" y="0"/>
                </a:moveTo>
                <a:lnTo>
                  <a:pt x="2542769" y="0"/>
                </a:lnTo>
                <a:cubicBezTo>
                  <a:pt x="2563728" y="0"/>
                  <a:pt x="2580719" y="16991"/>
                  <a:pt x="2580719" y="37950"/>
                </a:cubicBezTo>
                <a:lnTo>
                  <a:pt x="2580719" y="455423"/>
                </a:lnTo>
                <a:cubicBezTo>
                  <a:pt x="2580719" y="476382"/>
                  <a:pt x="2563728" y="493373"/>
                  <a:pt x="2542769" y="493373"/>
                </a:cubicBezTo>
                <a:lnTo>
                  <a:pt x="37950" y="493373"/>
                </a:lnTo>
                <a:cubicBezTo>
                  <a:pt x="16991" y="493373"/>
                  <a:pt x="0" y="476382"/>
                  <a:pt x="0" y="455423"/>
                </a:cubicBezTo>
                <a:lnTo>
                  <a:pt x="0" y="37950"/>
                </a:lnTo>
                <a:cubicBezTo>
                  <a:pt x="0" y="17005"/>
                  <a:pt x="17005" y="0"/>
                  <a:pt x="37950" y="0"/>
                </a:cubicBezTo>
                <a:close/>
              </a:path>
            </a:pathLst>
          </a:custGeom>
          <a:solidFill>
            <a:srgbClr val="4A5568">
              <a:alpha val="30196"/>
            </a:srgbClr>
          </a:solidFill>
          <a:ln/>
        </p:spPr>
      </p:sp>
      <p:sp>
        <p:nvSpPr>
          <p:cNvPr id="26" name="Text 24"/>
          <p:cNvSpPr/>
          <p:nvPr/>
        </p:nvSpPr>
        <p:spPr>
          <a:xfrm>
            <a:off x="3271678" y="5567520"/>
            <a:ext cx="2495328" cy="18975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046" b="1" dirty="0">
                <a:solidFill>
                  <a:srgbClr val="8B9DAE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Modern</a:t>
            </a:r>
            <a:endParaRPr lang="en-US" sz="1600" dirty="0"/>
          </a:p>
        </p:txBody>
      </p:sp>
      <p:sp>
        <p:nvSpPr>
          <p:cNvPr id="27" name="Text 25"/>
          <p:cNvSpPr/>
          <p:nvPr/>
        </p:nvSpPr>
        <p:spPr>
          <a:xfrm>
            <a:off x="3276422" y="5757279"/>
            <a:ext cx="2485840" cy="1518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896" dirty="0">
                <a:solidFill>
                  <a:srgbClr val="8B9D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Digital Governance</a:t>
            </a:r>
            <a:endParaRPr lang="en-US" sz="1600" dirty="0"/>
          </a:p>
        </p:txBody>
      </p:sp>
      <p:sp>
        <p:nvSpPr>
          <p:cNvPr id="28" name="Shape 26"/>
          <p:cNvSpPr/>
          <p:nvPr/>
        </p:nvSpPr>
        <p:spPr>
          <a:xfrm>
            <a:off x="6196217" y="1294155"/>
            <a:ext cx="5614962" cy="2227768"/>
          </a:xfrm>
          <a:custGeom>
            <a:avLst/>
            <a:gdLst/>
            <a:ahLst/>
            <a:cxnLst/>
            <a:rect l="l" t="t" r="r" b="b"/>
            <a:pathLst>
              <a:path w="5614962" h="2227768">
                <a:moveTo>
                  <a:pt x="75900" y="0"/>
                </a:moveTo>
                <a:lnTo>
                  <a:pt x="5539062" y="0"/>
                </a:lnTo>
                <a:cubicBezTo>
                  <a:pt x="5580980" y="0"/>
                  <a:pt x="5614962" y="33982"/>
                  <a:pt x="5614962" y="75900"/>
                </a:cubicBezTo>
                <a:lnTo>
                  <a:pt x="5614962" y="2151868"/>
                </a:lnTo>
                <a:cubicBezTo>
                  <a:pt x="5614962" y="2193786"/>
                  <a:pt x="5580980" y="2227768"/>
                  <a:pt x="5539062" y="2227768"/>
                </a:cubicBezTo>
                <a:lnTo>
                  <a:pt x="75900" y="2227768"/>
                </a:lnTo>
                <a:cubicBezTo>
                  <a:pt x="33982" y="2227768"/>
                  <a:pt x="0" y="2193786"/>
                  <a:pt x="0" y="2151868"/>
                </a:cubicBezTo>
                <a:lnTo>
                  <a:pt x="0" y="75900"/>
                </a:lnTo>
                <a:cubicBezTo>
                  <a:pt x="0" y="34010"/>
                  <a:pt x="34010" y="0"/>
                  <a:pt x="75900" y="0"/>
                </a:cubicBezTo>
                <a:close/>
              </a:path>
            </a:pathLst>
          </a:custGeom>
          <a:solidFill>
            <a:srgbClr val="4A5568">
              <a:alpha val="20000"/>
            </a:srgbClr>
          </a:solidFill>
          <a:ln w="10160">
            <a:solidFill>
              <a:srgbClr val="4A5568"/>
            </a:solidFill>
            <a:prstDash val="solid"/>
          </a:ln>
        </p:spPr>
      </p:sp>
      <p:sp>
        <p:nvSpPr>
          <p:cNvPr id="29" name="Shape 27"/>
          <p:cNvSpPr/>
          <p:nvPr/>
        </p:nvSpPr>
        <p:spPr>
          <a:xfrm>
            <a:off x="6413490" y="1525659"/>
            <a:ext cx="189759" cy="189759"/>
          </a:xfrm>
          <a:custGeom>
            <a:avLst/>
            <a:gdLst/>
            <a:ahLst/>
            <a:cxnLst/>
            <a:rect l="l" t="t" r="r" b="b"/>
            <a:pathLst>
              <a:path w="189759" h="189759">
                <a:moveTo>
                  <a:pt x="44475" y="20755"/>
                </a:moveTo>
                <a:cubicBezTo>
                  <a:pt x="44475" y="9303"/>
                  <a:pt x="53777" y="0"/>
                  <a:pt x="65230" y="0"/>
                </a:cubicBezTo>
                <a:lnTo>
                  <a:pt x="74125" y="0"/>
                </a:lnTo>
                <a:cubicBezTo>
                  <a:pt x="80685" y="0"/>
                  <a:pt x="85984" y="5300"/>
                  <a:pt x="85984" y="11860"/>
                </a:cubicBezTo>
                <a:lnTo>
                  <a:pt x="85984" y="177899"/>
                </a:lnTo>
                <a:cubicBezTo>
                  <a:pt x="85984" y="184459"/>
                  <a:pt x="80685" y="189759"/>
                  <a:pt x="74125" y="189759"/>
                </a:cubicBezTo>
                <a:lnTo>
                  <a:pt x="62265" y="189759"/>
                </a:lnTo>
                <a:cubicBezTo>
                  <a:pt x="51220" y="189759"/>
                  <a:pt x="41917" y="182198"/>
                  <a:pt x="39286" y="171969"/>
                </a:cubicBezTo>
                <a:cubicBezTo>
                  <a:pt x="39027" y="171969"/>
                  <a:pt x="38804" y="171969"/>
                  <a:pt x="38545" y="171969"/>
                </a:cubicBezTo>
                <a:cubicBezTo>
                  <a:pt x="22163" y="171969"/>
                  <a:pt x="8895" y="158701"/>
                  <a:pt x="8895" y="142319"/>
                </a:cubicBezTo>
                <a:cubicBezTo>
                  <a:pt x="8895" y="135648"/>
                  <a:pt x="11119" y="129496"/>
                  <a:pt x="14825" y="124529"/>
                </a:cubicBezTo>
                <a:cubicBezTo>
                  <a:pt x="7635" y="119118"/>
                  <a:pt x="2965" y="110520"/>
                  <a:pt x="2965" y="100809"/>
                </a:cubicBezTo>
                <a:cubicBezTo>
                  <a:pt x="2965" y="89357"/>
                  <a:pt x="9488" y="79387"/>
                  <a:pt x="18976" y="74458"/>
                </a:cubicBezTo>
                <a:cubicBezTo>
                  <a:pt x="16344" y="70011"/>
                  <a:pt x="14825" y="64822"/>
                  <a:pt x="14825" y="59300"/>
                </a:cubicBezTo>
                <a:cubicBezTo>
                  <a:pt x="14825" y="42918"/>
                  <a:pt x="28093" y="29650"/>
                  <a:pt x="44475" y="29650"/>
                </a:cubicBezTo>
                <a:lnTo>
                  <a:pt x="44475" y="20755"/>
                </a:lnTo>
                <a:close/>
                <a:moveTo>
                  <a:pt x="145284" y="20755"/>
                </a:moveTo>
                <a:lnTo>
                  <a:pt x="145284" y="29650"/>
                </a:lnTo>
                <a:cubicBezTo>
                  <a:pt x="161666" y="29650"/>
                  <a:pt x="174934" y="42918"/>
                  <a:pt x="174934" y="59300"/>
                </a:cubicBezTo>
                <a:cubicBezTo>
                  <a:pt x="174934" y="64859"/>
                  <a:pt x="173414" y="70048"/>
                  <a:pt x="170783" y="74458"/>
                </a:cubicBezTo>
                <a:cubicBezTo>
                  <a:pt x="180308" y="79387"/>
                  <a:pt x="186794" y="89320"/>
                  <a:pt x="186794" y="100809"/>
                </a:cubicBezTo>
                <a:cubicBezTo>
                  <a:pt x="186794" y="110520"/>
                  <a:pt x="182124" y="119118"/>
                  <a:pt x="174934" y="124529"/>
                </a:cubicBezTo>
                <a:cubicBezTo>
                  <a:pt x="178640" y="129496"/>
                  <a:pt x="180864" y="135648"/>
                  <a:pt x="180864" y="142319"/>
                </a:cubicBezTo>
                <a:cubicBezTo>
                  <a:pt x="180864" y="158701"/>
                  <a:pt x="167596" y="171969"/>
                  <a:pt x="151214" y="171969"/>
                </a:cubicBezTo>
                <a:cubicBezTo>
                  <a:pt x="150955" y="171969"/>
                  <a:pt x="150732" y="171969"/>
                  <a:pt x="150473" y="171969"/>
                </a:cubicBezTo>
                <a:cubicBezTo>
                  <a:pt x="147841" y="182198"/>
                  <a:pt x="138539" y="189759"/>
                  <a:pt x="127494" y="189759"/>
                </a:cubicBezTo>
                <a:lnTo>
                  <a:pt x="115634" y="189759"/>
                </a:lnTo>
                <a:cubicBezTo>
                  <a:pt x="109074" y="189759"/>
                  <a:pt x="103774" y="184459"/>
                  <a:pt x="103774" y="177899"/>
                </a:cubicBezTo>
                <a:lnTo>
                  <a:pt x="103774" y="11860"/>
                </a:lnTo>
                <a:cubicBezTo>
                  <a:pt x="103774" y="5300"/>
                  <a:pt x="109074" y="0"/>
                  <a:pt x="115634" y="0"/>
                </a:cubicBezTo>
                <a:lnTo>
                  <a:pt x="124529" y="0"/>
                </a:lnTo>
                <a:cubicBezTo>
                  <a:pt x="135981" y="0"/>
                  <a:pt x="145284" y="9303"/>
                  <a:pt x="145284" y="20755"/>
                </a:cubicBezTo>
                <a:close/>
              </a:path>
            </a:pathLst>
          </a:custGeom>
          <a:solidFill>
            <a:srgbClr val="8B9DAE"/>
          </a:solidFill>
          <a:ln/>
        </p:spPr>
      </p:sp>
      <p:sp>
        <p:nvSpPr>
          <p:cNvPr id="30" name="Text 28"/>
          <p:cNvSpPr/>
          <p:nvPr/>
        </p:nvSpPr>
        <p:spPr>
          <a:xfrm>
            <a:off x="6626969" y="1487707"/>
            <a:ext cx="5085535" cy="26566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94" b="1" dirty="0">
                <a:solidFill>
                  <a:srgbClr val="8B9DAE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Civic Reflexivity Engines</a:t>
            </a:r>
            <a:endParaRPr lang="en-US" sz="1600" dirty="0"/>
          </a:p>
        </p:txBody>
      </p:sp>
      <p:sp>
        <p:nvSpPr>
          <p:cNvPr id="31" name="Text 29"/>
          <p:cNvSpPr/>
          <p:nvPr/>
        </p:nvSpPr>
        <p:spPr>
          <a:xfrm>
            <a:off x="6389771" y="1867224"/>
            <a:ext cx="5303757" cy="74005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195" dirty="0">
                <a:solidFill>
                  <a:srgbClr val="F7FAF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 </a:t>
            </a:r>
            <a:pPr>
              <a:lnSpc>
                <a:spcPct val="140000"/>
              </a:lnSpc>
            </a:pPr>
            <a:r>
              <a:rPr lang="en-US" sz="1195" b="1" dirty="0">
                <a:solidFill>
                  <a:srgbClr val="C5A57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world-first institutional category</a:t>
            </a:r>
            <a:pPr>
              <a:lnSpc>
                <a:spcPct val="140000"/>
              </a:lnSpc>
            </a:pPr>
            <a:r>
              <a:rPr lang="en-US" sz="1195" dirty="0">
                <a:solidFill>
                  <a:srgbClr val="F7FAF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where algorithmic systems function as instruments of collective self-examination. Proposes reflexive co-constitution as AI and civic judgment continuously co-evolve.</a:t>
            </a:r>
            <a:endParaRPr lang="en-US" sz="1600" dirty="0"/>
          </a:p>
        </p:txBody>
      </p:sp>
      <p:sp>
        <p:nvSpPr>
          <p:cNvPr id="32" name="Shape 30"/>
          <p:cNvSpPr/>
          <p:nvPr/>
        </p:nvSpPr>
        <p:spPr>
          <a:xfrm>
            <a:off x="6389771" y="2721139"/>
            <a:ext cx="5227854" cy="607228"/>
          </a:xfrm>
          <a:custGeom>
            <a:avLst/>
            <a:gdLst/>
            <a:ahLst/>
            <a:cxnLst/>
            <a:rect l="l" t="t" r="r" b="b"/>
            <a:pathLst>
              <a:path w="5227854" h="607228">
                <a:moveTo>
                  <a:pt x="75904" y="0"/>
                </a:moveTo>
                <a:lnTo>
                  <a:pt x="5151950" y="0"/>
                </a:lnTo>
                <a:cubicBezTo>
                  <a:pt x="5193871" y="0"/>
                  <a:pt x="5227854" y="33983"/>
                  <a:pt x="5227854" y="75904"/>
                </a:cubicBezTo>
                <a:lnTo>
                  <a:pt x="5227854" y="531325"/>
                </a:lnTo>
                <a:cubicBezTo>
                  <a:pt x="5227854" y="573245"/>
                  <a:pt x="5193871" y="607228"/>
                  <a:pt x="5151950" y="607228"/>
                </a:cubicBezTo>
                <a:lnTo>
                  <a:pt x="75904" y="607228"/>
                </a:lnTo>
                <a:cubicBezTo>
                  <a:pt x="34011" y="607228"/>
                  <a:pt x="0" y="573217"/>
                  <a:pt x="0" y="531325"/>
                </a:cubicBezTo>
                <a:lnTo>
                  <a:pt x="0" y="75904"/>
                </a:lnTo>
                <a:cubicBezTo>
                  <a:pt x="0" y="34011"/>
                  <a:pt x="34011" y="0"/>
                  <a:pt x="75904" y="0"/>
                </a:cubicBezTo>
                <a:close/>
              </a:path>
            </a:pathLst>
          </a:custGeom>
          <a:solidFill>
            <a:srgbClr val="8B9DAE">
              <a:alpha val="10196"/>
            </a:srgbClr>
          </a:solidFill>
          <a:ln/>
        </p:spPr>
      </p:sp>
      <p:sp>
        <p:nvSpPr>
          <p:cNvPr id="33" name="Text 31"/>
          <p:cNvSpPr/>
          <p:nvPr/>
        </p:nvSpPr>
        <p:spPr>
          <a:xfrm>
            <a:off x="6503626" y="2834994"/>
            <a:ext cx="5066559" cy="37951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46" b="1" dirty="0">
                <a:solidFill>
                  <a:srgbClr val="F7FAF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Paradigm Shift:</a:t>
            </a:r>
            <a:pPr>
              <a:lnSpc>
                <a:spcPct val="120000"/>
              </a:lnSpc>
            </a:pPr>
            <a:r>
              <a:rPr lang="en-US" sz="1046" dirty="0">
                <a:solidFill>
                  <a:srgbClr val="8B9D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Redefines democracy as a metabolic system where computation shifts from prediction to interrogation, from automation to exposure.</a:t>
            </a:r>
            <a:endParaRPr lang="en-US" sz="1600" dirty="0"/>
          </a:p>
        </p:txBody>
      </p:sp>
      <p:sp>
        <p:nvSpPr>
          <p:cNvPr id="34" name="Shape 32"/>
          <p:cNvSpPr/>
          <p:nvPr/>
        </p:nvSpPr>
        <p:spPr>
          <a:xfrm>
            <a:off x="6196217" y="3681325"/>
            <a:ext cx="5614962" cy="2246744"/>
          </a:xfrm>
          <a:custGeom>
            <a:avLst/>
            <a:gdLst/>
            <a:ahLst/>
            <a:cxnLst/>
            <a:rect l="l" t="t" r="r" b="b"/>
            <a:pathLst>
              <a:path w="5614962" h="2246744">
                <a:moveTo>
                  <a:pt x="75895" y="0"/>
                </a:moveTo>
                <a:lnTo>
                  <a:pt x="5539067" y="0"/>
                </a:lnTo>
                <a:cubicBezTo>
                  <a:pt x="5580982" y="0"/>
                  <a:pt x="5614962" y="33979"/>
                  <a:pt x="5614962" y="75895"/>
                </a:cubicBezTo>
                <a:lnTo>
                  <a:pt x="5614962" y="2170849"/>
                </a:lnTo>
                <a:cubicBezTo>
                  <a:pt x="5614962" y="2212764"/>
                  <a:pt x="5580982" y="2246744"/>
                  <a:pt x="5539067" y="2246744"/>
                </a:cubicBezTo>
                <a:lnTo>
                  <a:pt x="75895" y="2246744"/>
                </a:lnTo>
                <a:cubicBezTo>
                  <a:pt x="33979" y="2246744"/>
                  <a:pt x="0" y="2212764"/>
                  <a:pt x="0" y="2170849"/>
                </a:cubicBezTo>
                <a:lnTo>
                  <a:pt x="0" y="75895"/>
                </a:lnTo>
                <a:cubicBezTo>
                  <a:pt x="0" y="34007"/>
                  <a:pt x="34007" y="0"/>
                  <a:pt x="75895" y="0"/>
                </a:cubicBezTo>
                <a:close/>
              </a:path>
            </a:pathLst>
          </a:custGeom>
          <a:solidFill>
            <a:srgbClr val="4A5568">
              <a:alpha val="20000"/>
            </a:srgbClr>
          </a:solidFill>
          <a:ln w="10160">
            <a:solidFill>
              <a:srgbClr val="4A5568"/>
            </a:solidFill>
            <a:prstDash val="solid"/>
          </a:ln>
        </p:spPr>
      </p:sp>
      <p:sp>
        <p:nvSpPr>
          <p:cNvPr id="35" name="Text 33"/>
          <p:cNvSpPr/>
          <p:nvPr/>
        </p:nvSpPr>
        <p:spPr>
          <a:xfrm>
            <a:off x="6389771" y="3874877"/>
            <a:ext cx="5322733" cy="26566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94" b="1" dirty="0">
                <a:solidFill>
                  <a:srgbClr val="C5A575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Systems Thinking Approach</a:t>
            </a:r>
            <a:endParaRPr lang="en-US" sz="1600" dirty="0"/>
          </a:p>
        </p:txBody>
      </p:sp>
      <p:sp>
        <p:nvSpPr>
          <p:cNvPr id="36" name="Shape 34"/>
          <p:cNvSpPr/>
          <p:nvPr/>
        </p:nvSpPr>
        <p:spPr>
          <a:xfrm>
            <a:off x="6389771" y="4254395"/>
            <a:ext cx="303614" cy="303614"/>
          </a:xfrm>
          <a:custGeom>
            <a:avLst/>
            <a:gdLst/>
            <a:ahLst/>
            <a:cxnLst/>
            <a:rect l="l" t="t" r="r" b="b"/>
            <a:pathLst>
              <a:path w="303614" h="303614">
                <a:moveTo>
                  <a:pt x="151807" y="0"/>
                </a:moveTo>
                <a:lnTo>
                  <a:pt x="151807" y="0"/>
                </a:lnTo>
                <a:cubicBezTo>
                  <a:pt x="235592" y="0"/>
                  <a:pt x="303614" y="68022"/>
                  <a:pt x="303614" y="151807"/>
                </a:cubicBezTo>
                <a:lnTo>
                  <a:pt x="303614" y="151807"/>
                </a:lnTo>
                <a:cubicBezTo>
                  <a:pt x="303614" y="235592"/>
                  <a:pt x="235592" y="303614"/>
                  <a:pt x="151807" y="303614"/>
                </a:cubicBezTo>
                <a:lnTo>
                  <a:pt x="151807" y="303614"/>
                </a:lnTo>
                <a:cubicBezTo>
                  <a:pt x="68022" y="303614"/>
                  <a:pt x="0" y="235592"/>
                  <a:pt x="0" y="151807"/>
                </a:cubicBezTo>
                <a:lnTo>
                  <a:pt x="0" y="151807"/>
                </a:lnTo>
                <a:cubicBezTo>
                  <a:pt x="0" y="68022"/>
                  <a:pt x="68022" y="0"/>
                  <a:pt x="151807" y="0"/>
                </a:cubicBezTo>
                <a:close/>
              </a:path>
            </a:pathLst>
          </a:custGeom>
          <a:solidFill>
            <a:srgbClr val="C5A575">
              <a:alpha val="20000"/>
            </a:srgbClr>
          </a:solidFill>
          <a:ln/>
        </p:spPr>
      </p:sp>
      <p:sp>
        <p:nvSpPr>
          <p:cNvPr id="37" name="Text 35"/>
          <p:cNvSpPr/>
          <p:nvPr/>
        </p:nvSpPr>
        <p:spPr>
          <a:xfrm>
            <a:off x="6520466" y="4311323"/>
            <a:ext cx="104367" cy="18975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46" b="1" dirty="0">
                <a:solidFill>
                  <a:srgbClr val="C5A57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1</a:t>
            </a:r>
            <a:endParaRPr lang="en-US" sz="1600" dirty="0"/>
          </a:p>
        </p:txBody>
      </p:sp>
      <p:sp>
        <p:nvSpPr>
          <p:cNvPr id="38" name="Text 36"/>
          <p:cNvSpPr/>
          <p:nvPr/>
        </p:nvSpPr>
        <p:spPr>
          <a:xfrm>
            <a:off x="6807240" y="4254395"/>
            <a:ext cx="2922285" cy="22771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95" b="1" dirty="0">
                <a:solidFill>
                  <a:srgbClr val="F7FAF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Interconnected Frameworks</a:t>
            </a:r>
            <a:endParaRPr lang="en-US" sz="1600" dirty="0"/>
          </a:p>
        </p:txBody>
      </p:sp>
      <p:sp>
        <p:nvSpPr>
          <p:cNvPr id="39" name="Text 37"/>
          <p:cNvSpPr/>
          <p:nvPr/>
        </p:nvSpPr>
        <p:spPr>
          <a:xfrm>
            <a:off x="6807240" y="4482105"/>
            <a:ext cx="2912797" cy="18975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46" dirty="0">
                <a:solidFill>
                  <a:srgbClr val="8B9D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All 15 platforms designed as integrated ecosystem</a:t>
            </a:r>
            <a:endParaRPr lang="en-US" sz="1600" dirty="0"/>
          </a:p>
        </p:txBody>
      </p:sp>
      <p:sp>
        <p:nvSpPr>
          <p:cNvPr id="40" name="Shape 38"/>
          <p:cNvSpPr/>
          <p:nvPr/>
        </p:nvSpPr>
        <p:spPr>
          <a:xfrm>
            <a:off x="6389771" y="4785720"/>
            <a:ext cx="303614" cy="303614"/>
          </a:xfrm>
          <a:custGeom>
            <a:avLst/>
            <a:gdLst/>
            <a:ahLst/>
            <a:cxnLst/>
            <a:rect l="l" t="t" r="r" b="b"/>
            <a:pathLst>
              <a:path w="303614" h="303614">
                <a:moveTo>
                  <a:pt x="151807" y="0"/>
                </a:moveTo>
                <a:lnTo>
                  <a:pt x="151807" y="0"/>
                </a:lnTo>
                <a:cubicBezTo>
                  <a:pt x="235592" y="0"/>
                  <a:pt x="303614" y="68022"/>
                  <a:pt x="303614" y="151807"/>
                </a:cubicBezTo>
                <a:lnTo>
                  <a:pt x="303614" y="151807"/>
                </a:lnTo>
                <a:cubicBezTo>
                  <a:pt x="303614" y="235592"/>
                  <a:pt x="235592" y="303614"/>
                  <a:pt x="151807" y="303614"/>
                </a:cubicBezTo>
                <a:lnTo>
                  <a:pt x="151807" y="303614"/>
                </a:lnTo>
                <a:cubicBezTo>
                  <a:pt x="68022" y="303614"/>
                  <a:pt x="0" y="235592"/>
                  <a:pt x="0" y="151807"/>
                </a:cubicBezTo>
                <a:lnTo>
                  <a:pt x="0" y="151807"/>
                </a:lnTo>
                <a:cubicBezTo>
                  <a:pt x="0" y="68022"/>
                  <a:pt x="68022" y="0"/>
                  <a:pt x="151807" y="0"/>
                </a:cubicBezTo>
                <a:close/>
              </a:path>
            </a:pathLst>
          </a:custGeom>
          <a:solidFill>
            <a:srgbClr val="C5A575">
              <a:alpha val="20000"/>
            </a:srgbClr>
          </a:solidFill>
          <a:ln/>
        </p:spPr>
      </p:sp>
      <p:sp>
        <p:nvSpPr>
          <p:cNvPr id="41" name="Text 39"/>
          <p:cNvSpPr/>
          <p:nvPr/>
        </p:nvSpPr>
        <p:spPr>
          <a:xfrm>
            <a:off x="6507658" y="4842647"/>
            <a:ext cx="132831" cy="18975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46" b="1" dirty="0">
                <a:solidFill>
                  <a:srgbClr val="C5A57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2</a:t>
            </a:r>
            <a:endParaRPr lang="en-US" sz="1600" dirty="0"/>
          </a:p>
        </p:txBody>
      </p:sp>
      <p:sp>
        <p:nvSpPr>
          <p:cNvPr id="42" name="Text 40"/>
          <p:cNvSpPr/>
          <p:nvPr/>
        </p:nvSpPr>
        <p:spPr>
          <a:xfrm>
            <a:off x="6807240" y="4785720"/>
            <a:ext cx="2742014" cy="22771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95" b="1" dirty="0">
                <a:solidFill>
                  <a:srgbClr val="F7FAF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Feedback Loops</a:t>
            </a:r>
            <a:endParaRPr lang="en-US" sz="1600" dirty="0"/>
          </a:p>
        </p:txBody>
      </p:sp>
      <p:sp>
        <p:nvSpPr>
          <p:cNvPr id="43" name="Text 41"/>
          <p:cNvSpPr/>
          <p:nvPr/>
        </p:nvSpPr>
        <p:spPr>
          <a:xfrm>
            <a:off x="6807240" y="5013430"/>
            <a:ext cx="2732526" cy="18975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46" dirty="0">
                <a:solidFill>
                  <a:srgbClr val="8B9D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Continuous improvement through citizen input</a:t>
            </a:r>
            <a:endParaRPr lang="en-US" sz="1600" dirty="0"/>
          </a:p>
        </p:txBody>
      </p:sp>
      <p:sp>
        <p:nvSpPr>
          <p:cNvPr id="44" name="Shape 42"/>
          <p:cNvSpPr/>
          <p:nvPr/>
        </p:nvSpPr>
        <p:spPr>
          <a:xfrm>
            <a:off x="6389771" y="5317044"/>
            <a:ext cx="303614" cy="303614"/>
          </a:xfrm>
          <a:custGeom>
            <a:avLst/>
            <a:gdLst/>
            <a:ahLst/>
            <a:cxnLst/>
            <a:rect l="l" t="t" r="r" b="b"/>
            <a:pathLst>
              <a:path w="303614" h="303614">
                <a:moveTo>
                  <a:pt x="151807" y="0"/>
                </a:moveTo>
                <a:lnTo>
                  <a:pt x="151807" y="0"/>
                </a:lnTo>
                <a:cubicBezTo>
                  <a:pt x="235592" y="0"/>
                  <a:pt x="303614" y="68022"/>
                  <a:pt x="303614" y="151807"/>
                </a:cubicBezTo>
                <a:lnTo>
                  <a:pt x="303614" y="151807"/>
                </a:lnTo>
                <a:cubicBezTo>
                  <a:pt x="303614" y="235592"/>
                  <a:pt x="235592" y="303614"/>
                  <a:pt x="151807" y="303614"/>
                </a:cubicBezTo>
                <a:lnTo>
                  <a:pt x="151807" y="303614"/>
                </a:lnTo>
                <a:cubicBezTo>
                  <a:pt x="68022" y="303614"/>
                  <a:pt x="0" y="235592"/>
                  <a:pt x="0" y="151807"/>
                </a:cubicBezTo>
                <a:lnTo>
                  <a:pt x="0" y="151807"/>
                </a:lnTo>
                <a:cubicBezTo>
                  <a:pt x="0" y="68022"/>
                  <a:pt x="68022" y="0"/>
                  <a:pt x="151807" y="0"/>
                </a:cubicBezTo>
                <a:close/>
              </a:path>
            </a:pathLst>
          </a:custGeom>
          <a:solidFill>
            <a:srgbClr val="C5A575">
              <a:alpha val="20000"/>
            </a:srgbClr>
          </a:solidFill>
          <a:ln/>
        </p:spPr>
      </p:sp>
      <p:sp>
        <p:nvSpPr>
          <p:cNvPr id="45" name="Text 43"/>
          <p:cNvSpPr/>
          <p:nvPr/>
        </p:nvSpPr>
        <p:spPr>
          <a:xfrm>
            <a:off x="6505998" y="5373972"/>
            <a:ext cx="142319" cy="18975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46" b="1" dirty="0">
                <a:solidFill>
                  <a:srgbClr val="C5A57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3</a:t>
            </a:r>
            <a:endParaRPr lang="en-US" sz="1600" dirty="0"/>
          </a:p>
        </p:txBody>
      </p:sp>
      <p:sp>
        <p:nvSpPr>
          <p:cNvPr id="46" name="Text 44"/>
          <p:cNvSpPr/>
          <p:nvPr/>
        </p:nvSpPr>
        <p:spPr>
          <a:xfrm>
            <a:off x="6807240" y="5317044"/>
            <a:ext cx="2495328" cy="22771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95" b="1" dirty="0">
                <a:solidFill>
                  <a:srgbClr val="F7FAF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Scalable Architecture</a:t>
            </a:r>
            <a:endParaRPr lang="en-US" sz="1600" dirty="0"/>
          </a:p>
        </p:txBody>
      </p:sp>
      <p:sp>
        <p:nvSpPr>
          <p:cNvPr id="47" name="Text 45"/>
          <p:cNvSpPr/>
          <p:nvPr/>
        </p:nvSpPr>
        <p:spPr>
          <a:xfrm>
            <a:off x="6807240" y="5544755"/>
            <a:ext cx="2485840" cy="18975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46" dirty="0">
                <a:solidFill>
                  <a:srgbClr val="8B9D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Exportable models for global democracies</a:t>
            </a:r>
            <a:endParaRPr lang="en-US" sz="1600" dirty="0"/>
          </a:p>
        </p:txBody>
      </p:sp>
      <p:sp>
        <p:nvSpPr>
          <p:cNvPr id="48" name="Shape 46"/>
          <p:cNvSpPr/>
          <p:nvPr/>
        </p:nvSpPr>
        <p:spPr>
          <a:xfrm>
            <a:off x="6196217" y="6087463"/>
            <a:ext cx="5614962" cy="766625"/>
          </a:xfrm>
          <a:custGeom>
            <a:avLst/>
            <a:gdLst/>
            <a:ahLst/>
            <a:cxnLst/>
            <a:rect l="l" t="t" r="r" b="b"/>
            <a:pathLst>
              <a:path w="5614962" h="766625">
                <a:moveTo>
                  <a:pt x="75904" y="0"/>
                </a:moveTo>
                <a:lnTo>
                  <a:pt x="5539058" y="0"/>
                </a:lnTo>
                <a:cubicBezTo>
                  <a:pt x="5580978" y="0"/>
                  <a:pt x="5614962" y="33983"/>
                  <a:pt x="5614962" y="75904"/>
                </a:cubicBezTo>
                <a:lnTo>
                  <a:pt x="5614962" y="690722"/>
                </a:lnTo>
                <a:cubicBezTo>
                  <a:pt x="5614962" y="732642"/>
                  <a:pt x="5580978" y="766625"/>
                  <a:pt x="5539058" y="766625"/>
                </a:cubicBezTo>
                <a:lnTo>
                  <a:pt x="75904" y="766625"/>
                </a:lnTo>
                <a:cubicBezTo>
                  <a:pt x="34011" y="766625"/>
                  <a:pt x="0" y="732614"/>
                  <a:pt x="0" y="690722"/>
                </a:cubicBezTo>
                <a:lnTo>
                  <a:pt x="0" y="75904"/>
                </a:lnTo>
                <a:cubicBezTo>
                  <a:pt x="0" y="34011"/>
                  <a:pt x="34011" y="0"/>
                  <a:pt x="75904" y="0"/>
                </a:cubicBezTo>
                <a:close/>
              </a:path>
            </a:pathLst>
          </a:custGeom>
          <a:gradFill rotWithShape="1" flip="none">
            <a:gsLst>
              <a:gs pos="0">
                <a:srgbClr val="C5A575">
                  <a:alpha val="20000"/>
                </a:srgbClr>
              </a:gs>
              <a:gs pos="100000">
                <a:srgbClr val="8B9DAE">
                  <a:alpha val="10000"/>
                </a:srgbClr>
              </a:gs>
            </a:gsLst>
            <a:lin ang="0" scaled="1"/>
          </a:gradFill>
          <a:ln w="10160">
            <a:solidFill>
              <a:srgbClr val="C5A575">
                <a:alpha val="40000"/>
              </a:srgbClr>
            </a:solidFill>
            <a:prstDash val="solid"/>
          </a:ln>
        </p:spPr>
      </p:sp>
      <p:sp>
        <p:nvSpPr>
          <p:cNvPr id="49" name="Shape 47"/>
          <p:cNvSpPr/>
          <p:nvPr/>
        </p:nvSpPr>
        <p:spPr>
          <a:xfrm>
            <a:off x="6554623" y="6273426"/>
            <a:ext cx="113855" cy="151807"/>
          </a:xfrm>
          <a:custGeom>
            <a:avLst/>
            <a:gdLst/>
            <a:ahLst/>
            <a:cxnLst/>
            <a:rect l="l" t="t" r="r" b="b"/>
            <a:pathLst>
              <a:path w="113855" h="151807">
                <a:moveTo>
                  <a:pt x="86844" y="113855"/>
                </a:moveTo>
                <a:cubicBezTo>
                  <a:pt x="89009" y="107243"/>
                  <a:pt x="93338" y="101254"/>
                  <a:pt x="98230" y="96095"/>
                </a:cubicBezTo>
                <a:cubicBezTo>
                  <a:pt x="107925" y="85895"/>
                  <a:pt x="113855" y="72108"/>
                  <a:pt x="113855" y="56928"/>
                </a:cubicBezTo>
                <a:cubicBezTo>
                  <a:pt x="113855" y="25499"/>
                  <a:pt x="88356" y="0"/>
                  <a:pt x="56928" y="0"/>
                </a:cubicBezTo>
                <a:cubicBezTo>
                  <a:pt x="25499" y="0"/>
                  <a:pt x="0" y="25499"/>
                  <a:pt x="0" y="56928"/>
                </a:cubicBezTo>
                <a:cubicBezTo>
                  <a:pt x="0" y="72108"/>
                  <a:pt x="5930" y="85895"/>
                  <a:pt x="15625" y="96095"/>
                </a:cubicBezTo>
                <a:cubicBezTo>
                  <a:pt x="20518" y="101254"/>
                  <a:pt x="24876" y="107243"/>
                  <a:pt x="27011" y="113855"/>
                </a:cubicBezTo>
                <a:lnTo>
                  <a:pt x="86815" y="113855"/>
                </a:lnTo>
                <a:close/>
                <a:moveTo>
                  <a:pt x="85391" y="128087"/>
                </a:moveTo>
                <a:lnTo>
                  <a:pt x="28464" y="128087"/>
                </a:lnTo>
                <a:lnTo>
                  <a:pt x="28464" y="132831"/>
                </a:lnTo>
                <a:cubicBezTo>
                  <a:pt x="28464" y="145936"/>
                  <a:pt x="39078" y="156551"/>
                  <a:pt x="52184" y="156551"/>
                </a:cubicBezTo>
                <a:lnTo>
                  <a:pt x="61672" y="156551"/>
                </a:lnTo>
                <a:cubicBezTo>
                  <a:pt x="74777" y="156551"/>
                  <a:pt x="85391" y="145936"/>
                  <a:pt x="85391" y="132831"/>
                </a:cubicBezTo>
                <a:lnTo>
                  <a:pt x="85391" y="128087"/>
                </a:lnTo>
                <a:close/>
                <a:moveTo>
                  <a:pt x="54556" y="33208"/>
                </a:moveTo>
                <a:cubicBezTo>
                  <a:pt x="42755" y="33208"/>
                  <a:pt x="33208" y="42755"/>
                  <a:pt x="33208" y="54556"/>
                </a:cubicBezTo>
                <a:cubicBezTo>
                  <a:pt x="33208" y="58499"/>
                  <a:pt x="30035" y="61672"/>
                  <a:pt x="26092" y="61672"/>
                </a:cubicBezTo>
                <a:cubicBezTo>
                  <a:pt x="22148" y="61672"/>
                  <a:pt x="18976" y="58499"/>
                  <a:pt x="18976" y="54556"/>
                </a:cubicBezTo>
                <a:cubicBezTo>
                  <a:pt x="18976" y="34898"/>
                  <a:pt x="34898" y="18976"/>
                  <a:pt x="54556" y="18976"/>
                </a:cubicBezTo>
                <a:cubicBezTo>
                  <a:pt x="58499" y="18976"/>
                  <a:pt x="61672" y="22148"/>
                  <a:pt x="61672" y="26092"/>
                </a:cubicBezTo>
                <a:cubicBezTo>
                  <a:pt x="61672" y="30035"/>
                  <a:pt x="58499" y="33208"/>
                  <a:pt x="54556" y="33208"/>
                </a:cubicBezTo>
                <a:close/>
              </a:path>
            </a:pathLst>
          </a:custGeom>
          <a:solidFill>
            <a:srgbClr val="C5A575"/>
          </a:solidFill>
          <a:ln/>
        </p:spPr>
      </p:sp>
      <p:sp>
        <p:nvSpPr>
          <p:cNvPr id="50" name="Text 48"/>
          <p:cNvSpPr/>
          <p:nvPr/>
        </p:nvSpPr>
        <p:spPr>
          <a:xfrm>
            <a:off x="6560332" y="6243063"/>
            <a:ext cx="5133196" cy="45542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195" b="1" dirty="0">
                <a:solidFill>
                  <a:srgbClr val="F7FAF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Governance Transformation Model:</a:t>
            </a:r>
            <a:pPr algn="ctr">
              <a:lnSpc>
                <a:spcPct val="130000"/>
              </a:lnSpc>
            </a:pPr>
            <a:r>
              <a:rPr lang="en-US" sz="1195" dirty="0">
                <a:solidFill>
                  <a:srgbClr val="F7FAF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Moving from elite capture to citizen empowerment through transparent, evidence-based systems.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1A1D2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web-img.moonshot.cn/img/thumbs.dreamstime.com/bdc301d5a7b0b4b564d9d62d4111bb40343a3215.jpg">    </p:cNvPr>
          <p:cNvPicPr>
            <a:picLocks noChangeAspect="1"/>
          </p:cNvPicPr>
          <p:nvPr/>
        </p:nvPicPr>
        <p:blipFill>
          <a:blip r:embed="rId1">
            <a:alphaModFix amt="15000"/>
          </a:blip>
          <a:srcRect l="0" r="0" t="766" b="766"/>
          <a:stretch/>
        </p:blipFill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 rotWithShape="1" flip="none">
            <a:gsLst>
              <a:gs pos="0">
                <a:srgbClr val="1A1D24">
                  <a:alpha val="95000"/>
                </a:srgbClr>
              </a:gs>
              <a:gs pos="50000">
                <a:srgbClr val="1A1D24">
                  <a:alpha val="90000"/>
                </a:srgbClr>
              </a:gs>
              <a:gs pos="100000">
                <a:srgbClr val="1A1D24">
                  <a:alpha val="85000"/>
                </a:srgbClr>
              </a:gs>
            </a:gsLst>
            <a:lin ang="2700000" scaled="1"/>
          </a:gradFill>
          <a:ln/>
        </p:spPr>
      </p:sp>
      <p:sp>
        <p:nvSpPr>
          <p:cNvPr id="4" name="Shape 1"/>
          <p:cNvSpPr/>
          <p:nvPr/>
        </p:nvSpPr>
        <p:spPr>
          <a:xfrm>
            <a:off x="381000" y="476250"/>
            <a:ext cx="38100" cy="457200"/>
          </a:xfrm>
          <a:custGeom>
            <a:avLst/>
            <a:gdLst/>
            <a:ahLst/>
            <a:cxnLst/>
            <a:rect l="l" t="t" r="r" b="b"/>
            <a:pathLst>
              <a:path w="38100" h="457200">
                <a:moveTo>
                  <a:pt x="0" y="0"/>
                </a:moveTo>
                <a:lnTo>
                  <a:pt x="38100" y="0"/>
                </a:lnTo>
                <a:lnTo>
                  <a:pt x="38100" y="457200"/>
                </a:lnTo>
                <a:lnTo>
                  <a:pt x="0" y="457200"/>
                </a:lnTo>
                <a:lnTo>
                  <a:pt x="0" y="0"/>
                </a:lnTo>
                <a:close/>
              </a:path>
            </a:pathLst>
          </a:custGeom>
          <a:solidFill>
            <a:srgbClr val="C5A575"/>
          </a:solidFill>
          <a:ln/>
        </p:spPr>
      </p:sp>
      <p:sp>
        <p:nvSpPr>
          <p:cNvPr id="5" name="Text 2"/>
          <p:cNvSpPr/>
          <p:nvPr/>
        </p:nvSpPr>
        <p:spPr>
          <a:xfrm>
            <a:off x="533400" y="381000"/>
            <a:ext cx="47720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spc="210" kern="0" dirty="0">
                <a:solidFill>
                  <a:srgbClr val="C5A575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Strategic Alignment</a:t>
            </a:r>
            <a:endParaRPr lang="en-US" sz="1600" dirty="0"/>
          </a:p>
        </p:txBody>
      </p:sp>
      <p:sp>
        <p:nvSpPr>
          <p:cNvPr id="6" name="Text 3"/>
          <p:cNvSpPr/>
          <p:nvPr/>
        </p:nvSpPr>
        <p:spPr>
          <a:xfrm>
            <a:off x="533400" y="571500"/>
            <a:ext cx="493395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80000"/>
              </a:lnSpc>
            </a:pPr>
            <a:r>
              <a:rPr lang="en-US" sz="3600" b="1" dirty="0">
                <a:solidFill>
                  <a:srgbClr val="F7FAFC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National Impact Potential</a:t>
            </a:r>
            <a:endParaRPr lang="en-US" sz="1600" dirty="0"/>
          </a:p>
        </p:txBody>
      </p:sp>
      <p:sp>
        <p:nvSpPr>
          <p:cNvPr id="7" name="Text 4"/>
          <p:cNvSpPr/>
          <p:nvPr/>
        </p:nvSpPr>
        <p:spPr>
          <a:xfrm>
            <a:off x="609600" y="1143000"/>
            <a:ext cx="112871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dirty="0">
                <a:solidFill>
                  <a:srgbClr val="8B9D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Aligning with India 2047 vision and long-term structural implications</a:t>
            </a:r>
            <a:endParaRPr lang="en-US" sz="1600" dirty="0"/>
          </a:p>
        </p:txBody>
      </p:sp>
      <p:sp>
        <p:nvSpPr>
          <p:cNvPr id="8" name="Shape 5"/>
          <p:cNvSpPr/>
          <p:nvPr/>
        </p:nvSpPr>
        <p:spPr>
          <a:xfrm>
            <a:off x="400050" y="1562100"/>
            <a:ext cx="5600700" cy="3619500"/>
          </a:xfrm>
          <a:custGeom>
            <a:avLst/>
            <a:gdLst/>
            <a:ahLst/>
            <a:cxnLst/>
            <a:rect l="l" t="t" r="r" b="b"/>
            <a:pathLst>
              <a:path w="5600700" h="3619500">
                <a:moveTo>
                  <a:pt x="38100" y="0"/>
                </a:moveTo>
                <a:lnTo>
                  <a:pt x="5524510" y="0"/>
                </a:lnTo>
                <a:cubicBezTo>
                  <a:pt x="5566588" y="0"/>
                  <a:pt x="5600700" y="34112"/>
                  <a:pt x="5600700" y="76190"/>
                </a:cubicBezTo>
                <a:lnTo>
                  <a:pt x="5600700" y="3543310"/>
                </a:lnTo>
                <a:cubicBezTo>
                  <a:pt x="5600700" y="3585388"/>
                  <a:pt x="5566588" y="3619500"/>
                  <a:pt x="5524510" y="3619500"/>
                </a:cubicBezTo>
                <a:lnTo>
                  <a:pt x="38100" y="3619500"/>
                </a:lnTo>
                <a:cubicBezTo>
                  <a:pt x="17072" y="3619500"/>
                  <a:pt x="0" y="3602428"/>
                  <a:pt x="0" y="35814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4A5568">
              <a:alpha val="30196"/>
            </a:srgbClr>
          </a:solidFill>
          <a:ln/>
        </p:spPr>
      </p:sp>
      <p:sp>
        <p:nvSpPr>
          <p:cNvPr id="9" name="Shape 6"/>
          <p:cNvSpPr/>
          <p:nvPr/>
        </p:nvSpPr>
        <p:spPr>
          <a:xfrm>
            <a:off x="400050" y="1562100"/>
            <a:ext cx="38100" cy="3619500"/>
          </a:xfrm>
          <a:custGeom>
            <a:avLst/>
            <a:gdLst/>
            <a:ahLst/>
            <a:cxnLst/>
            <a:rect l="l" t="t" r="r" b="b"/>
            <a:pathLst>
              <a:path w="38100" h="3619500">
                <a:moveTo>
                  <a:pt x="38100" y="0"/>
                </a:moveTo>
                <a:lnTo>
                  <a:pt x="38100" y="0"/>
                </a:lnTo>
                <a:lnTo>
                  <a:pt x="38100" y="3619500"/>
                </a:lnTo>
                <a:lnTo>
                  <a:pt x="38100" y="3619500"/>
                </a:lnTo>
                <a:cubicBezTo>
                  <a:pt x="17072" y="3619500"/>
                  <a:pt x="0" y="3602428"/>
                  <a:pt x="0" y="35814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C5A575"/>
          </a:solidFill>
          <a:ln/>
        </p:spPr>
      </p:sp>
      <p:sp>
        <p:nvSpPr>
          <p:cNvPr id="10" name="Shape 7"/>
          <p:cNvSpPr/>
          <p:nvPr/>
        </p:nvSpPr>
        <p:spPr>
          <a:xfrm>
            <a:off x="652463" y="1790579"/>
            <a:ext cx="200025" cy="228600"/>
          </a:xfrm>
          <a:custGeom>
            <a:avLst/>
            <a:gdLst/>
            <a:ahLst/>
            <a:cxnLst/>
            <a:rect l="l" t="t" r="r" b="b"/>
            <a:pathLst>
              <a:path w="200025" h="228600">
                <a:moveTo>
                  <a:pt x="28575" y="14288"/>
                </a:moveTo>
                <a:cubicBezTo>
                  <a:pt x="28575" y="6385"/>
                  <a:pt x="22190" y="0"/>
                  <a:pt x="14288" y="0"/>
                </a:cubicBezTo>
                <a:cubicBezTo>
                  <a:pt x="6385" y="0"/>
                  <a:pt x="0" y="6385"/>
                  <a:pt x="0" y="14288"/>
                </a:cubicBezTo>
                <a:lnTo>
                  <a:pt x="0" y="214313"/>
                </a:lnTo>
                <a:cubicBezTo>
                  <a:pt x="0" y="222215"/>
                  <a:pt x="6385" y="228600"/>
                  <a:pt x="14288" y="228600"/>
                </a:cubicBezTo>
                <a:cubicBezTo>
                  <a:pt x="22190" y="228600"/>
                  <a:pt x="28575" y="222215"/>
                  <a:pt x="28575" y="214313"/>
                </a:cubicBezTo>
                <a:lnTo>
                  <a:pt x="28575" y="160020"/>
                </a:lnTo>
                <a:lnTo>
                  <a:pt x="56570" y="151626"/>
                </a:lnTo>
                <a:cubicBezTo>
                  <a:pt x="75277" y="146000"/>
                  <a:pt x="95458" y="147742"/>
                  <a:pt x="112916" y="156493"/>
                </a:cubicBezTo>
                <a:cubicBezTo>
                  <a:pt x="131981" y="166048"/>
                  <a:pt x="154216" y="167208"/>
                  <a:pt x="174174" y="159707"/>
                </a:cubicBezTo>
                <a:lnTo>
                  <a:pt x="190738" y="153501"/>
                </a:lnTo>
                <a:cubicBezTo>
                  <a:pt x="196319" y="151403"/>
                  <a:pt x="200025" y="146090"/>
                  <a:pt x="200025" y="140107"/>
                </a:cubicBezTo>
                <a:lnTo>
                  <a:pt x="200025" y="29513"/>
                </a:lnTo>
                <a:cubicBezTo>
                  <a:pt x="200025" y="19243"/>
                  <a:pt x="189220" y="12546"/>
                  <a:pt x="180023" y="17145"/>
                </a:cubicBezTo>
                <a:lnTo>
                  <a:pt x="174754" y="19779"/>
                </a:lnTo>
                <a:cubicBezTo>
                  <a:pt x="154707" y="29825"/>
                  <a:pt x="131088" y="29825"/>
                  <a:pt x="110996" y="19779"/>
                </a:cubicBezTo>
                <a:cubicBezTo>
                  <a:pt x="94744" y="11653"/>
                  <a:pt x="76036" y="10046"/>
                  <a:pt x="58668" y="15270"/>
                </a:cubicBezTo>
                <a:lnTo>
                  <a:pt x="28575" y="24289"/>
                </a:lnTo>
                <a:lnTo>
                  <a:pt x="28575" y="14288"/>
                </a:lnTo>
                <a:close/>
              </a:path>
            </a:pathLst>
          </a:custGeom>
          <a:solidFill>
            <a:srgbClr val="C5A575"/>
          </a:solidFill>
          <a:ln/>
        </p:spPr>
      </p:sp>
      <p:sp>
        <p:nvSpPr>
          <p:cNvPr id="11" name="Text 8"/>
          <p:cNvSpPr/>
          <p:nvPr/>
        </p:nvSpPr>
        <p:spPr>
          <a:xfrm>
            <a:off x="895350" y="1752600"/>
            <a:ext cx="50292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C5A575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Viksit Bharat 2047 Alignment</a:t>
            </a:r>
            <a:endParaRPr lang="en-US" sz="1600" dirty="0"/>
          </a:p>
        </p:txBody>
      </p:sp>
      <p:sp>
        <p:nvSpPr>
          <p:cNvPr id="12" name="Shape 9"/>
          <p:cNvSpPr/>
          <p:nvPr/>
        </p:nvSpPr>
        <p:spPr>
          <a:xfrm>
            <a:off x="609600" y="2209679"/>
            <a:ext cx="5200650" cy="914400"/>
          </a:xfrm>
          <a:custGeom>
            <a:avLst/>
            <a:gdLst/>
            <a:ahLst/>
            <a:cxnLst/>
            <a:rect l="l" t="t" r="r" b="b"/>
            <a:pathLst>
              <a:path w="5200650" h="914400">
                <a:moveTo>
                  <a:pt x="76197" y="0"/>
                </a:moveTo>
                <a:lnTo>
                  <a:pt x="5124453" y="0"/>
                </a:lnTo>
                <a:cubicBezTo>
                  <a:pt x="5166535" y="0"/>
                  <a:pt x="5200650" y="34115"/>
                  <a:pt x="5200650" y="76197"/>
                </a:cubicBezTo>
                <a:lnTo>
                  <a:pt x="5200650" y="838203"/>
                </a:lnTo>
                <a:cubicBezTo>
                  <a:pt x="5200650" y="880285"/>
                  <a:pt x="5166535" y="914400"/>
                  <a:pt x="5124453" y="914400"/>
                </a:cubicBezTo>
                <a:lnTo>
                  <a:pt x="76197" y="914400"/>
                </a:lnTo>
                <a:cubicBezTo>
                  <a:pt x="34115" y="914400"/>
                  <a:pt x="0" y="880285"/>
                  <a:pt x="0" y="838203"/>
                </a:cubicBezTo>
                <a:lnTo>
                  <a:pt x="0" y="76197"/>
                </a:lnTo>
                <a:cubicBezTo>
                  <a:pt x="0" y="34143"/>
                  <a:pt x="34143" y="0"/>
                  <a:pt x="76197" y="0"/>
                </a:cubicBezTo>
                <a:close/>
              </a:path>
            </a:pathLst>
          </a:custGeom>
          <a:solidFill>
            <a:srgbClr val="2D3748">
              <a:alpha val="50196"/>
            </a:srgbClr>
          </a:solidFill>
          <a:ln/>
        </p:spPr>
      </p:sp>
      <p:sp>
        <p:nvSpPr>
          <p:cNvPr id="13" name="Shape 10"/>
          <p:cNvSpPr/>
          <p:nvPr/>
        </p:nvSpPr>
        <p:spPr>
          <a:xfrm>
            <a:off x="747713" y="2343029"/>
            <a:ext cx="190500" cy="190500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23812" y="23812"/>
                </a:moveTo>
                <a:cubicBezTo>
                  <a:pt x="23812" y="17227"/>
                  <a:pt x="18492" y="11906"/>
                  <a:pt x="11906" y="11906"/>
                </a:cubicBezTo>
                <a:cubicBezTo>
                  <a:pt x="5321" y="11906"/>
                  <a:pt x="0" y="17227"/>
                  <a:pt x="0" y="23812"/>
                </a:cubicBezTo>
                <a:lnTo>
                  <a:pt x="0" y="148828"/>
                </a:lnTo>
                <a:cubicBezTo>
                  <a:pt x="0" y="165274"/>
                  <a:pt x="13320" y="178594"/>
                  <a:pt x="29766" y="178594"/>
                </a:cubicBezTo>
                <a:lnTo>
                  <a:pt x="178594" y="178594"/>
                </a:lnTo>
                <a:cubicBezTo>
                  <a:pt x="185179" y="178594"/>
                  <a:pt x="190500" y="173273"/>
                  <a:pt x="190500" y="166688"/>
                </a:cubicBezTo>
                <a:cubicBezTo>
                  <a:pt x="190500" y="160102"/>
                  <a:pt x="185179" y="154781"/>
                  <a:pt x="178594" y="154781"/>
                </a:cubicBezTo>
                <a:lnTo>
                  <a:pt x="29766" y="154781"/>
                </a:lnTo>
                <a:cubicBezTo>
                  <a:pt x="26491" y="154781"/>
                  <a:pt x="23812" y="152102"/>
                  <a:pt x="23812" y="148828"/>
                </a:cubicBezTo>
                <a:lnTo>
                  <a:pt x="23812" y="23812"/>
                </a:lnTo>
                <a:close/>
                <a:moveTo>
                  <a:pt x="175096" y="56034"/>
                </a:moveTo>
                <a:cubicBezTo>
                  <a:pt x="179747" y="51383"/>
                  <a:pt x="179747" y="43830"/>
                  <a:pt x="175096" y="39179"/>
                </a:cubicBezTo>
                <a:cubicBezTo>
                  <a:pt x="170445" y="34528"/>
                  <a:pt x="162892" y="34528"/>
                  <a:pt x="158242" y="39179"/>
                </a:cubicBezTo>
                <a:lnTo>
                  <a:pt x="119063" y="78395"/>
                </a:lnTo>
                <a:lnTo>
                  <a:pt x="97706" y="57076"/>
                </a:lnTo>
                <a:cubicBezTo>
                  <a:pt x="93055" y="52425"/>
                  <a:pt x="85502" y="52425"/>
                  <a:pt x="80851" y="57076"/>
                </a:cubicBezTo>
                <a:lnTo>
                  <a:pt x="45132" y="92794"/>
                </a:lnTo>
                <a:cubicBezTo>
                  <a:pt x="40481" y="97445"/>
                  <a:pt x="40481" y="104998"/>
                  <a:pt x="45132" y="109649"/>
                </a:cubicBezTo>
                <a:cubicBezTo>
                  <a:pt x="49783" y="114300"/>
                  <a:pt x="57336" y="114300"/>
                  <a:pt x="61987" y="109649"/>
                </a:cubicBezTo>
                <a:lnTo>
                  <a:pt x="89297" y="82339"/>
                </a:lnTo>
                <a:lnTo>
                  <a:pt x="110654" y="103696"/>
                </a:lnTo>
                <a:cubicBezTo>
                  <a:pt x="115305" y="108347"/>
                  <a:pt x="122858" y="108347"/>
                  <a:pt x="127508" y="103696"/>
                </a:cubicBezTo>
                <a:lnTo>
                  <a:pt x="175133" y="56071"/>
                </a:lnTo>
                <a:close/>
              </a:path>
            </a:pathLst>
          </a:custGeom>
          <a:solidFill>
            <a:srgbClr val="C5A575"/>
          </a:solidFill>
          <a:ln/>
        </p:spPr>
      </p:sp>
      <p:sp>
        <p:nvSpPr>
          <p:cNvPr id="14" name="Text 11"/>
          <p:cNvSpPr/>
          <p:nvPr/>
        </p:nvSpPr>
        <p:spPr>
          <a:xfrm>
            <a:off x="1076325" y="2323979"/>
            <a:ext cx="19145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F7FAF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Governance Transformation</a:t>
            </a:r>
            <a:endParaRPr lang="en-US" sz="1600" dirty="0"/>
          </a:p>
        </p:txBody>
      </p:sp>
      <p:sp>
        <p:nvSpPr>
          <p:cNvPr id="15" name="Text 12"/>
          <p:cNvSpPr/>
          <p:nvPr/>
        </p:nvSpPr>
        <p:spPr>
          <a:xfrm>
            <a:off x="723900" y="2628779"/>
            <a:ext cx="5038725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8B9D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AI-enabled policy systems and digital infrastructure for transparent, accountable governance</a:t>
            </a:r>
            <a:endParaRPr lang="en-US" sz="1600" dirty="0"/>
          </a:p>
        </p:txBody>
      </p:sp>
      <p:sp>
        <p:nvSpPr>
          <p:cNvPr id="16" name="Shape 13"/>
          <p:cNvSpPr/>
          <p:nvPr/>
        </p:nvSpPr>
        <p:spPr>
          <a:xfrm>
            <a:off x="609600" y="3238379"/>
            <a:ext cx="5200650" cy="723900"/>
          </a:xfrm>
          <a:custGeom>
            <a:avLst/>
            <a:gdLst/>
            <a:ahLst/>
            <a:cxnLst/>
            <a:rect l="l" t="t" r="r" b="b"/>
            <a:pathLst>
              <a:path w="5200650" h="723900">
                <a:moveTo>
                  <a:pt x="76198" y="0"/>
                </a:moveTo>
                <a:lnTo>
                  <a:pt x="5124452" y="0"/>
                </a:lnTo>
                <a:cubicBezTo>
                  <a:pt x="5166507" y="0"/>
                  <a:pt x="5200650" y="34143"/>
                  <a:pt x="5200650" y="76198"/>
                </a:cubicBezTo>
                <a:lnTo>
                  <a:pt x="5200650" y="647702"/>
                </a:lnTo>
                <a:cubicBezTo>
                  <a:pt x="5200650" y="689757"/>
                  <a:pt x="5166507" y="723900"/>
                  <a:pt x="5124452" y="723900"/>
                </a:cubicBezTo>
                <a:lnTo>
                  <a:pt x="76198" y="723900"/>
                </a:lnTo>
                <a:cubicBezTo>
                  <a:pt x="34143" y="723900"/>
                  <a:pt x="0" y="689757"/>
                  <a:pt x="0" y="647702"/>
                </a:cubicBezTo>
                <a:lnTo>
                  <a:pt x="0" y="76198"/>
                </a:lnTo>
                <a:cubicBezTo>
                  <a:pt x="0" y="34143"/>
                  <a:pt x="34143" y="0"/>
                  <a:pt x="76198" y="0"/>
                </a:cubicBezTo>
                <a:close/>
              </a:path>
            </a:pathLst>
          </a:custGeom>
          <a:solidFill>
            <a:srgbClr val="2D3748">
              <a:alpha val="50196"/>
            </a:srgbClr>
          </a:solidFill>
          <a:ln/>
        </p:spPr>
      </p:sp>
      <p:sp>
        <p:nvSpPr>
          <p:cNvPr id="17" name="Shape 14"/>
          <p:cNvSpPr/>
          <p:nvPr/>
        </p:nvSpPr>
        <p:spPr>
          <a:xfrm>
            <a:off x="747713" y="3371729"/>
            <a:ext cx="190500" cy="190500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95250" y="0"/>
                </a:moveTo>
                <a:cubicBezTo>
                  <a:pt x="96962" y="0"/>
                  <a:pt x="98673" y="372"/>
                  <a:pt x="100236" y="1079"/>
                </a:cubicBezTo>
                <a:lnTo>
                  <a:pt x="170334" y="30807"/>
                </a:lnTo>
                <a:cubicBezTo>
                  <a:pt x="178519" y="34268"/>
                  <a:pt x="184621" y="42342"/>
                  <a:pt x="184584" y="52090"/>
                </a:cubicBezTo>
                <a:cubicBezTo>
                  <a:pt x="184398" y="88999"/>
                  <a:pt x="169218" y="156530"/>
                  <a:pt x="105110" y="187226"/>
                </a:cubicBezTo>
                <a:cubicBezTo>
                  <a:pt x="98896" y="190202"/>
                  <a:pt x="91678" y="190202"/>
                  <a:pt x="85465" y="187226"/>
                </a:cubicBezTo>
                <a:cubicBezTo>
                  <a:pt x="21320" y="156530"/>
                  <a:pt x="6176" y="88999"/>
                  <a:pt x="5990" y="52090"/>
                </a:cubicBezTo>
                <a:cubicBezTo>
                  <a:pt x="5953" y="42342"/>
                  <a:pt x="12055" y="34268"/>
                  <a:pt x="20241" y="30807"/>
                </a:cubicBezTo>
                <a:lnTo>
                  <a:pt x="90301" y="1079"/>
                </a:lnTo>
                <a:cubicBezTo>
                  <a:pt x="91864" y="372"/>
                  <a:pt x="93538" y="0"/>
                  <a:pt x="95250" y="0"/>
                </a:cubicBezTo>
                <a:close/>
                <a:moveTo>
                  <a:pt x="95250" y="24854"/>
                </a:moveTo>
                <a:lnTo>
                  <a:pt x="95250" y="165534"/>
                </a:lnTo>
                <a:cubicBezTo>
                  <a:pt x="146596" y="140680"/>
                  <a:pt x="160400" y="85613"/>
                  <a:pt x="160734" y="52648"/>
                </a:cubicBezTo>
                <a:lnTo>
                  <a:pt x="95250" y="24892"/>
                </a:lnTo>
                <a:lnTo>
                  <a:pt x="95250" y="24892"/>
                </a:lnTo>
                <a:close/>
              </a:path>
            </a:pathLst>
          </a:custGeom>
          <a:solidFill>
            <a:srgbClr val="C5A575"/>
          </a:solidFill>
          <a:ln/>
        </p:spPr>
      </p:sp>
      <p:sp>
        <p:nvSpPr>
          <p:cNvPr id="18" name="Text 15"/>
          <p:cNvSpPr/>
          <p:nvPr/>
        </p:nvSpPr>
        <p:spPr>
          <a:xfrm>
            <a:off x="1076325" y="3352679"/>
            <a:ext cx="13144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F7FAF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Digital Sovereignty</a:t>
            </a:r>
            <a:endParaRPr lang="en-US" sz="1600" dirty="0"/>
          </a:p>
        </p:txBody>
      </p:sp>
      <p:sp>
        <p:nvSpPr>
          <p:cNvPr id="19" name="Text 16"/>
          <p:cNvSpPr/>
          <p:nvPr/>
        </p:nvSpPr>
        <p:spPr>
          <a:xfrm>
            <a:off x="723900" y="3657479"/>
            <a:ext cx="50387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8B9D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Citizen data vaults and privacy frameworks ensuring national digital autonomy</a:t>
            </a:r>
            <a:endParaRPr lang="en-US" sz="1600" dirty="0"/>
          </a:p>
        </p:txBody>
      </p:sp>
      <p:sp>
        <p:nvSpPr>
          <p:cNvPr id="20" name="Shape 17"/>
          <p:cNvSpPr/>
          <p:nvPr/>
        </p:nvSpPr>
        <p:spPr>
          <a:xfrm>
            <a:off x="609600" y="4076579"/>
            <a:ext cx="5200650" cy="914400"/>
          </a:xfrm>
          <a:custGeom>
            <a:avLst/>
            <a:gdLst/>
            <a:ahLst/>
            <a:cxnLst/>
            <a:rect l="l" t="t" r="r" b="b"/>
            <a:pathLst>
              <a:path w="5200650" h="914400">
                <a:moveTo>
                  <a:pt x="76197" y="0"/>
                </a:moveTo>
                <a:lnTo>
                  <a:pt x="5124453" y="0"/>
                </a:lnTo>
                <a:cubicBezTo>
                  <a:pt x="5166535" y="0"/>
                  <a:pt x="5200650" y="34115"/>
                  <a:pt x="5200650" y="76197"/>
                </a:cubicBezTo>
                <a:lnTo>
                  <a:pt x="5200650" y="838203"/>
                </a:lnTo>
                <a:cubicBezTo>
                  <a:pt x="5200650" y="880285"/>
                  <a:pt x="5166535" y="914400"/>
                  <a:pt x="5124453" y="914400"/>
                </a:cubicBezTo>
                <a:lnTo>
                  <a:pt x="76197" y="914400"/>
                </a:lnTo>
                <a:cubicBezTo>
                  <a:pt x="34115" y="914400"/>
                  <a:pt x="0" y="880285"/>
                  <a:pt x="0" y="838203"/>
                </a:cubicBezTo>
                <a:lnTo>
                  <a:pt x="0" y="76197"/>
                </a:lnTo>
                <a:cubicBezTo>
                  <a:pt x="0" y="34143"/>
                  <a:pt x="34143" y="0"/>
                  <a:pt x="76197" y="0"/>
                </a:cubicBezTo>
                <a:close/>
              </a:path>
            </a:pathLst>
          </a:custGeom>
          <a:solidFill>
            <a:srgbClr val="2D3748">
              <a:alpha val="50196"/>
            </a:srgbClr>
          </a:solidFill>
          <a:ln/>
        </p:spPr>
      </p:sp>
      <p:sp>
        <p:nvSpPr>
          <p:cNvPr id="21" name="Shape 18"/>
          <p:cNvSpPr/>
          <p:nvPr/>
        </p:nvSpPr>
        <p:spPr>
          <a:xfrm>
            <a:off x="735806" y="4209929"/>
            <a:ext cx="214313" cy="190500"/>
          </a:xfrm>
          <a:custGeom>
            <a:avLst/>
            <a:gdLst/>
            <a:ahLst/>
            <a:cxnLst/>
            <a:rect l="l" t="t" r="r" b="b"/>
            <a:pathLst>
              <a:path w="214313" h="190500">
                <a:moveTo>
                  <a:pt x="144624" y="1749"/>
                </a:moveTo>
                <a:cubicBezTo>
                  <a:pt x="146931" y="-558"/>
                  <a:pt x="150726" y="-558"/>
                  <a:pt x="153033" y="1749"/>
                </a:cubicBezTo>
                <a:lnTo>
                  <a:pt x="158986" y="7702"/>
                </a:lnTo>
                <a:cubicBezTo>
                  <a:pt x="161292" y="10009"/>
                  <a:pt x="161292" y="13804"/>
                  <a:pt x="158986" y="16111"/>
                </a:cubicBezTo>
                <a:lnTo>
                  <a:pt x="153033" y="22064"/>
                </a:lnTo>
                <a:cubicBezTo>
                  <a:pt x="150726" y="24371"/>
                  <a:pt x="146931" y="24371"/>
                  <a:pt x="144624" y="22064"/>
                </a:cubicBezTo>
                <a:lnTo>
                  <a:pt x="138671" y="16111"/>
                </a:lnTo>
                <a:cubicBezTo>
                  <a:pt x="136364" y="13804"/>
                  <a:pt x="136364" y="10009"/>
                  <a:pt x="138671" y="7702"/>
                </a:cubicBezTo>
                <a:lnTo>
                  <a:pt x="144624" y="1749"/>
                </a:lnTo>
                <a:close/>
                <a:moveTo>
                  <a:pt x="65484" y="59531"/>
                </a:moveTo>
                <a:cubicBezTo>
                  <a:pt x="61466" y="59531"/>
                  <a:pt x="57745" y="60871"/>
                  <a:pt x="54769" y="63103"/>
                </a:cubicBezTo>
                <a:cubicBezTo>
                  <a:pt x="49523" y="67047"/>
                  <a:pt x="42044" y="66005"/>
                  <a:pt x="38100" y="60722"/>
                </a:cubicBezTo>
                <a:cubicBezTo>
                  <a:pt x="34156" y="55438"/>
                  <a:pt x="35198" y="47997"/>
                  <a:pt x="40481" y="44053"/>
                </a:cubicBezTo>
                <a:cubicBezTo>
                  <a:pt x="47439" y="38807"/>
                  <a:pt x="56108" y="35719"/>
                  <a:pt x="65484" y="35719"/>
                </a:cubicBezTo>
                <a:cubicBezTo>
                  <a:pt x="88516" y="35719"/>
                  <a:pt x="107156" y="54359"/>
                  <a:pt x="107156" y="77391"/>
                </a:cubicBezTo>
                <a:cubicBezTo>
                  <a:pt x="107156" y="83790"/>
                  <a:pt x="105705" y="89855"/>
                  <a:pt x="103138" y="95250"/>
                </a:cubicBezTo>
                <a:lnTo>
                  <a:pt x="121630" y="95250"/>
                </a:lnTo>
                <a:cubicBezTo>
                  <a:pt x="126355" y="95250"/>
                  <a:pt x="130894" y="93390"/>
                  <a:pt x="134243" y="90004"/>
                </a:cubicBezTo>
                <a:lnTo>
                  <a:pt x="141945" y="82302"/>
                </a:lnTo>
                <a:cubicBezTo>
                  <a:pt x="148903" y="75344"/>
                  <a:pt x="158353" y="71400"/>
                  <a:pt x="168213" y="71400"/>
                </a:cubicBezTo>
                <a:cubicBezTo>
                  <a:pt x="188751" y="71400"/>
                  <a:pt x="205383" y="88032"/>
                  <a:pt x="205383" y="108570"/>
                </a:cubicBezTo>
                <a:lnTo>
                  <a:pt x="205383" y="144326"/>
                </a:lnTo>
                <a:cubicBezTo>
                  <a:pt x="205383" y="164864"/>
                  <a:pt x="188714" y="181533"/>
                  <a:pt x="168176" y="181533"/>
                </a:cubicBezTo>
                <a:cubicBezTo>
                  <a:pt x="147637" y="181533"/>
                  <a:pt x="130969" y="164902"/>
                  <a:pt x="130969" y="144363"/>
                </a:cubicBezTo>
                <a:lnTo>
                  <a:pt x="130969" y="142875"/>
                </a:lnTo>
                <a:cubicBezTo>
                  <a:pt x="130969" y="136289"/>
                  <a:pt x="136289" y="130969"/>
                  <a:pt x="142875" y="130969"/>
                </a:cubicBezTo>
                <a:cubicBezTo>
                  <a:pt x="149461" y="130969"/>
                  <a:pt x="154781" y="136289"/>
                  <a:pt x="154781" y="142875"/>
                </a:cubicBezTo>
                <a:lnTo>
                  <a:pt x="154781" y="144363"/>
                </a:lnTo>
                <a:cubicBezTo>
                  <a:pt x="154781" y="151767"/>
                  <a:pt x="160772" y="157758"/>
                  <a:pt x="168176" y="157758"/>
                </a:cubicBezTo>
                <a:cubicBezTo>
                  <a:pt x="175580" y="157758"/>
                  <a:pt x="181570" y="151767"/>
                  <a:pt x="181570" y="144363"/>
                </a:cubicBezTo>
                <a:lnTo>
                  <a:pt x="181570" y="108607"/>
                </a:lnTo>
                <a:cubicBezTo>
                  <a:pt x="181570" y="101240"/>
                  <a:pt x="175580" y="95250"/>
                  <a:pt x="168213" y="95250"/>
                </a:cubicBezTo>
                <a:cubicBezTo>
                  <a:pt x="164678" y="95250"/>
                  <a:pt x="161292" y="96664"/>
                  <a:pt x="158762" y="99157"/>
                </a:cubicBezTo>
                <a:lnTo>
                  <a:pt x="151061" y="106859"/>
                </a:lnTo>
                <a:cubicBezTo>
                  <a:pt x="143247" y="114672"/>
                  <a:pt x="132680" y="119063"/>
                  <a:pt x="121630" y="119063"/>
                </a:cubicBezTo>
                <a:lnTo>
                  <a:pt x="111658" y="119063"/>
                </a:lnTo>
                <a:cubicBezTo>
                  <a:pt x="116346" y="126355"/>
                  <a:pt x="119063" y="134987"/>
                  <a:pt x="119063" y="144363"/>
                </a:cubicBezTo>
                <a:cubicBezTo>
                  <a:pt x="119063" y="172343"/>
                  <a:pt x="94878" y="193477"/>
                  <a:pt x="66973" y="193477"/>
                </a:cubicBezTo>
                <a:cubicBezTo>
                  <a:pt x="39067" y="193477"/>
                  <a:pt x="14883" y="172343"/>
                  <a:pt x="14883" y="144363"/>
                </a:cubicBezTo>
                <a:cubicBezTo>
                  <a:pt x="14883" y="137778"/>
                  <a:pt x="20203" y="132457"/>
                  <a:pt x="26789" y="132457"/>
                </a:cubicBezTo>
                <a:cubicBezTo>
                  <a:pt x="33375" y="132457"/>
                  <a:pt x="38695" y="137778"/>
                  <a:pt x="38695" y="144363"/>
                </a:cubicBezTo>
                <a:cubicBezTo>
                  <a:pt x="38695" y="157497"/>
                  <a:pt x="50490" y="169664"/>
                  <a:pt x="66973" y="169664"/>
                </a:cubicBezTo>
                <a:cubicBezTo>
                  <a:pt x="83455" y="169664"/>
                  <a:pt x="95250" y="157497"/>
                  <a:pt x="95250" y="144363"/>
                </a:cubicBezTo>
                <a:cubicBezTo>
                  <a:pt x="95250" y="131229"/>
                  <a:pt x="83455" y="119063"/>
                  <a:pt x="66973" y="119063"/>
                </a:cubicBezTo>
                <a:lnTo>
                  <a:pt x="59531" y="119063"/>
                </a:lnTo>
                <a:cubicBezTo>
                  <a:pt x="52946" y="119063"/>
                  <a:pt x="47625" y="113742"/>
                  <a:pt x="47625" y="107156"/>
                </a:cubicBezTo>
                <a:cubicBezTo>
                  <a:pt x="47625" y="100571"/>
                  <a:pt x="52946" y="95250"/>
                  <a:pt x="59531" y="95250"/>
                </a:cubicBezTo>
                <a:lnTo>
                  <a:pt x="65484" y="95250"/>
                </a:lnTo>
                <a:cubicBezTo>
                  <a:pt x="75344" y="95250"/>
                  <a:pt x="83344" y="87250"/>
                  <a:pt x="83344" y="77391"/>
                </a:cubicBezTo>
                <a:cubicBezTo>
                  <a:pt x="83344" y="67531"/>
                  <a:pt x="75344" y="59531"/>
                  <a:pt x="65484" y="59531"/>
                </a:cubicBezTo>
                <a:close/>
                <a:moveTo>
                  <a:pt x="125425" y="22361"/>
                </a:moveTo>
                <a:cubicBezTo>
                  <a:pt x="121332" y="17227"/>
                  <a:pt x="113854" y="16334"/>
                  <a:pt x="108682" y="20427"/>
                </a:cubicBezTo>
                <a:cubicBezTo>
                  <a:pt x="103510" y="24519"/>
                  <a:pt x="102654" y="31998"/>
                  <a:pt x="106747" y="37170"/>
                </a:cubicBezTo>
                <a:cubicBezTo>
                  <a:pt x="116309" y="49188"/>
                  <a:pt x="131862" y="56555"/>
                  <a:pt x="148828" y="56555"/>
                </a:cubicBezTo>
                <a:cubicBezTo>
                  <a:pt x="165795" y="56555"/>
                  <a:pt x="181347" y="49188"/>
                  <a:pt x="190909" y="37170"/>
                </a:cubicBezTo>
                <a:cubicBezTo>
                  <a:pt x="195002" y="32035"/>
                  <a:pt x="194146" y="24519"/>
                  <a:pt x="188975" y="20427"/>
                </a:cubicBezTo>
                <a:cubicBezTo>
                  <a:pt x="183803" y="16334"/>
                  <a:pt x="176324" y="17190"/>
                  <a:pt x="172231" y="22361"/>
                </a:cubicBezTo>
                <a:cubicBezTo>
                  <a:pt x="167543" y="28277"/>
                  <a:pt x="159060" y="32742"/>
                  <a:pt x="148828" y="32742"/>
                </a:cubicBezTo>
                <a:cubicBezTo>
                  <a:pt x="138596" y="32742"/>
                  <a:pt x="130113" y="28277"/>
                  <a:pt x="125425" y="22361"/>
                </a:cubicBezTo>
                <a:close/>
              </a:path>
            </a:pathLst>
          </a:custGeom>
          <a:solidFill>
            <a:srgbClr val="C5A575"/>
          </a:solidFill>
          <a:ln/>
        </p:spPr>
      </p:sp>
      <p:sp>
        <p:nvSpPr>
          <p:cNvPr id="22" name="Text 19"/>
          <p:cNvSpPr/>
          <p:nvPr/>
        </p:nvSpPr>
        <p:spPr>
          <a:xfrm>
            <a:off x="1076325" y="4190879"/>
            <a:ext cx="14954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F7FAF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Civilisational Heritage</a:t>
            </a:r>
            <a:endParaRPr lang="en-US" sz="1600" dirty="0"/>
          </a:p>
        </p:txBody>
      </p:sp>
      <p:sp>
        <p:nvSpPr>
          <p:cNvPr id="23" name="Text 20"/>
          <p:cNvSpPr/>
          <p:nvPr/>
        </p:nvSpPr>
        <p:spPr>
          <a:xfrm>
            <a:off x="723900" y="4495679"/>
            <a:ext cx="5038725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8B9D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Preservation and integration of India's 5,000-year cultural wisdom into modern systems</a:t>
            </a:r>
            <a:endParaRPr lang="en-US" sz="1600" dirty="0"/>
          </a:p>
        </p:txBody>
      </p:sp>
      <p:sp>
        <p:nvSpPr>
          <p:cNvPr id="24" name="Shape 21"/>
          <p:cNvSpPr/>
          <p:nvPr/>
        </p:nvSpPr>
        <p:spPr>
          <a:xfrm>
            <a:off x="6195060" y="1565910"/>
            <a:ext cx="5608320" cy="1931670"/>
          </a:xfrm>
          <a:custGeom>
            <a:avLst/>
            <a:gdLst/>
            <a:ahLst/>
            <a:cxnLst/>
            <a:rect l="l" t="t" r="r" b="b"/>
            <a:pathLst>
              <a:path w="5608320" h="1931670">
                <a:moveTo>
                  <a:pt x="76204" y="0"/>
                </a:moveTo>
                <a:lnTo>
                  <a:pt x="5532116" y="0"/>
                </a:lnTo>
                <a:cubicBezTo>
                  <a:pt x="5574202" y="0"/>
                  <a:pt x="5608320" y="34118"/>
                  <a:pt x="5608320" y="76204"/>
                </a:cubicBezTo>
                <a:lnTo>
                  <a:pt x="5608320" y="1855466"/>
                </a:lnTo>
                <a:cubicBezTo>
                  <a:pt x="5608320" y="1897552"/>
                  <a:pt x="5574202" y="1931670"/>
                  <a:pt x="5532116" y="1931670"/>
                </a:cubicBezTo>
                <a:lnTo>
                  <a:pt x="76204" y="1931670"/>
                </a:lnTo>
                <a:cubicBezTo>
                  <a:pt x="34118" y="1931670"/>
                  <a:pt x="0" y="1897552"/>
                  <a:pt x="0" y="1855466"/>
                </a:cubicBezTo>
                <a:lnTo>
                  <a:pt x="0" y="76204"/>
                </a:lnTo>
                <a:cubicBezTo>
                  <a:pt x="0" y="34146"/>
                  <a:pt x="34146" y="0"/>
                  <a:pt x="76204" y="0"/>
                </a:cubicBezTo>
                <a:close/>
              </a:path>
            </a:pathLst>
          </a:custGeom>
          <a:solidFill>
            <a:srgbClr val="4A5568">
              <a:alpha val="30196"/>
            </a:srgbClr>
          </a:solidFill>
          <a:ln w="10160">
            <a:solidFill>
              <a:srgbClr val="4A5568"/>
            </a:solidFill>
            <a:prstDash val="solid"/>
          </a:ln>
        </p:spPr>
      </p:sp>
      <p:sp>
        <p:nvSpPr>
          <p:cNvPr id="25" name="Shape 22"/>
          <p:cNvSpPr/>
          <p:nvPr/>
        </p:nvSpPr>
        <p:spPr>
          <a:xfrm>
            <a:off x="6413182" y="1798318"/>
            <a:ext cx="190500" cy="190500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190500" y="11906"/>
                </a:moveTo>
                <a:cubicBezTo>
                  <a:pt x="190500" y="52127"/>
                  <a:pt x="161999" y="85688"/>
                  <a:pt x="124123" y="93538"/>
                </a:cubicBezTo>
                <a:cubicBezTo>
                  <a:pt x="121183" y="71921"/>
                  <a:pt x="111472" y="52462"/>
                  <a:pt x="97148" y="37393"/>
                </a:cubicBezTo>
                <a:cubicBezTo>
                  <a:pt x="112068" y="14883"/>
                  <a:pt x="137629" y="0"/>
                  <a:pt x="166688" y="0"/>
                </a:cubicBezTo>
                <a:lnTo>
                  <a:pt x="178594" y="0"/>
                </a:lnTo>
                <a:cubicBezTo>
                  <a:pt x="185179" y="0"/>
                  <a:pt x="190500" y="5321"/>
                  <a:pt x="190500" y="11906"/>
                </a:cubicBezTo>
                <a:close/>
                <a:moveTo>
                  <a:pt x="0" y="35719"/>
                </a:moveTo>
                <a:cubicBezTo>
                  <a:pt x="0" y="29133"/>
                  <a:pt x="5321" y="23812"/>
                  <a:pt x="11906" y="23812"/>
                </a:cubicBezTo>
                <a:lnTo>
                  <a:pt x="23812" y="23812"/>
                </a:lnTo>
                <a:cubicBezTo>
                  <a:pt x="69838" y="23812"/>
                  <a:pt x="107156" y="61131"/>
                  <a:pt x="107156" y="107156"/>
                </a:cubicBezTo>
                <a:lnTo>
                  <a:pt x="107156" y="178594"/>
                </a:lnTo>
                <a:cubicBezTo>
                  <a:pt x="107156" y="185179"/>
                  <a:pt x="101836" y="190500"/>
                  <a:pt x="95250" y="190500"/>
                </a:cubicBezTo>
                <a:cubicBezTo>
                  <a:pt x="88664" y="190500"/>
                  <a:pt x="83344" y="185179"/>
                  <a:pt x="83344" y="178594"/>
                </a:cubicBezTo>
                <a:lnTo>
                  <a:pt x="83344" y="119063"/>
                </a:lnTo>
                <a:cubicBezTo>
                  <a:pt x="37319" y="119063"/>
                  <a:pt x="0" y="81744"/>
                  <a:pt x="0" y="35719"/>
                </a:cubicBezTo>
                <a:close/>
              </a:path>
            </a:pathLst>
          </a:custGeom>
          <a:solidFill>
            <a:srgbClr val="8B9DAE"/>
          </a:solidFill>
          <a:ln/>
        </p:spPr>
      </p:sp>
      <p:sp>
        <p:nvSpPr>
          <p:cNvPr id="26" name="Text 23"/>
          <p:cNvSpPr/>
          <p:nvPr/>
        </p:nvSpPr>
        <p:spPr>
          <a:xfrm>
            <a:off x="6627495" y="1760218"/>
            <a:ext cx="50768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8B9DAE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Rural Development Impact</a:t>
            </a:r>
            <a:endParaRPr lang="en-US" sz="1600" dirty="0"/>
          </a:p>
        </p:txBody>
      </p:sp>
      <p:sp>
        <p:nvSpPr>
          <p:cNvPr id="27" name="Shape 24"/>
          <p:cNvSpPr/>
          <p:nvPr/>
        </p:nvSpPr>
        <p:spPr>
          <a:xfrm>
            <a:off x="6393180" y="2145028"/>
            <a:ext cx="5217795" cy="1150620"/>
          </a:xfrm>
          <a:custGeom>
            <a:avLst/>
            <a:gdLst/>
            <a:ahLst/>
            <a:cxnLst/>
            <a:rect l="l" t="t" r="r" b="b"/>
            <a:pathLst>
              <a:path w="5217795" h="1150620">
                <a:moveTo>
                  <a:pt x="76206" y="0"/>
                </a:moveTo>
                <a:lnTo>
                  <a:pt x="5141589" y="0"/>
                </a:lnTo>
                <a:cubicBezTo>
                  <a:pt x="5183677" y="0"/>
                  <a:pt x="5217795" y="34118"/>
                  <a:pt x="5217795" y="76206"/>
                </a:cubicBezTo>
                <a:lnTo>
                  <a:pt x="5217795" y="1074414"/>
                </a:lnTo>
                <a:cubicBezTo>
                  <a:pt x="5217795" y="1116502"/>
                  <a:pt x="5183677" y="1150620"/>
                  <a:pt x="5141589" y="1150620"/>
                </a:cubicBezTo>
                <a:lnTo>
                  <a:pt x="76206" y="1150620"/>
                </a:lnTo>
                <a:cubicBezTo>
                  <a:pt x="34118" y="1150620"/>
                  <a:pt x="0" y="1116502"/>
                  <a:pt x="0" y="1074414"/>
                </a:cubicBezTo>
                <a:lnTo>
                  <a:pt x="0" y="76206"/>
                </a:lnTo>
                <a:cubicBezTo>
                  <a:pt x="0" y="34147"/>
                  <a:pt x="34147" y="0"/>
                  <a:pt x="76206" y="0"/>
                </a:cubicBezTo>
                <a:close/>
              </a:path>
            </a:pathLst>
          </a:custGeom>
          <a:gradFill rotWithShape="1" flip="none">
            <a:gsLst>
              <a:gs pos="0">
                <a:srgbClr val="C5A575">
                  <a:alpha val="20000"/>
                </a:srgbClr>
              </a:gs>
              <a:gs pos="100000">
                <a:srgbClr val="8B9DAE">
                  <a:alpha val="10000"/>
                </a:srgbClr>
              </a:gs>
            </a:gsLst>
            <a:lin ang="0" scaled="1"/>
          </a:gradFill>
          <a:ln w="10160">
            <a:solidFill>
              <a:srgbClr val="C5A575">
                <a:alpha val="40000"/>
              </a:srgbClr>
            </a:solidFill>
            <a:prstDash val="solid"/>
          </a:ln>
        </p:spPr>
      </p:sp>
      <p:sp>
        <p:nvSpPr>
          <p:cNvPr id="28" name="Text 25"/>
          <p:cNvSpPr/>
          <p:nvPr/>
        </p:nvSpPr>
        <p:spPr>
          <a:xfrm>
            <a:off x="6549390" y="2301246"/>
            <a:ext cx="49815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F7FAF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Bio-Integrated Smart Villages 3.0</a:t>
            </a:r>
            <a:endParaRPr lang="en-US" sz="1600" dirty="0"/>
          </a:p>
        </p:txBody>
      </p:sp>
      <p:sp>
        <p:nvSpPr>
          <p:cNvPr id="29" name="Text 26"/>
          <p:cNvSpPr/>
          <p:nvPr/>
        </p:nvSpPr>
        <p:spPr>
          <a:xfrm>
            <a:off x="6477953" y="2606046"/>
            <a:ext cx="253365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2250" b="1" dirty="0">
                <a:solidFill>
                  <a:srgbClr val="C5A575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40-50%</a:t>
            </a:r>
            <a:endParaRPr lang="en-US" sz="1600" dirty="0"/>
          </a:p>
        </p:txBody>
      </p:sp>
      <p:sp>
        <p:nvSpPr>
          <p:cNvPr id="30" name="Text 27"/>
          <p:cNvSpPr/>
          <p:nvPr/>
        </p:nvSpPr>
        <p:spPr>
          <a:xfrm>
            <a:off x="6516053" y="2948946"/>
            <a:ext cx="24574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050" dirty="0">
                <a:solidFill>
                  <a:srgbClr val="8B9D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Agricultural Productivity Gains</a:t>
            </a:r>
            <a:endParaRPr lang="en-US" sz="1600" dirty="0"/>
          </a:p>
        </p:txBody>
      </p:sp>
      <p:sp>
        <p:nvSpPr>
          <p:cNvPr id="31" name="Text 28"/>
          <p:cNvSpPr/>
          <p:nvPr/>
        </p:nvSpPr>
        <p:spPr>
          <a:xfrm>
            <a:off x="8986838" y="2606046"/>
            <a:ext cx="253365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2250" b="1" dirty="0">
                <a:solidFill>
                  <a:srgbClr val="C5A575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70%</a:t>
            </a:r>
            <a:endParaRPr lang="en-US" sz="1600" dirty="0"/>
          </a:p>
        </p:txBody>
      </p:sp>
      <p:sp>
        <p:nvSpPr>
          <p:cNvPr id="32" name="Text 29"/>
          <p:cNvSpPr/>
          <p:nvPr/>
        </p:nvSpPr>
        <p:spPr>
          <a:xfrm>
            <a:off x="9024938" y="2948946"/>
            <a:ext cx="24574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050" dirty="0">
                <a:solidFill>
                  <a:srgbClr val="8B9D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Fossil Fuel Reduction</a:t>
            </a:r>
            <a:endParaRPr lang="en-US" sz="1600" dirty="0"/>
          </a:p>
        </p:txBody>
      </p:sp>
      <p:sp>
        <p:nvSpPr>
          <p:cNvPr id="33" name="Shape 30"/>
          <p:cNvSpPr/>
          <p:nvPr/>
        </p:nvSpPr>
        <p:spPr>
          <a:xfrm>
            <a:off x="6195060" y="3653792"/>
            <a:ext cx="5608320" cy="1493520"/>
          </a:xfrm>
          <a:custGeom>
            <a:avLst/>
            <a:gdLst/>
            <a:ahLst/>
            <a:cxnLst/>
            <a:rect l="l" t="t" r="r" b="b"/>
            <a:pathLst>
              <a:path w="5608320" h="1493520">
                <a:moveTo>
                  <a:pt x="76199" y="0"/>
                </a:moveTo>
                <a:lnTo>
                  <a:pt x="5532121" y="0"/>
                </a:lnTo>
                <a:cubicBezTo>
                  <a:pt x="5574204" y="0"/>
                  <a:pt x="5608320" y="34116"/>
                  <a:pt x="5608320" y="76199"/>
                </a:cubicBezTo>
                <a:lnTo>
                  <a:pt x="5608320" y="1417321"/>
                </a:lnTo>
                <a:cubicBezTo>
                  <a:pt x="5608320" y="1459404"/>
                  <a:pt x="5574204" y="1493520"/>
                  <a:pt x="5532121" y="1493520"/>
                </a:cubicBezTo>
                <a:lnTo>
                  <a:pt x="76199" y="1493520"/>
                </a:lnTo>
                <a:cubicBezTo>
                  <a:pt x="34116" y="1493520"/>
                  <a:pt x="0" y="1459404"/>
                  <a:pt x="0" y="1417321"/>
                </a:cubicBezTo>
                <a:lnTo>
                  <a:pt x="0" y="76199"/>
                </a:lnTo>
                <a:cubicBezTo>
                  <a:pt x="0" y="34144"/>
                  <a:pt x="34144" y="0"/>
                  <a:pt x="76199" y="0"/>
                </a:cubicBezTo>
                <a:close/>
              </a:path>
            </a:pathLst>
          </a:custGeom>
          <a:solidFill>
            <a:srgbClr val="4A5568">
              <a:alpha val="30196"/>
            </a:srgbClr>
          </a:solidFill>
          <a:ln w="10160">
            <a:solidFill>
              <a:srgbClr val="4A5568"/>
            </a:solidFill>
            <a:prstDash val="solid"/>
          </a:ln>
        </p:spPr>
      </p:sp>
      <p:sp>
        <p:nvSpPr>
          <p:cNvPr id="34" name="Shape 31"/>
          <p:cNvSpPr/>
          <p:nvPr/>
        </p:nvSpPr>
        <p:spPr>
          <a:xfrm>
            <a:off x="6389370" y="3886200"/>
            <a:ext cx="238125" cy="190500"/>
          </a:xfrm>
          <a:custGeom>
            <a:avLst/>
            <a:gdLst/>
            <a:ahLst/>
            <a:cxnLst/>
            <a:rect l="l" t="t" r="r" b="b"/>
            <a:pathLst>
              <a:path w="238125" h="190500">
                <a:moveTo>
                  <a:pt x="119063" y="5953"/>
                </a:moveTo>
                <a:cubicBezTo>
                  <a:pt x="140419" y="5953"/>
                  <a:pt x="157758" y="23292"/>
                  <a:pt x="157758" y="44648"/>
                </a:cubicBezTo>
                <a:cubicBezTo>
                  <a:pt x="157758" y="66005"/>
                  <a:pt x="140419" y="83344"/>
                  <a:pt x="119063" y="83344"/>
                </a:cubicBezTo>
                <a:cubicBezTo>
                  <a:pt x="97706" y="83344"/>
                  <a:pt x="80367" y="66005"/>
                  <a:pt x="80367" y="44648"/>
                </a:cubicBezTo>
                <a:cubicBezTo>
                  <a:pt x="80367" y="23292"/>
                  <a:pt x="97706" y="5953"/>
                  <a:pt x="119063" y="5953"/>
                </a:cubicBezTo>
                <a:close/>
                <a:moveTo>
                  <a:pt x="35719" y="32742"/>
                </a:moveTo>
                <a:cubicBezTo>
                  <a:pt x="50504" y="32742"/>
                  <a:pt x="62508" y="44746"/>
                  <a:pt x="62508" y="59531"/>
                </a:cubicBezTo>
                <a:cubicBezTo>
                  <a:pt x="62508" y="74317"/>
                  <a:pt x="50504" y="86320"/>
                  <a:pt x="35719" y="86320"/>
                </a:cubicBezTo>
                <a:cubicBezTo>
                  <a:pt x="20933" y="86320"/>
                  <a:pt x="8930" y="74317"/>
                  <a:pt x="8930" y="59531"/>
                </a:cubicBezTo>
                <a:cubicBezTo>
                  <a:pt x="8930" y="44746"/>
                  <a:pt x="20933" y="32742"/>
                  <a:pt x="35719" y="32742"/>
                </a:cubicBezTo>
                <a:close/>
                <a:moveTo>
                  <a:pt x="0" y="154781"/>
                </a:moveTo>
                <a:cubicBezTo>
                  <a:pt x="0" y="128476"/>
                  <a:pt x="21320" y="107156"/>
                  <a:pt x="47625" y="107156"/>
                </a:cubicBezTo>
                <a:cubicBezTo>
                  <a:pt x="52388" y="107156"/>
                  <a:pt x="57001" y="107863"/>
                  <a:pt x="61354" y="109165"/>
                </a:cubicBezTo>
                <a:cubicBezTo>
                  <a:pt x="49113" y="122858"/>
                  <a:pt x="41672" y="140940"/>
                  <a:pt x="41672" y="160734"/>
                </a:cubicBezTo>
                <a:lnTo>
                  <a:pt x="41672" y="166688"/>
                </a:lnTo>
                <a:cubicBezTo>
                  <a:pt x="41672" y="170929"/>
                  <a:pt x="42565" y="174947"/>
                  <a:pt x="44165" y="178594"/>
                </a:cubicBezTo>
                <a:lnTo>
                  <a:pt x="11906" y="178594"/>
                </a:lnTo>
                <a:cubicBezTo>
                  <a:pt x="5321" y="178594"/>
                  <a:pt x="0" y="173273"/>
                  <a:pt x="0" y="166688"/>
                </a:cubicBezTo>
                <a:lnTo>
                  <a:pt x="0" y="154781"/>
                </a:lnTo>
                <a:close/>
                <a:moveTo>
                  <a:pt x="193960" y="178594"/>
                </a:moveTo>
                <a:cubicBezTo>
                  <a:pt x="195560" y="174947"/>
                  <a:pt x="196453" y="170929"/>
                  <a:pt x="196453" y="166688"/>
                </a:cubicBezTo>
                <a:lnTo>
                  <a:pt x="196453" y="160734"/>
                </a:lnTo>
                <a:cubicBezTo>
                  <a:pt x="196453" y="140940"/>
                  <a:pt x="189012" y="122858"/>
                  <a:pt x="176771" y="109165"/>
                </a:cubicBezTo>
                <a:cubicBezTo>
                  <a:pt x="181124" y="107863"/>
                  <a:pt x="185738" y="107156"/>
                  <a:pt x="190500" y="107156"/>
                </a:cubicBezTo>
                <a:cubicBezTo>
                  <a:pt x="216805" y="107156"/>
                  <a:pt x="238125" y="128476"/>
                  <a:pt x="238125" y="154781"/>
                </a:cubicBezTo>
                <a:lnTo>
                  <a:pt x="238125" y="166688"/>
                </a:lnTo>
                <a:cubicBezTo>
                  <a:pt x="238125" y="173273"/>
                  <a:pt x="232804" y="178594"/>
                  <a:pt x="226219" y="178594"/>
                </a:cubicBezTo>
                <a:lnTo>
                  <a:pt x="193960" y="178594"/>
                </a:lnTo>
                <a:close/>
                <a:moveTo>
                  <a:pt x="175617" y="59531"/>
                </a:moveTo>
                <a:cubicBezTo>
                  <a:pt x="175617" y="44746"/>
                  <a:pt x="187621" y="32742"/>
                  <a:pt x="202406" y="32742"/>
                </a:cubicBezTo>
                <a:cubicBezTo>
                  <a:pt x="217192" y="32742"/>
                  <a:pt x="229195" y="44746"/>
                  <a:pt x="229195" y="59531"/>
                </a:cubicBezTo>
                <a:cubicBezTo>
                  <a:pt x="229195" y="74317"/>
                  <a:pt x="217192" y="86320"/>
                  <a:pt x="202406" y="86320"/>
                </a:cubicBezTo>
                <a:cubicBezTo>
                  <a:pt x="187621" y="86320"/>
                  <a:pt x="175617" y="74317"/>
                  <a:pt x="175617" y="59531"/>
                </a:cubicBezTo>
                <a:close/>
                <a:moveTo>
                  <a:pt x="59531" y="160734"/>
                </a:moveTo>
                <a:cubicBezTo>
                  <a:pt x="59531" y="127843"/>
                  <a:pt x="86171" y="101203"/>
                  <a:pt x="119063" y="101203"/>
                </a:cubicBezTo>
                <a:cubicBezTo>
                  <a:pt x="151954" y="101203"/>
                  <a:pt x="178594" y="127843"/>
                  <a:pt x="178594" y="160734"/>
                </a:cubicBezTo>
                <a:lnTo>
                  <a:pt x="178594" y="166688"/>
                </a:lnTo>
                <a:cubicBezTo>
                  <a:pt x="178594" y="173273"/>
                  <a:pt x="173273" y="178594"/>
                  <a:pt x="166688" y="178594"/>
                </a:cubicBezTo>
                <a:lnTo>
                  <a:pt x="71438" y="178594"/>
                </a:lnTo>
                <a:cubicBezTo>
                  <a:pt x="64852" y="178594"/>
                  <a:pt x="59531" y="173273"/>
                  <a:pt x="59531" y="166688"/>
                </a:cubicBezTo>
                <a:lnTo>
                  <a:pt x="59531" y="160734"/>
                </a:lnTo>
                <a:close/>
              </a:path>
            </a:pathLst>
          </a:custGeom>
          <a:solidFill>
            <a:srgbClr val="C5A575"/>
          </a:solidFill>
          <a:ln/>
        </p:spPr>
      </p:sp>
      <p:sp>
        <p:nvSpPr>
          <p:cNvPr id="35" name="Text 32"/>
          <p:cNvSpPr/>
          <p:nvPr/>
        </p:nvSpPr>
        <p:spPr>
          <a:xfrm>
            <a:off x="6627495" y="3848100"/>
            <a:ext cx="50768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C5A575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Citizen Empowerment</a:t>
            </a:r>
            <a:endParaRPr lang="en-US" sz="1600" dirty="0"/>
          </a:p>
        </p:txBody>
      </p:sp>
      <p:sp>
        <p:nvSpPr>
          <p:cNvPr id="36" name="Shape 33"/>
          <p:cNvSpPr/>
          <p:nvPr/>
        </p:nvSpPr>
        <p:spPr>
          <a:xfrm>
            <a:off x="6417945" y="4248150"/>
            <a:ext cx="133350" cy="152400"/>
          </a:xfrm>
          <a:custGeom>
            <a:avLst/>
            <a:gdLst/>
            <a:ahLst/>
            <a:cxnLst/>
            <a:rect l="l" t="t" r="r" b="b"/>
            <a:pathLst>
              <a:path w="133350" h="152400">
                <a:moveTo>
                  <a:pt x="129421" y="20866"/>
                </a:moveTo>
                <a:cubicBezTo>
                  <a:pt x="133677" y="23961"/>
                  <a:pt x="134630" y="29914"/>
                  <a:pt x="131534" y="34171"/>
                </a:cubicBezTo>
                <a:lnTo>
                  <a:pt x="55334" y="138946"/>
                </a:lnTo>
                <a:cubicBezTo>
                  <a:pt x="53697" y="141208"/>
                  <a:pt x="51167" y="142607"/>
                  <a:pt x="48369" y="142845"/>
                </a:cubicBezTo>
                <a:cubicBezTo>
                  <a:pt x="45571" y="143083"/>
                  <a:pt x="42863" y="142042"/>
                  <a:pt x="40898" y="140077"/>
                </a:cubicBezTo>
                <a:lnTo>
                  <a:pt x="2798" y="101977"/>
                </a:lnTo>
                <a:cubicBezTo>
                  <a:pt x="-923" y="98256"/>
                  <a:pt x="-923" y="92214"/>
                  <a:pt x="2798" y="88493"/>
                </a:cubicBezTo>
                <a:cubicBezTo>
                  <a:pt x="6519" y="84773"/>
                  <a:pt x="12561" y="84773"/>
                  <a:pt x="16282" y="88493"/>
                </a:cubicBezTo>
                <a:lnTo>
                  <a:pt x="46494" y="118705"/>
                </a:lnTo>
                <a:lnTo>
                  <a:pt x="116145" y="22949"/>
                </a:lnTo>
                <a:cubicBezTo>
                  <a:pt x="119241" y="18693"/>
                  <a:pt x="125194" y="17740"/>
                  <a:pt x="129451" y="20836"/>
                </a:cubicBezTo>
                <a:close/>
              </a:path>
            </a:pathLst>
          </a:custGeom>
          <a:solidFill>
            <a:srgbClr val="C5A575"/>
          </a:solidFill>
          <a:ln/>
        </p:spPr>
      </p:sp>
      <p:sp>
        <p:nvSpPr>
          <p:cNvPr id="37" name="Text 34"/>
          <p:cNvSpPr/>
          <p:nvPr/>
        </p:nvSpPr>
        <p:spPr>
          <a:xfrm>
            <a:off x="6656070" y="4229100"/>
            <a:ext cx="25431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F7FAF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Policy clarity for informed decision-making</a:t>
            </a:r>
            <a:endParaRPr lang="en-US" sz="1600" dirty="0"/>
          </a:p>
        </p:txBody>
      </p:sp>
      <p:sp>
        <p:nvSpPr>
          <p:cNvPr id="38" name="Shape 35"/>
          <p:cNvSpPr/>
          <p:nvPr/>
        </p:nvSpPr>
        <p:spPr>
          <a:xfrm>
            <a:off x="6417945" y="4514850"/>
            <a:ext cx="133350" cy="152400"/>
          </a:xfrm>
          <a:custGeom>
            <a:avLst/>
            <a:gdLst/>
            <a:ahLst/>
            <a:cxnLst/>
            <a:rect l="l" t="t" r="r" b="b"/>
            <a:pathLst>
              <a:path w="133350" h="152400">
                <a:moveTo>
                  <a:pt x="129421" y="20866"/>
                </a:moveTo>
                <a:cubicBezTo>
                  <a:pt x="133677" y="23961"/>
                  <a:pt x="134630" y="29914"/>
                  <a:pt x="131534" y="34171"/>
                </a:cubicBezTo>
                <a:lnTo>
                  <a:pt x="55334" y="138946"/>
                </a:lnTo>
                <a:cubicBezTo>
                  <a:pt x="53697" y="141208"/>
                  <a:pt x="51167" y="142607"/>
                  <a:pt x="48369" y="142845"/>
                </a:cubicBezTo>
                <a:cubicBezTo>
                  <a:pt x="45571" y="143083"/>
                  <a:pt x="42863" y="142042"/>
                  <a:pt x="40898" y="140077"/>
                </a:cubicBezTo>
                <a:lnTo>
                  <a:pt x="2798" y="101977"/>
                </a:lnTo>
                <a:cubicBezTo>
                  <a:pt x="-923" y="98256"/>
                  <a:pt x="-923" y="92214"/>
                  <a:pt x="2798" y="88493"/>
                </a:cubicBezTo>
                <a:cubicBezTo>
                  <a:pt x="6519" y="84773"/>
                  <a:pt x="12561" y="84773"/>
                  <a:pt x="16282" y="88493"/>
                </a:cubicBezTo>
                <a:lnTo>
                  <a:pt x="46494" y="118705"/>
                </a:lnTo>
                <a:lnTo>
                  <a:pt x="116145" y="22949"/>
                </a:lnTo>
                <a:cubicBezTo>
                  <a:pt x="119241" y="18693"/>
                  <a:pt x="125194" y="17740"/>
                  <a:pt x="129451" y="20836"/>
                </a:cubicBezTo>
                <a:close/>
              </a:path>
            </a:pathLst>
          </a:custGeom>
          <a:solidFill>
            <a:srgbClr val="C5A575"/>
          </a:solidFill>
          <a:ln/>
        </p:spPr>
      </p:sp>
      <p:sp>
        <p:nvSpPr>
          <p:cNvPr id="39" name="Text 36"/>
          <p:cNvSpPr/>
          <p:nvPr/>
        </p:nvSpPr>
        <p:spPr>
          <a:xfrm>
            <a:off x="6656070" y="4495800"/>
            <a:ext cx="24955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F7FAF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Constitutional literacy for rights protection</a:t>
            </a:r>
            <a:endParaRPr lang="en-US" sz="1600" dirty="0"/>
          </a:p>
        </p:txBody>
      </p:sp>
      <p:sp>
        <p:nvSpPr>
          <p:cNvPr id="40" name="Shape 37"/>
          <p:cNvSpPr/>
          <p:nvPr/>
        </p:nvSpPr>
        <p:spPr>
          <a:xfrm>
            <a:off x="6417945" y="4781550"/>
            <a:ext cx="133350" cy="152400"/>
          </a:xfrm>
          <a:custGeom>
            <a:avLst/>
            <a:gdLst/>
            <a:ahLst/>
            <a:cxnLst/>
            <a:rect l="l" t="t" r="r" b="b"/>
            <a:pathLst>
              <a:path w="133350" h="152400">
                <a:moveTo>
                  <a:pt x="129421" y="20866"/>
                </a:moveTo>
                <a:cubicBezTo>
                  <a:pt x="133677" y="23961"/>
                  <a:pt x="134630" y="29914"/>
                  <a:pt x="131534" y="34171"/>
                </a:cubicBezTo>
                <a:lnTo>
                  <a:pt x="55334" y="138946"/>
                </a:lnTo>
                <a:cubicBezTo>
                  <a:pt x="53697" y="141208"/>
                  <a:pt x="51167" y="142607"/>
                  <a:pt x="48369" y="142845"/>
                </a:cubicBezTo>
                <a:cubicBezTo>
                  <a:pt x="45571" y="143083"/>
                  <a:pt x="42863" y="142042"/>
                  <a:pt x="40898" y="140077"/>
                </a:cubicBezTo>
                <a:lnTo>
                  <a:pt x="2798" y="101977"/>
                </a:lnTo>
                <a:cubicBezTo>
                  <a:pt x="-923" y="98256"/>
                  <a:pt x="-923" y="92214"/>
                  <a:pt x="2798" y="88493"/>
                </a:cubicBezTo>
                <a:cubicBezTo>
                  <a:pt x="6519" y="84773"/>
                  <a:pt x="12561" y="84773"/>
                  <a:pt x="16282" y="88493"/>
                </a:cubicBezTo>
                <a:lnTo>
                  <a:pt x="46494" y="118705"/>
                </a:lnTo>
                <a:lnTo>
                  <a:pt x="116145" y="22949"/>
                </a:lnTo>
                <a:cubicBezTo>
                  <a:pt x="119241" y="18693"/>
                  <a:pt x="125194" y="17740"/>
                  <a:pt x="129451" y="20836"/>
                </a:cubicBezTo>
                <a:close/>
              </a:path>
            </a:pathLst>
          </a:custGeom>
          <a:solidFill>
            <a:srgbClr val="C5A575"/>
          </a:solidFill>
          <a:ln/>
        </p:spPr>
      </p:sp>
      <p:sp>
        <p:nvSpPr>
          <p:cNvPr id="41" name="Text 38"/>
          <p:cNvSpPr/>
          <p:nvPr/>
        </p:nvSpPr>
        <p:spPr>
          <a:xfrm>
            <a:off x="6656070" y="4762500"/>
            <a:ext cx="27717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F7FAF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Civic awareness through accessible knowledge</a:t>
            </a:r>
            <a:endParaRPr lang="en-US" sz="1600" dirty="0"/>
          </a:p>
        </p:txBody>
      </p:sp>
      <p:sp>
        <p:nvSpPr>
          <p:cNvPr id="42" name="Shape 39"/>
          <p:cNvSpPr/>
          <p:nvPr/>
        </p:nvSpPr>
        <p:spPr>
          <a:xfrm>
            <a:off x="388620" y="5341499"/>
            <a:ext cx="11416665" cy="1234440"/>
          </a:xfrm>
          <a:custGeom>
            <a:avLst/>
            <a:gdLst/>
            <a:ahLst/>
            <a:cxnLst/>
            <a:rect l="l" t="t" r="r" b="b"/>
            <a:pathLst>
              <a:path w="11416665" h="1234440">
                <a:moveTo>
                  <a:pt x="76202" y="0"/>
                </a:moveTo>
                <a:lnTo>
                  <a:pt x="11340463" y="0"/>
                </a:lnTo>
                <a:cubicBezTo>
                  <a:pt x="11382548" y="0"/>
                  <a:pt x="11416665" y="34117"/>
                  <a:pt x="11416665" y="76202"/>
                </a:cubicBezTo>
                <a:lnTo>
                  <a:pt x="11416665" y="1158238"/>
                </a:lnTo>
                <a:cubicBezTo>
                  <a:pt x="11416665" y="1200323"/>
                  <a:pt x="11382548" y="1234440"/>
                  <a:pt x="11340463" y="1234440"/>
                </a:cubicBezTo>
                <a:lnTo>
                  <a:pt x="76202" y="1234440"/>
                </a:lnTo>
                <a:cubicBezTo>
                  <a:pt x="34117" y="1234440"/>
                  <a:pt x="0" y="1200323"/>
                  <a:pt x="0" y="1158238"/>
                </a:cubicBezTo>
                <a:lnTo>
                  <a:pt x="0" y="76202"/>
                </a:lnTo>
                <a:cubicBezTo>
                  <a:pt x="0" y="34145"/>
                  <a:pt x="34145" y="0"/>
                  <a:pt x="76202" y="0"/>
                </a:cubicBezTo>
                <a:close/>
              </a:path>
            </a:pathLst>
          </a:custGeom>
          <a:gradFill rotWithShape="1" flip="none">
            <a:gsLst>
              <a:gs pos="0">
                <a:srgbClr val="C5A575">
                  <a:alpha val="30000"/>
                </a:srgbClr>
              </a:gs>
              <a:gs pos="50000">
                <a:srgbClr val="8B9DAE">
                  <a:alpha val="20000"/>
                </a:srgbClr>
              </a:gs>
              <a:gs pos="100000">
                <a:srgbClr val="C5A575">
                  <a:alpha val="30000"/>
                </a:srgbClr>
              </a:gs>
            </a:gsLst>
            <a:lin ang="0" scaled="1"/>
          </a:gradFill>
          <a:ln w="20320">
            <a:solidFill>
              <a:srgbClr val="C5A575"/>
            </a:solidFill>
            <a:prstDash val="solid"/>
          </a:ln>
        </p:spPr>
      </p:sp>
      <p:sp>
        <p:nvSpPr>
          <p:cNvPr id="43" name="Shape 40"/>
          <p:cNvSpPr/>
          <p:nvPr/>
        </p:nvSpPr>
        <p:spPr>
          <a:xfrm>
            <a:off x="629603" y="5787275"/>
            <a:ext cx="342900" cy="342900"/>
          </a:xfrm>
          <a:custGeom>
            <a:avLst/>
            <a:gdLst/>
            <a:ahLst/>
            <a:cxnLst/>
            <a:rect l="l" t="t" r="r" b="b"/>
            <a:pathLst>
              <a:path w="342900" h="342900">
                <a:moveTo>
                  <a:pt x="235677" y="187523"/>
                </a:moveTo>
                <a:lnTo>
                  <a:pt x="107826" y="187523"/>
                </a:lnTo>
                <a:cubicBezTo>
                  <a:pt x="109768" y="230721"/>
                  <a:pt x="119345" y="270503"/>
                  <a:pt x="132941" y="299636"/>
                </a:cubicBezTo>
                <a:cubicBezTo>
                  <a:pt x="140576" y="316044"/>
                  <a:pt x="148813" y="327630"/>
                  <a:pt x="156448" y="334729"/>
                </a:cubicBezTo>
                <a:cubicBezTo>
                  <a:pt x="163949" y="341761"/>
                  <a:pt x="169106" y="342900"/>
                  <a:pt x="171785" y="342900"/>
                </a:cubicBezTo>
                <a:cubicBezTo>
                  <a:pt x="174464" y="342900"/>
                  <a:pt x="179621" y="341761"/>
                  <a:pt x="187122" y="334729"/>
                </a:cubicBezTo>
                <a:cubicBezTo>
                  <a:pt x="194756" y="327630"/>
                  <a:pt x="202994" y="315977"/>
                  <a:pt x="210629" y="299636"/>
                </a:cubicBezTo>
                <a:cubicBezTo>
                  <a:pt x="224224" y="270503"/>
                  <a:pt x="233802" y="230721"/>
                  <a:pt x="235744" y="187523"/>
                </a:cubicBezTo>
                <a:close/>
                <a:moveTo>
                  <a:pt x="107759" y="155377"/>
                </a:moveTo>
                <a:lnTo>
                  <a:pt x="235610" y="155377"/>
                </a:lnTo>
                <a:cubicBezTo>
                  <a:pt x="233735" y="112179"/>
                  <a:pt x="224157" y="72397"/>
                  <a:pt x="210562" y="43264"/>
                </a:cubicBezTo>
                <a:cubicBezTo>
                  <a:pt x="202927" y="26923"/>
                  <a:pt x="194690" y="15270"/>
                  <a:pt x="187055" y="8171"/>
                </a:cubicBezTo>
                <a:cubicBezTo>
                  <a:pt x="179554" y="1139"/>
                  <a:pt x="174397" y="0"/>
                  <a:pt x="171718" y="0"/>
                </a:cubicBezTo>
                <a:cubicBezTo>
                  <a:pt x="169039" y="0"/>
                  <a:pt x="163882" y="1139"/>
                  <a:pt x="156381" y="8171"/>
                </a:cubicBezTo>
                <a:cubicBezTo>
                  <a:pt x="148746" y="15270"/>
                  <a:pt x="140509" y="26923"/>
                  <a:pt x="132874" y="43264"/>
                </a:cubicBezTo>
                <a:cubicBezTo>
                  <a:pt x="119278" y="72397"/>
                  <a:pt x="109701" y="112179"/>
                  <a:pt x="107759" y="155377"/>
                </a:cubicBezTo>
                <a:close/>
                <a:moveTo>
                  <a:pt x="75612" y="155377"/>
                </a:moveTo>
                <a:cubicBezTo>
                  <a:pt x="77956" y="98048"/>
                  <a:pt x="92757" y="44805"/>
                  <a:pt x="114389" y="9845"/>
                </a:cubicBezTo>
                <a:cubicBezTo>
                  <a:pt x="52707" y="31678"/>
                  <a:pt x="7300" y="87868"/>
                  <a:pt x="1005" y="155377"/>
                </a:cubicBezTo>
                <a:lnTo>
                  <a:pt x="75612" y="155377"/>
                </a:lnTo>
                <a:close/>
                <a:moveTo>
                  <a:pt x="1005" y="187523"/>
                </a:moveTo>
                <a:cubicBezTo>
                  <a:pt x="7300" y="255032"/>
                  <a:pt x="52707" y="311222"/>
                  <a:pt x="114389" y="333055"/>
                </a:cubicBezTo>
                <a:cubicBezTo>
                  <a:pt x="92757" y="298095"/>
                  <a:pt x="77956" y="244852"/>
                  <a:pt x="75612" y="187523"/>
                </a:cubicBezTo>
                <a:lnTo>
                  <a:pt x="1005" y="187523"/>
                </a:lnTo>
                <a:close/>
                <a:moveTo>
                  <a:pt x="267824" y="187523"/>
                </a:moveTo>
                <a:cubicBezTo>
                  <a:pt x="265480" y="244852"/>
                  <a:pt x="250679" y="298095"/>
                  <a:pt x="229046" y="333055"/>
                </a:cubicBezTo>
                <a:cubicBezTo>
                  <a:pt x="290728" y="311155"/>
                  <a:pt x="336136" y="255032"/>
                  <a:pt x="342431" y="187523"/>
                </a:cubicBezTo>
                <a:lnTo>
                  <a:pt x="267824" y="187523"/>
                </a:lnTo>
                <a:close/>
                <a:moveTo>
                  <a:pt x="342431" y="155377"/>
                </a:moveTo>
                <a:cubicBezTo>
                  <a:pt x="336136" y="87868"/>
                  <a:pt x="290728" y="31678"/>
                  <a:pt x="229046" y="9845"/>
                </a:cubicBezTo>
                <a:cubicBezTo>
                  <a:pt x="250679" y="44805"/>
                  <a:pt x="265480" y="98048"/>
                  <a:pt x="267824" y="155377"/>
                </a:cubicBezTo>
                <a:lnTo>
                  <a:pt x="342431" y="155377"/>
                </a:lnTo>
                <a:close/>
              </a:path>
            </a:pathLst>
          </a:custGeom>
          <a:solidFill>
            <a:srgbClr val="C5A575"/>
          </a:solidFill>
          <a:ln/>
        </p:spPr>
      </p:sp>
      <p:sp>
        <p:nvSpPr>
          <p:cNvPr id="44" name="Text 41"/>
          <p:cNvSpPr/>
          <p:nvPr/>
        </p:nvSpPr>
        <p:spPr>
          <a:xfrm>
            <a:off x="1243965" y="5539625"/>
            <a:ext cx="95059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F7FAFC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Global Export Potential</a:t>
            </a:r>
            <a:endParaRPr lang="en-US" sz="1600" dirty="0"/>
          </a:p>
        </p:txBody>
      </p:sp>
      <p:sp>
        <p:nvSpPr>
          <p:cNvPr id="45" name="Text 42"/>
          <p:cNvSpPr/>
          <p:nvPr/>
        </p:nvSpPr>
        <p:spPr>
          <a:xfrm>
            <a:off x="1243965" y="5882525"/>
            <a:ext cx="94869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8B9D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Frameworks are </a:t>
            </a:r>
            <a:pPr>
              <a:lnSpc>
                <a:spcPct val="140000"/>
              </a:lnSpc>
            </a:pPr>
            <a:r>
              <a:rPr lang="en-US" sz="1200" b="1" dirty="0">
                <a:solidFill>
                  <a:srgbClr val="C5A57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exportable as scalable ethical statecraft models</a:t>
            </a:r>
            <a:pPr>
              <a:lnSpc>
                <a:spcPct val="140000"/>
              </a:lnSpc>
            </a:pPr>
            <a:r>
              <a:rPr lang="en-US" sz="1200" dirty="0">
                <a:solidFill>
                  <a:srgbClr val="8B9D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for democracies worldwide. Already influencing global research policy through UK Government Metascience Unit engagement.</a:t>
            </a:r>
            <a:endParaRPr lang="en-US" sz="1600" dirty="0"/>
          </a:p>
        </p:txBody>
      </p:sp>
      <p:sp>
        <p:nvSpPr>
          <p:cNvPr id="46" name="Text 43"/>
          <p:cNvSpPr/>
          <p:nvPr/>
        </p:nvSpPr>
        <p:spPr>
          <a:xfrm>
            <a:off x="10798493" y="5577725"/>
            <a:ext cx="89535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90000"/>
              </a:lnSpc>
            </a:pPr>
            <a:r>
              <a:rPr lang="en-US" sz="2700" b="1" dirty="0">
                <a:solidFill>
                  <a:srgbClr val="C5A575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G7</a:t>
            </a:r>
            <a:endParaRPr lang="en-US" sz="1600" dirty="0"/>
          </a:p>
        </p:txBody>
      </p:sp>
      <p:sp>
        <p:nvSpPr>
          <p:cNvPr id="47" name="Text 44"/>
          <p:cNvSpPr/>
          <p:nvPr/>
        </p:nvSpPr>
        <p:spPr>
          <a:xfrm>
            <a:off x="10850881" y="5958725"/>
            <a:ext cx="790575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050" dirty="0">
                <a:solidFill>
                  <a:srgbClr val="8B9D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Government</a:t>
            </a:r>
            <a:endParaRPr lang="en-US" sz="1600" dirty="0"/>
          </a:p>
          <a:p>
            <a:pPr algn="ctr">
              <a:lnSpc>
                <a:spcPct val="120000"/>
              </a:lnSpc>
            </a:pPr>
            <a:r>
              <a:rPr lang="en-US" sz="1050" dirty="0">
                <a:solidFill>
                  <a:srgbClr val="8B9D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Engaged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1A1D2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17500" y="396875"/>
            <a:ext cx="31750" cy="381000"/>
          </a:xfrm>
          <a:custGeom>
            <a:avLst/>
            <a:gdLst/>
            <a:ahLst/>
            <a:cxnLst/>
            <a:rect l="l" t="t" r="r" b="b"/>
            <a:pathLst>
              <a:path w="31750" h="381000">
                <a:moveTo>
                  <a:pt x="0" y="0"/>
                </a:moveTo>
                <a:lnTo>
                  <a:pt x="31750" y="0"/>
                </a:lnTo>
                <a:lnTo>
                  <a:pt x="31750" y="381000"/>
                </a:lnTo>
                <a:lnTo>
                  <a:pt x="0" y="381000"/>
                </a:lnTo>
                <a:lnTo>
                  <a:pt x="0" y="0"/>
                </a:lnTo>
                <a:close/>
              </a:path>
            </a:pathLst>
          </a:custGeom>
          <a:solidFill>
            <a:srgbClr val="C5A575"/>
          </a:solidFill>
          <a:ln/>
        </p:spPr>
      </p:sp>
      <p:sp>
        <p:nvSpPr>
          <p:cNvPr id="3" name="Text 1"/>
          <p:cNvSpPr/>
          <p:nvPr/>
        </p:nvSpPr>
        <p:spPr>
          <a:xfrm>
            <a:off x="444500" y="317500"/>
            <a:ext cx="5810250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75" spc="175" kern="0" dirty="0">
                <a:solidFill>
                  <a:srgbClr val="C5A575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Record Qualification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444500" y="476250"/>
            <a:ext cx="5945188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80000"/>
              </a:lnSpc>
            </a:pPr>
            <a:r>
              <a:rPr lang="en-US" sz="3000" b="1" dirty="0">
                <a:solidFill>
                  <a:srgbClr val="F7FAFC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Why This Qualifies for a World Record</a:t>
            </a:r>
            <a:endParaRPr lang="en-US" sz="1600" dirty="0"/>
          </a:p>
        </p:txBody>
      </p:sp>
      <p:sp>
        <p:nvSpPr>
          <p:cNvPr id="5" name="Shape 3"/>
          <p:cNvSpPr/>
          <p:nvPr/>
        </p:nvSpPr>
        <p:spPr>
          <a:xfrm>
            <a:off x="323850" y="1085850"/>
            <a:ext cx="5688013" cy="2901950"/>
          </a:xfrm>
          <a:custGeom>
            <a:avLst/>
            <a:gdLst/>
            <a:ahLst/>
            <a:cxnLst/>
            <a:rect l="l" t="t" r="r" b="b"/>
            <a:pathLst>
              <a:path w="5688013" h="2901950">
                <a:moveTo>
                  <a:pt x="63495" y="0"/>
                </a:moveTo>
                <a:lnTo>
                  <a:pt x="5624518" y="0"/>
                </a:lnTo>
                <a:cubicBezTo>
                  <a:pt x="5659585" y="0"/>
                  <a:pt x="5688012" y="28428"/>
                  <a:pt x="5688012" y="63495"/>
                </a:cubicBezTo>
                <a:lnTo>
                  <a:pt x="5688013" y="2838455"/>
                </a:lnTo>
                <a:cubicBezTo>
                  <a:pt x="5688012" y="2873522"/>
                  <a:pt x="5659585" y="2901950"/>
                  <a:pt x="5624518" y="2901950"/>
                </a:cubicBezTo>
                <a:lnTo>
                  <a:pt x="63495" y="2901950"/>
                </a:lnTo>
                <a:cubicBezTo>
                  <a:pt x="28428" y="2901950"/>
                  <a:pt x="0" y="2873522"/>
                  <a:pt x="0" y="2838455"/>
                </a:cubicBezTo>
                <a:lnTo>
                  <a:pt x="0" y="63495"/>
                </a:lnTo>
                <a:cubicBezTo>
                  <a:pt x="0" y="28451"/>
                  <a:pt x="28451" y="0"/>
                  <a:pt x="63495" y="0"/>
                </a:cubicBezTo>
                <a:close/>
              </a:path>
            </a:pathLst>
          </a:custGeom>
          <a:gradFill rotWithShape="1" flip="none">
            <a:gsLst>
              <a:gs pos="0">
                <a:srgbClr val="C5A575">
                  <a:alpha val="30000"/>
                </a:srgbClr>
              </a:gs>
              <a:gs pos="100000">
                <a:srgbClr val="C5A575">
                  <a:alpha val="10000"/>
                </a:srgbClr>
              </a:gs>
            </a:gsLst>
            <a:lin ang="2700000" scaled="1"/>
          </a:gradFill>
          <a:ln w="20320">
            <a:solidFill>
              <a:srgbClr val="C5A575"/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488950" y="1250955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4000" y="0"/>
                </a:moveTo>
                <a:lnTo>
                  <a:pt x="254000" y="0"/>
                </a:lnTo>
                <a:cubicBezTo>
                  <a:pt x="394186" y="0"/>
                  <a:pt x="508000" y="113814"/>
                  <a:pt x="508000" y="254000"/>
                </a:cubicBezTo>
                <a:lnTo>
                  <a:pt x="508000" y="254000"/>
                </a:lnTo>
                <a:cubicBezTo>
                  <a:pt x="508000" y="394186"/>
                  <a:pt x="394186" y="508000"/>
                  <a:pt x="254000" y="508000"/>
                </a:cubicBezTo>
                <a:lnTo>
                  <a:pt x="254000" y="508000"/>
                </a:lnTo>
                <a:cubicBezTo>
                  <a:pt x="113814" y="508000"/>
                  <a:pt x="0" y="394186"/>
                  <a:pt x="0" y="254000"/>
                </a:cubicBezTo>
                <a:lnTo>
                  <a:pt x="0" y="254000"/>
                </a:lnTo>
                <a:cubicBezTo>
                  <a:pt x="0" y="113814"/>
                  <a:pt x="113814" y="0"/>
                  <a:pt x="254000" y="0"/>
                </a:cubicBezTo>
                <a:close/>
              </a:path>
            </a:pathLst>
          </a:custGeom>
          <a:solidFill>
            <a:srgbClr val="C5A575">
              <a:alpha val="30196"/>
            </a:srgbClr>
          </a:solidFill>
          <a:ln/>
        </p:spPr>
      </p:sp>
      <p:sp>
        <p:nvSpPr>
          <p:cNvPr id="7" name="Shape 5"/>
          <p:cNvSpPr/>
          <p:nvPr/>
        </p:nvSpPr>
        <p:spPr>
          <a:xfrm>
            <a:off x="640755" y="1385892"/>
            <a:ext cx="208359" cy="238125"/>
          </a:xfrm>
          <a:custGeom>
            <a:avLst/>
            <a:gdLst/>
            <a:ahLst/>
            <a:cxnLst/>
            <a:rect l="l" t="t" r="r" b="b"/>
            <a:pathLst>
              <a:path w="208359" h="238125">
                <a:moveTo>
                  <a:pt x="78135" y="14883"/>
                </a:moveTo>
                <a:lnTo>
                  <a:pt x="11162" y="14883"/>
                </a:lnTo>
                <a:cubicBezTo>
                  <a:pt x="4976" y="14883"/>
                  <a:pt x="0" y="19859"/>
                  <a:pt x="0" y="26045"/>
                </a:cubicBezTo>
                <a:lnTo>
                  <a:pt x="0" y="93018"/>
                </a:lnTo>
                <a:cubicBezTo>
                  <a:pt x="0" y="97529"/>
                  <a:pt x="2698" y="101622"/>
                  <a:pt x="6883" y="103343"/>
                </a:cubicBezTo>
                <a:cubicBezTo>
                  <a:pt x="11069" y="105063"/>
                  <a:pt x="15859" y="104087"/>
                  <a:pt x="19069" y="100924"/>
                </a:cubicBezTo>
                <a:lnTo>
                  <a:pt x="37672" y="82321"/>
                </a:lnTo>
                <a:lnTo>
                  <a:pt x="74414" y="119062"/>
                </a:lnTo>
                <a:lnTo>
                  <a:pt x="37672" y="155804"/>
                </a:lnTo>
                <a:lnTo>
                  <a:pt x="19069" y="137201"/>
                </a:lnTo>
                <a:cubicBezTo>
                  <a:pt x="15859" y="133992"/>
                  <a:pt x="11069" y="133062"/>
                  <a:pt x="6883" y="134782"/>
                </a:cubicBezTo>
                <a:cubicBezTo>
                  <a:pt x="2698" y="136503"/>
                  <a:pt x="0" y="140596"/>
                  <a:pt x="0" y="145107"/>
                </a:cubicBezTo>
                <a:lnTo>
                  <a:pt x="0" y="212080"/>
                </a:lnTo>
                <a:cubicBezTo>
                  <a:pt x="0" y="218266"/>
                  <a:pt x="4976" y="223242"/>
                  <a:pt x="11162" y="223242"/>
                </a:cubicBezTo>
                <a:lnTo>
                  <a:pt x="78135" y="223242"/>
                </a:lnTo>
                <a:cubicBezTo>
                  <a:pt x="82646" y="223242"/>
                  <a:pt x="86739" y="220545"/>
                  <a:pt x="88460" y="216359"/>
                </a:cubicBezTo>
                <a:cubicBezTo>
                  <a:pt x="90181" y="212173"/>
                  <a:pt x="89250" y="207383"/>
                  <a:pt x="86041" y="204174"/>
                </a:cubicBezTo>
                <a:lnTo>
                  <a:pt x="67438" y="185570"/>
                </a:lnTo>
                <a:lnTo>
                  <a:pt x="104180" y="148828"/>
                </a:lnTo>
                <a:lnTo>
                  <a:pt x="140922" y="185570"/>
                </a:lnTo>
                <a:lnTo>
                  <a:pt x="122318" y="204174"/>
                </a:lnTo>
                <a:cubicBezTo>
                  <a:pt x="119109" y="207383"/>
                  <a:pt x="118179" y="212173"/>
                  <a:pt x="119900" y="216359"/>
                </a:cubicBezTo>
                <a:cubicBezTo>
                  <a:pt x="121620" y="220545"/>
                  <a:pt x="125713" y="223242"/>
                  <a:pt x="130225" y="223242"/>
                </a:cubicBezTo>
                <a:lnTo>
                  <a:pt x="197197" y="223242"/>
                </a:lnTo>
                <a:cubicBezTo>
                  <a:pt x="203383" y="223242"/>
                  <a:pt x="208359" y="218266"/>
                  <a:pt x="208359" y="212080"/>
                </a:cubicBezTo>
                <a:lnTo>
                  <a:pt x="208359" y="145107"/>
                </a:lnTo>
                <a:cubicBezTo>
                  <a:pt x="208359" y="140596"/>
                  <a:pt x="205662" y="136503"/>
                  <a:pt x="201476" y="134782"/>
                </a:cubicBezTo>
                <a:cubicBezTo>
                  <a:pt x="197290" y="133062"/>
                  <a:pt x="192500" y="133992"/>
                  <a:pt x="189291" y="137201"/>
                </a:cubicBezTo>
                <a:lnTo>
                  <a:pt x="170687" y="155804"/>
                </a:lnTo>
                <a:lnTo>
                  <a:pt x="133945" y="119062"/>
                </a:lnTo>
                <a:lnTo>
                  <a:pt x="170687" y="82321"/>
                </a:lnTo>
                <a:lnTo>
                  <a:pt x="189291" y="100924"/>
                </a:lnTo>
                <a:cubicBezTo>
                  <a:pt x="192500" y="104133"/>
                  <a:pt x="197290" y="105063"/>
                  <a:pt x="201476" y="103343"/>
                </a:cubicBezTo>
                <a:cubicBezTo>
                  <a:pt x="205662" y="101622"/>
                  <a:pt x="208359" y="97529"/>
                  <a:pt x="208359" y="93018"/>
                </a:cubicBezTo>
                <a:lnTo>
                  <a:pt x="208359" y="26045"/>
                </a:lnTo>
                <a:cubicBezTo>
                  <a:pt x="208359" y="19859"/>
                  <a:pt x="203383" y="14883"/>
                  <a:pt x="197197" y="14883"/>
                </a:cubicBezTo>
                <a:lnTo>
                  <a:pt x="130225" y="14883"/>
                </a:lnTo>
                <a:cubicBezTo>
                  <a:pt x="125713" y="14883"/>
                  <a:pt x="121620" y="17580"/>
                  <a:pt x="119900" y="21766"/>
                </a:cubicBezTo>
                <a:cubicBezTo>
                  <a:pt x="118179" y="25952"/>
                  <a:pt x="119156" y="30742"/>
                  <a:pt x="122318" y="33951"/>
                </a:cubicBezTo>
                <a:lnTo>
                  <a:pt x="140922" y="52555"/>
                </a:lnTo>
                <a:lnTo>
                  <a:pt x="104180" y="89297"/>
                </a:lnTo>
                <a:lnTo>
                  <a:pt x="67438" y="52555"/>
                </a:lnTo>
                <a:lnTo>
                  <a:pt x="86041" y="33951"/>
                </a:lnTo>
                <a:cubicBezTo>
                  <a:pt x="89250" y="30742"/>
                  <a:pt x="90181" y="25952"/>
                  <a:pt x="88460" y="21766"/>
                </a:cubicBezTo>
                <a:cubicBezTo>
                  <a:pt x="86739" y="17580"/>
                  <a:pt x="82646" y="14883"/>
                  <a:pt x="78135" y="14883"/>
                </a:cubicBezTo>
                <a:close/>
              </a:path>
            </a:pathLst>
          </a:custGeom>
          <a:solidFill>
            <a:srgbClr val="C5A575"/>
          </a:solidFill>
          <a:ln/>
        </p:spPr>
      </p:sp>
      <p:sp>
        <p:nvSpPr>
          <p:cNvPr id="8" name="Text 6"/>
          <p:cNvSpPr/>
          <p:nvPr/>
        </p:nvSpPr>
        <p:spPr>
          <a:xfrm>
            <a:off x="1123950" y="1377955"/>
            <a:ext cx="555625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500" b="1" dirty="0">
                <a:solidFill>
                  <a:srgbClr val="C5A575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Scale</a:t>
            </a:r>
            <a:endParaRPr lang="en-US" sz="1600" dirty="0"/>
          </a:p>
        </p:txBody>
      </p:sp>
      <p:sp>
        <p:nvSpPr>
          <p:cNvPr id="9" name="Shape 7"/>
          <p:cNvSpPr/>
          <p:nvPr/>
        </p:nvSpPr>
        <p:spPr>
          <a:xfrm>
            <a:off x="488950" y="1854205"/>
            <a:ext cx="5357813" cy="381000"/>
          </a:xfrm>
          <a:custGeom>
            <a:avLst/>
            <a:gdLst/>
            <a:ahLst/>
            <a:cxnLst/>
            <a:rect l="l" t="t" r="r" b="b"/>
            <a:pathLst>
              <a:path w="5357813" h="381000">
                <a:moveTo>
                  <a:pt x="31749" y="0"/>
                </a:moveTo>
                <a:lnTo>
                  <a:pt x="5326064" y="0"/>
                </a:lnTo>
                <a:cubicBezTo>
                  <a:pt x="5343598" y="0"/>
                  <a:pt x="5357813" y="14214"/>
                  <a:pt x="5357813" y="31749"/>
                </a:cubicBezTo>
                <a:lnTo>
                  <a:pt x="5357813" y="349251"/>
                </a:lnTo>
                <a:cubicBezTo>
                  <a:pt x="5357813" y="366786"/>
                  <a:pt x="5343598" y="381000"/>
                  <a:pt x="5326064" y="381000"/>
                </a:cubicBezTo>
                <a:lnTo>
                  <a:pt x="31749" y="381000"/>
                </a:lnTo>
                <a:cubicBezTo>
                  <a:pt x="14214" y="381000"/>
                  <a:pt x="0" y="366786"/>
                  <a:pt x="0" y="349251"/>
                </a:cubicBezTo>
                <a:lnTo>
                  <a:pt x="0" y="31749"/>
                </a:lnTo>
                <a:cubicBezTo>
                  <a:pt x="0" y="14226"/>
                  <a:pt x="14226" y="0"/>
                  <a:pt x="31749" y="0"/>
                </a:cubicBezTo>
                <a:close/>
              </a:path>
            </a:pathLst>
          </a:custGeom>
          <a:solidFill>
            <a:srgbClr val="1A1D24">
              <a:alpha val="50196"/>
            </a:srgbClr>
          </a:solidFill>
          <a:ln/>
        </p:spPr>
      </p:sp>
      <p:sp>
        <p:nvSpPr>
          <p:cNvPr id="10" name="Text 8"/>
          <p:cNvSpPr/>
          <p:nvPr/>
        </p:nvSpPr>
        <p:spPr>
          <a:xfrm>
            <a:off x="552450" y="1949354"/>
            <a:ext cx="9525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dirty="0">
                <a:solidFill>
                  <a:srgbClr val="F7FAF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DOIs Registered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5423496" y="1917705"/>
            <a:ext cx="452438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500" b="1" dirty="0">
                <a:solidFill>
                  <a:srgbClr val="C5A575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256+</a:t>
            </a:r>
            <a:endParaRPr lang="en-US" sz="1600" dirty="0"/>
          </a:p>
        </p:txBody>
      </p:sp>
      <p:sp>
        <p:nvSpPr>
          <p:cNvPr id="12" name="Shape 10"/>
          <p:cNvSpPr/>
          <p:nvPr/>
        </p:nvSpPr>
        <p:spPr>
          <a:xfrm>
            <a:off x="488950" y="2298604"/>
            <a:ext cx="5357813" cy="381000"/>
          </a:xfrm>
          <a:custGeom>
            <a:avLst/>
            <a:gdLst/>
            <a:ahLst/>
            <a:cxnLst/>
            <a:rect l="l" t="t" r="r" b="b"/>
            <a:pathLst>
              <a:path w="5357813" h="381000">
                <a:moveTo>
                  <a:pt x="31749" y="0"/>
                </a:moveTo>
                <a:lnTo>
                  <a:pt x="5326064" y="0"/>
                </a:lnTo>
                <a:cubicBezTo>
                  <a:pt x="5343598" y="0"/>
                  <a:pt x="5357813" y="14214"/>
                  <a:pt x="5357813" y="31749"/>
                </a:cubicBezTo>
                <a:lnTo>
                  <a:pt x="5357813" y="349251"/>
                </a:lnTo>
                <a:cubicBezTo>
                  <a:pt x="5357813" y="366786"/>
                  <a:pt x="5343598" y="381000"/>
                  <a:pt x="5326064" y="381000"/>
                </a:cubicBezTo>
                <a:lnTo>
                  <a:pt x="31749" y="381000"/>
                </a:lnTo>
                <a:cubicBezTo>
                  <a:pt x="14214" y="381000"/>
                  <a:pt x="0" y="366786"/>
                  <a:pt x="0" y="349251"/>
                </a:cubicBezTo>
                <a:lnTo>
                  <a:pt x="0" y="31749"/>
                </a:lnTo>
                <a:cubicBezTo>
                  <a:pt x="0" y="14226"/>
                  <a:pt x="14226" y="0"/>
                  <a:pt x="31749" y="0"/>
                </a:cubicBezTo>
                <a:close/>
              </a:path>
            </a:pathLst>
          </a:custGeom>
          <a:solidFill>
            <a:srgbClr val="1A1D24">
              <a:alpha val="50196"/>
            </a:srgbClr>
          </a:solidFill>
          <a:ln/>
        </p:spPr>
      </p:sp>
      <p:sp>
        <p:nvSpPr>
          <p:cNvPr id="13" name="Text 11"/>
          <p:cNvSpPr/>
          <p:nvPr/>
        </p:nvSpPr>
        <p:spPr>
          <a:xfrm>
            <a:off x="552450" y="2393753"/>
            <a:ext cx="1039812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dirty="0">
                <a:solidFill>
                  <a:srgbClr val="F7FAF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Original Concepts</a:t>
            </a:r>
            <a:endParaRPr lang="en-US" sz="1600" dirty="0"/>
          </a:p>
        </p:txBody>
      </p:sp>
      <p:sp>
        <p:nvSpPr>
          <p:cNvPr id="14" name="Text 12"/>
          <p:cNvSpPr/>
          <p:nvPr/>
        </p:nvSpPr>
        <p:spPr>
          <a:xfrm>
            <a:off x="5457825" y="2362104"/>
            <a:ext cx="420688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500" b="1" dirty="0">
                <a:solidFill>
                  <a:srgbClr val="C5A575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219+</a:t>
            </a:r>
            <a:endParaRPr lang="en-US" sz="1600" dirty="0"/>
          </a:p>
        </p:txBody>
      </p:sp>
      <p:sp>
        <p:nvSpPr>
          <p:cNvPr id="15" name="Shape 13"/>
          <p:cNvSpPr/>
          <p:nvPr/>
        </p:nvSpPr>
        <p:spPr>
          <a:xfrm>
            <a:off x="488950" y="2743003"/>
            <a:ext cx="5357813" cy="381000"/>
          </a:xfrm>
          <a:custGeom>
            <a:avLst/>
            <a:gdLst/>
            <a:ahLst/>
            <a:cxnLst/>
            <a:rect l="l" t="t" r="r" b="b"/>
            <a:pathLst>
              <a:path w="5357813" h="381000">
                <a:moveTo>
                  <a:pt x="31749" y="0"/>
                </a:moveTo>
                <a:lnTo>
                  <a:pt x="5326064" y="0"/>
                </a:lnTo>
                <a:cubicBezTo>
                  <a:pt x="5343598" y="0"/>
                  <a:pt x="5357813" y="14214"/>
                  <a:pt x="5357813" y="31749"/>
                </a:cubicBezTo>
                <a:lnTo>
                  <a:pt x="5357813" y="349251"/>
                </a:lnTo>
                <a:cubicBezTo>
                  <a:pt x="5357813" y="366786"/>
                  <a:pt x="5343598" y="381000"/>
                  <a:pt x="5326064" y="381000"/>
                </a:cubicBezTo>
                <a:lnTo>
                  <a:pt x="31749" y="381000"/>
                </a:lnTo>
                <a:cubicBezTo>
                  <a:pt x="14214" y="381000"/>
                  <a:pt x="0" y="366786"/>
                  <a:pt x="0" y="349251"/>
                </a:cubicBezTo>
                <a:lnTo>
                  <a:pt x="0" y="31749"/>
                </a:lnTo>
                <a:cubicBezTo>
                  <a:pt x="0" y="14226"/>
                  <a:pt x="14226" y="0"/>
                  <a:pt x="31749" y="0"/>
                </a:cubicBezTo>
                <a:close/>
              </a:path>
            </a:pathLst>
          </a:custGeom>
          <a:solidFill>
            <a:srgbClr val="1A1D24">
              <a:alpha val="50196"/>
            </a:srgbClr>
          </a:solidFill>
          <a:ln/>
        </p:spPr>
      </p:sp>
      <p:sp>
        <p:nvSpPr>
          <p:cNvPr id="16" name="Text 14"/>
          <p:cNvSpPr/>
          <p:nvPr/>
        </p:nvSpPr>
        <p:spPr>
          <a:xfrm>
            <a:off x="552450" y="2838152"/>
            <a:ext cx="1150938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dirty="0">
                <a:solidFill>
                  <a:srgbClr val="F7FAF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Verified Downloads</a:t>
            </a:r>
            <a:endParaRPr lang="en-US" sz="1600" dirty="0"/>
          </a:p>
        </p:txBody>
      </p:sp>
      <p:sp>
        <p:nvSpPr>
          <p:cNvPr id="17" name="Text 15"/>
          <p:cNvSpPr/>
          <p:nvPr/>
        </p:nvSpPr>
        <p:spPr>
          <a:xfrm>
            <a:off x="5274866" y="2806503"/>
            <a:ext cx="603250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500" b="1" dirty="0">
                <a:solidFill>
                  <a:srgbClr val="C5A575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5,000+</a:t>
            </a:r>
            <a:endParaRPr lang="en-US" sz="1600" dirty="0"/>
          </a:p>
        </p:txBody>
      </p:sp>
      <p:sp>
        <p:nvSpPr>
          <p:cNvPr id="18" name="Shape 16"/>
          <p:cNvSpPr/>
          <p:nvPr/>
        </p:nvSpPr>
        <p:spPr>
          <a:xfrm>
            <a:off x="488950" y="3187402"/>
            <a:ext cx="5357813" cy="381000"/>
          </a:xfrm>
          <a:custGeom>
            <a:avLst/>
            <a:gdLst/>
            <a:ahLst/>
            <a:cxnLst/>
            <a:rect l="l" t="t" r="r" b="b"/>
            <a:pathLst>
              <a:path w="5357813" h="381000">
                <a:moveTo>
                  <a:pt x="31749" y="0"/>
                </a:moveTo>
                <a:lnTo>
                  <a:pt x="5326064" y="0"/>
                </a:lnTo>
                <a:cubicBezTo>
                  <a:pt x="5343598" y="0"/>
                  <a:pt x="5357813" y="14214"/>
                  <a:pt x="5357813" y="31749"/>
                </a:cubicBezTo>
                <a:lnTo>
                  <a:pt x="5357813" y="349251"/>
                </a:lnTo>
                <a:cubicBezTo>
                  <a:pt x="5357813" y="366786"/>
                  <a:pt x="5343598" y="381000"/>
                  <a:pt x="5326064" y="381000"/>
                </a:cubicBezTo>
                <a:lnTo>
                  <a:pt x="31749" y="381000"/>
                </a:lnTo>
                <a:cubicBezTo>
                  <a:pt x="14214" y="381000"/>
                  <a:pt x="0" y="366786"/>
                  <a:pt x="0" y="349251"/>
                </a:cubicBezTo>
                <a:lnTo>
                  <a:pt x="0" y="31749"/>
                </a:lnTo>
                <a:cubicBezTo>
                  <a:pt x="0" y="14226"/>
                  <a:pt x="14226" y="0"/>
                  <a:pt x="31749" y="0"/>
                </a:cubicBezTo>
                <a:close/>
              </a:path>
            </a:pathLst>
          </a:custGeom>
          <a:solidFill>
            <a:srgbClr val="1A1D24">
              <a:alpha val="50196"/>
            </a:srgbClr>
          </a:solidFill>
          <a:ln/>
        </p:spPr>
      </p:sp>
      <p:sp>
        <p:nvSpPr>
          <p:cNvPr id="19" name="Text 17"/>
          <p:cNvSpPr/>
          <p:nvPr/>
        </p:nvSpPr>
        <p:spPr>
          <a:xfrm>
            <a:off x="552450" y="3282552"/>
            <a:ext cx="11588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dirty="0">
                <a:solidFill>
                  <a:srgbClr val="F7FAF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GitHub Repositories</a:t>
            </a:r>
            <a:endParaRPr lang="en-US" sz="1600" dirty="0"/>
          </a:p>
        </p:txBody>
      </p:sp>
      <p:sp>
        <p:nvSpPr>
          <p:cNvPr id="20" name="Text 18"/>
          <p:cNvSpPr/>
          <p:nvPr/>
        </p:nvSpPr>
        <p:spPr>
          <a:xfrm>
            <a:off x="5453955" y="3250902"/>
            <a:ext cx="420688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500" b="1" dirty="0">
                <a:solidFill>
                  <a:srgbClr val="C5A575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150+</a:t>
            </a:r>
            <a:endParaRPr lang="en-US" sz="1600" dirty="0"/>
          </a:p>
        </p:txBody>
      </p:sp>
      <p:sp>
        <p:nvSpPr>
          <p:cNvPr id="21" name="Text 19"/>
          <p:cNvSpPr/>
          <p:nvPr/>
        </p:nvSpPr>
        <p:spPr>
          <a:xfrm>
            <a:off x="461169" y="3663552"/>
            <a:ext cx="5413375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875" b="1" dirty="0">
                <a:solidFill>
                  <a:srgbClr val="F7FAF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All by a single independent researcher</a:t>
            </a:r>
            <a:pPr algn="ctr">
              <a:lnSpc>
                <a:spcPct val="120000"/>
              </a:lnSpc>
            </a:pPr>
            <a:r>
              <a:rPr lang="en-US" sz="875" dirty="0">
                <a:solidFill>
                  <a:srgbClr val="8B9D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with no institutional affiliation</a:t>
            </a:r>
            <a:endParaRPr lang="en-US" sz="1600" dirty="0"/>
          </a:p>
        </p:txBody>
      </p:sp>
      <p:sp>
        <p:nvSpPr>
          <p:cNvPr id="22" name="Shape 20"/>
          <p:cNvSpPr/>
          <p:nvPr/>
        </p:nvSpPr>
        <p:spPr>
          <a:xfrm>
            <a:off x="323850" y="4127106"/>
            <a:ext cx="5688013" cy="1885950"/>
          </a:xfrm>
          <a:custGeom>
            <a:avLst/>
            <a:gdLst/>
            <a:ahLst/>
            <a:cxnLst/>
            <a:rect l="l" t="t" r="r" b="b"/>
            <a:pathLst>
              <a:path w="5688013" h="1885950">
                <a:moveTo>
                  <a:pt x="63500" y="0"/>
                </a:moveTo>
                <a:lnTo>
                  <a:pt x="5624513" y="0"/>
                </a:lnTo>
                <a:cubicBezTo>
                  <a:pt x="5659583" y="0"/>
                  <a:pt x="5688013" y="28430"/>
                  <a:pt x="5688013" y="63500"/>
                </a:cubicBezTo>
                <a:lnTo>
                  <a:pt x="5688013" y="1822450"/>
                </a:lnTo>
                <a:cubicBezTo>
                  <a:pt x="5688013" y="1857520"/>
                  <a:pt x="5659583" y="1885950"/>
                  <a:pt x="5624513" y="1885950"/>
                </a:cubicBezTo>
                <a:lnTo>
                  <a:pt x="63500" y="1885950"/>
                </a:lnTo>
                <a:cubicBezTo>
                  <a:pt x="28430" y="1885950"/>
                  <a:pt x="0" y="1857520"/>
                  <a:pt x="0" y="1822450"/>
                </a:cubicBezTo>
                <a:lnTo>
                  <a:pt x="0" y="63500"/>
                </a:lnTo>
                <a:cubicBezTo>
                  <a:pt x="0" y="28453"/>
                  <a:pt x="28453" y="0"/>
                  <a:pt x="63500" y="0"/>
                </a:cubicBezTo>
                <a:close/>
              </a:path>
            </a:pathLst>
          </a:custGeom>
          <a:gradFill rotWithShape="1" flip="none">
            <a:gsLst>
              <a:gs pos="0">
                <a:srgbClr val="8B9DAE">
                  <a:alpha val="30000"/>
                </a:srgbClr>
              </a:gs>
              <a:gs pos="100000">
                <a:srgbClr val="8B9DAE">
                  <a:alpha val="10000"/>
                </a:srgbClr>
              </a:gs>
            </a:gsLst>
            <a:lin ang="2700000" scaled="1"/>
          </a:gradFill>
          <a:ln w="20320">
            <a:solidFill>
              <a:srgbClr val="8B9DAE"/>
            </a:solidFill>
            <a:prstDash val="solid"/>
          </a:ln>
        </p:spPr>
      </p:sp>
      <p:sp>
        <p:nvSpPr>
          <p:cNvPr id="23" name="Shape 21"/>
          <p:cNvSpPr/>
          <p:nvPr/>
        </p:nvSpPr>
        <p:spPr>
          <a:xfrm>
            <a:off x="488950" y="4292203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4000" y="0"/>
                </a:moveTo>
                <a:lnTo>
                  <a:pt x="254000" y="0"/>
                </a:lnTo>
                <a:cubicBezTo>
                  <a:pt x="394186" y="0"/>
                  <a:pt x="508000" y="113814"/>
                  <a:pt x="508000" y="254000"/>
                </a:cubicBezTo>
                <a:lnTo>
                  <a:pt x="508000" y="254000"/>
                </a:lnTo>
                <a:cubicBezTo>
                  <a:pt x="508000" y="394186"/>
                  <a:pt x="394186" y="508000"/>
                  <a:pt x="254000" y="508000"/>
                </a:cubicBezTo>
                <a:lnTo>
                  <a:pt x="254000" y="508000"/>
                </a:lnTo>
                <a:cubicBezTo>
                  <a:pt x="113814" y="508000"/>
                  <a:pt x="0" y="394186"/>
                  <a:pt x="0" y="254000"/>
                </a:cubicBezTo>
                <a:lnTo>
                  <a:pt x="0" y="254000"/>
                </a:lnTo>
                <a:cubicBezTo>
                  <a:pt x="0" y="113814"/>
                  <a:pt x="113814" y="0"/>
                  <a:pt x="254000" y="0"/>
                </a:cubicBezTo>
                <a:close/>
              </a:path>
            </a:pathLst>
          </a:custGeom>
          <a:solidFill>
            <a:srgbClr val="8B9DAE">
              <a:alpha val="30196"/>
            </a:srgbClr>
          </a:solidFill>
          <a:ln/>
        </p:spPr>
      </p:sp>
      <p:sp>
        <p:nvSpPr>
          <p:cNvPr id="24" name="Shape 22"/>
          <p:cNvSpPr/>
          <p:nvPr/>
        </p:nvSpPr>
        <p:spPr>
          <a:xfrm>
            <a:off x="625872" y="4427141"/>
            <a:ext cx="238125" cy="238125"/>
          </a:xfrm>
          <a:custGeom>
            <a:avLst/>
            <a:gdLst/>
            <a:ahLst/>
            <a:cxnLst/>
            <a:rect l="l" t="t" r="r" b="b"/>
            <a:pathLst>
              <a:path w="238125" h="238125">
                <a:moveTo>
                  <a:pt x="22324" y="119062"/>
                </a:moveTo>
                <a:cubicBezTo>
                  <a:pt x="22324" y="65624"/>
                  <a:pt x="65624" y="22324"/>
                  <a:pt x="119062" y="22324"/>
                </a:cubicBezTo>
                <a:cubicBezTo>
                  <a:pt x="148410" y="22324"/>
                  <a:pt x="174687" y="35393"/>
                  <a:pt x="192453" y="56043"/>
                </a:cubicBezTo>
                <a:cubicBezTo>
                  <a:pt x="196453" y="60740"/>
                  <a:pt x="203522" y="61252"/>
                  <a:pt x="208173" y="57252"/>
                </a:cubicBezTo>
                <a:cubicBezTo>
                  <a:pt x="212824" y="53253"/>
                  <a:pt x="213382" y="46183"/>
                  <a:pt x="209383" y="41532"/>
                </a:cubicBezTo>
                <a:cubicBezTo>
                  <a:pt x="187570" y="16092"/>
                  <a:pt x="155200" y="0"/>
                  <a:pt x="119062" y="0"/>
                </a:cubicBezTo>
                <a:cubicBezTo>
                  <a:pt x="53299" y="0"/>
                  <a:pt x="0" y="53299"/>
                  <a:pt x="0" y="119062"/>
                </a:cubicBezTo>
                <a:lnTo>
                  <a:pt x="0" y="137666"/>
                </a:lnTo>
                <a:cubicBezTo>
                  <a:pt x="0" y="143852"/>
                  <a:pt x="4976" y="148828"/>
                  <a:pt x="11162" y="148828"/>
                </a:cubicBezTo>
                <a:cubicBezTo>
                  <a:pt x="17348" y="148828"/>
                  <a:pt x="22324" y="143852"/>
                  <a:pt x="22324" y="137666"/>
                </a:cubicBezTo>
                <a:lnTo>
                  <a:pt x="22324" y="119062"/>
                </a:lnTo>
                <a:close/>
                <a:moveTo>
                  <a:pt x="235567" y="94459"/>
                </a:moveTo>
                <a:cubicBezTo>
                  <a:pt x="234311" y="88413"/>
                  <a:pt x="228358" y="84553"/>
                  <a:pt x="222359" y="85855"/>
                </a:cubicBezTo>
                <a:cubicBezTo>
                  <a:pt x="216359" y="87157"/>
                  <a:pt x="212452" y="93064"/>
                  <a:pt x="213754" y="99064"/>
                </a:cubicBezTo>
                <a:cubicBezTo>
                  <a:pt x="215103" y="105528"/>
                  <a:pt x="215847" y="112226"/>
                  <a:pt x="215847" y="119109"/>
                </a:cubicBezTo>
                <a:lnTo>
                  <a:pt x="215847" y="137713"/>
                </a:lnTo>
                <a:cubicBezTo>
                  <a:pt x="215847" y="143898"/>
                  <a:pt x="220824" y="148875"/>
                  <a:pt x="227009" y="148875"/>
                </a:cubicBezTo>
                <a:cubicBezTo>
                  <a:pt x="233195" y="148875"/>
                  <a:pt x="238172" y="143898"/>
                  <a:pt x="238172" y="137713"/>
                </a:cubicBezTo>
                <a:lnTo>
                  <a:pt x="238172" y="119109"/>
                </a:lnTo>
                <a:cubicBezTo>
                  <a:pt x="238172" y="110691"/>
                  <a:pt x="237288" y="102459"/>
                  <a:pt x="235614" y="94506"/>
                </a:cubicBezTo>
                <a:close/>
                <a:moveTo>
                  <a:pt x="119062" y="37207"/>
                </a:moveTo>
                <a:cubicBezTo>
                  <a:pt x="110226" y="37207"/>
                  <a:pt x="101668" y="38602"/>
                  <a:pt x="93715" y="41207"/>
                </a:cubicBezTo>
                <a:cubicBezTo>
                  <a:pt x="86646" y="43532"/>
                  <a:pt x="85018" y="52229"/>
                  <a:pt x="89855" y="57903"/>
                </a:cubicBezTo>
                <a:cubicBezTo>
                  <a:pt x="93157" y="61764"/>
                  <a:pt x="98599" y="62926"/>
                  <a:pt x="103529" y="61578"/>
                </a:cubicBezTo>
                <a:cubicBezTo>
                  <a:pt x="108458" y="60229"/>
                  <a:pt x="113667" y="59531"/>
                  <a:pt x="119062" y="59531"/>
                </a:cubicBezTo>
                <a:cubicBezTo>
                  <a:pt x="151944" y="59531"/>
                  <a:pt x="178594" y="86181"/>
                  <a:pt x="178594" y="119062"/>
                </a:cubicBezTo>
                <a:lnTo>
                  <a:pt x="178594" y="130643"/>
                </a:lnTo>
                <a:cubicBezTo>
                  <a:pt x="178594" y="142363"/>
                  <a:pt x="177896" y="154037"/>
                  <a:pt x="176547" y="165664"/>
                </a:cubicBezTo>
                <a:cubicBezTo>
                  <a:pt x="175757" y="172455"/>
                  <a:pt x="180919" y="178594"/>
                  <a:pt x="187802" y="178594"/>
                </a:cubicBezTo>
                <a:cubicBezTo>
                  <a:pt x="193291" y="178594"/>
                  <a:pt x="197988" y="174594"/>
                  <a:pt x="198639" y="169152"/>
                </a:cubicBezTo>
                <a:cubicBezTo>
                  <a:pt x="200174" y="156409"/>
                  <a:pt x="200964" y="143573"/>
                  <a:pt x="200964" y="130690"/>
                </a:cubicBezTo>
                <a:lnTo>
                  <a:pt x="200964" y="119109"/>
                </a:lnTo>
                <a:cubicBezTo>
                  <a:pt x="200964" y="73902"/>
                  <a:pt x="164316" y="37254"/>
                  <a:pt x="119109" y="37254"/>
                </a:cubicBezTo>
                <a:close/>
                <a:moveTo>
                  <a:pt x="70089" y="69159"/>
                </a:moveTo>
                <a:cubicBezTo>
                  <a:pt x="65856" y="64229"/>
                  <a:pt x="58322" y="63857"/>
                  <a:pt x="54322" y="68973"/>
                </a:cubicBezTo>
                <a:cubicBezTo>
                  <a:pt x="43579" y="82832"/>
                  <a:pt x="37207" y="100180"/>
                  <a:pt x="37207" y="119062"/>
                </a:cubicBezTo>
                <a:lnTo>
                  <a:pt x="37207" y="130643"/>
                </a:lnTo>
                <a:cubicBezTo>
                  <a:pt x="37207" y="141898"/>
                  <a:pt x="35998" y="153153"/>
                  <a:pt x="33579" y="164083"/>
                </a:cubicBezTo>
                <a:cubicBezTo>
                  <a:pt x="31998" y="171338"/>
                  <a:pt x="37254" y="178547"/>
                  <a:pt x="44695" y="178547"/>
                </a:cubicBezTo>
                <a:cubicBezTo>
                  <a:pt x="49578" y="178547"/>
                  <a:pt x="53950" y="175292"/>
                  <a:pt x="55020" y="170501"/>
                </a:cubicBezTo>
                <a:cubicBezTo>
                  <a:pt x="57996" y="157432"/>
                  <a:pt x="59531" y="144084"/>
                  <a:pt x="59531" y="130597"/>
                </a:cubicBezTo>
                <a:lnTo>
                  <a:pt x="59531" y="119016"/>
                </a:lnTo>
                <a:cubicBezTo>
                  <a:pt x="59531" y="106366"/>
                  <a:pt x="63484" y="94645"/>
                  <a:pt x="70182" y="85018"/>
                </a:cubicBezTo>
                <a:cubicBezTo>
                  <a:pt x="73530" y="80181"/>
                  <a:pt x="73902" y="73577"/>
                  <a:pt x="70089" y="69112"/>
                </a:cubicBezTo>
                <a:close/>
                <a:moveTo>
                  <a:pt x="119062" y="74414"/>
                </a:moveTo>
                <a:cubicBezTo>
                  <a:pt x="94413" y="74414"/>
                  <a:pt x="74414" y="94413"/>
                  <a:pt x="74414" y="119062"/>
                </a:cubicBezTo>
                <a:lnTo>
                  <a:pt x="74414" y="130643"/>
                </a:lnTo>
                <a:cubicBezTo>
                  <a:pt x="74414" y="147340"/>
                  <a:pt x="72275" y="163897"/>
                  <a:pt x="67996" y="179989"/>
                </a:cubicBezTo>
                <a:cubicBezTo>
                  <a:pt x="66229" y="186640"/>
                  <a:pt x="71112" y="193477"/>
                  <a:pt x="77995" y="193477"/>
                </a:cubicBezTo>
                <a:cubicBezTo>
                  <a:pt x="82414" y="193477"/>
                  <a:pt x="86320" y="190593"/>
                  <a:pt x="87483" y="186314"/>
                </a:cubicBezTo>
                <a:cubicBezTo>
                  <a:pt x="92366" y="168176"/>
                  <a:pt x="94878" y="149479"/>
                  <a:pt x="94878" y="130643"/>
                </a:cubicBezTo>
                <a:lnTo>
                  <a:pt x="94878" y="119063"/>
                </a:lnTo>
                <a:cubicBezTo>
                  <a:pt x="94878" y="105714"/>
                  <a:pt x="105714" y="94878"/>
                  <a:pt x="119062" y="94878"/>
                </a:cubicBezTo>
                <a:cubicBezTo>
                  <a:pt x="132411" y="94878"/>
                  <a:pt x="143247" y="105714"/>
                  <a:pt x="143247" y="119063"/>
                </a:cubicBezTo>
                <a:lnTo>
                  <a:pt x="143247" y="130643"/>
                </a:lnTo>
                <a:cubicBezTo>
                  <a:pt x="143247" y="147526"/>
                  <a:pt x="141619" y="164316"/>
                  <a:pt x="138410" y="180826"/>
                </a:cubicBezTo>
                <a:cubicBezTo>
                  <a:pt x="137154" y="187291"/>
                  <a:pt x="141991" y="193477"/>
                  <a:pt x="148549" y="193477"/>
                </a:cubicBezTo>
                <a:cubicBezTo>
                  <a:pt x="153293" y="193477"/>
                  <a:pt x="157386" y="190221"/>
                  <a:pt x="158316" y="185570"/>
                </a:cubicBezTo>
                <a:cubicBezTo>
                  <a:pt x="161897" y="167525"/>
                  <a:pt x="163711" y="149154"/>
                  <a:pt x="163711" y="130643"/>
                </a:cubicBezTo>
                <a:lnTo>
                  <a:pt x="163711" y="119063"/>
                </a:lnTo>
                <a:cubicBezTo>
                  <a:pt x="163711" y="94413"/>
                  <a:pt x="143712" y="74414"/>
                  <a:pt x="119063" y="74414"/>
                </a:cubicBezTo>
                <a:close/>
                <a:moveTo>
                  <a:pt x="130225" y="119062"/>
                </a:moveTo>
                <a:cubicBezTo>
                  <a:pt x="130225" y="112877"/>
                  <a:pt x="125248" y="107900"/>
                  <a:pt x="119062" y="107900"/>
                </a:cubicBezTo>
                <a:cubicBezTo>
                  <a:pt x="112877" y="107900"/>
                  <a:pt x="107900" y="112877"/>
                  <a:pt x="107900" y="119062"/>
                </a:cubicBezTo>
                <a:lnTo>
                  <a:pt x="107900" y="130643"/>
                </a:lnTo>
                <a:cubicBezTo>
                  <a:pt x="107900" y="158502"/>
                  <a:pt x="102784" y="186128"/>
                  <a:pt x="92785" y="212127"/>
                </a:cubicBezTo>
                <a:lnTo>
                  <a:pt x="90041" y="219242"/>
                </a:lnTo>
                <a:cubicBezTo>
                  <a:pt x="87809" y="225010"/>
                  <a:pt x="90692" y="231474"/>
                  <a:pt x="96459" y="233660"/>
                </a:cubicBezTo>
                <a:cubicBezTo>
                  <a:pt x="102226" y="235846"/>
                  <a:pt x="108691" y="233009"/>
                  <a:pt x="110877" y="227242"/>
                </a:cubicBezTo>
                <a:lnTo>
                  <a:pt x="113621" y="220126"/>
                </a:lnTo>
                <a:cubicBezTo>
                  <a:pt x="124597" y="191570"/>
                  <a:pt x="130225" y="161246"/>
                  <a:pt x="130225" y="130643"/>
                </a:cubicBezTo>
                <a:lnTo>
                  <a:pt x="130225" y="119062"/>
                </a:lnTo>
                <a:close/>
              </a:path>
            </a:pathLst>
          </a:custGeom>
          <a:solidFill>
            <a:srgbClr val="8B9DAE"/>
          </a:solidFill>
          <a:ln/>
        </p:spPr>
      </p:sp>
      <p:sp>
        <p:nvSpPr>
          <p:cNvPr id="25" name="Text 23"/>
          <p:cNvSpPr/>
          <p:nvPr/>
        </p:nvSpPr>
        <p:spPr>
          <a:xfrm>
            <a:off x="1123950" y="4419203"/>
            <a:ext cx="952500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500" b="1" dirty="0">
                <a:solidFill>
                  <a:srgbClr val="8B9DAE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Originality</a:t>
            </a:r>
            <a:endParaRPr lang="en-US" sz="1600" dirty="0"/>
          </a:p>
        </p:txBody>
      </p:sp>
      <p:sp>
        <p:nvSpPr>
          <p:cNvPr id="26" name="Shape 24"/>
          <p:cNvSpPr/>
          <p:nvPr/>
        </p:nvSpPr>
        <p:spPr>
          <a:xfrm>
            <a:off x="496888" y="4927203"/>
            <a:ext cx="142875" cy="127000"/>
          </a:xfrm>
          <a:custGeom>
            <a:avLst/>
            <a:gdLst/>
            <a:ahLst/>
            <a:cxnLst/>
            <a:rect l="l" t="t" r="r" b="b"/>
            <a:pathLst>
              <a:path w="142875" h="127000">
                <a:moveTo>
                  <a:pt x="76771" y="-4688"/>
                </a:moveTo>
                <a:cubicBezTo>
                  <a:pt x="75754" y="-6672"/>
                  <a:pt x="73695" y="-7937"/>
                  <a:pt x="71462" y="-7937"/>
                </a:cubicBezTo>
                <a:cubicBezTo>
                  <a:pt x="69230" y="-7937"/>
                  <a:pt x="67171" y="-6672"/>
                  <a:pt x="66154" y="-4688"/>
                </a:cubicBezTo>
                <a:lnTo>
                  <a:pt x="47898" y="31080"/>
                </a:lnTo>
                <a:lnTo>
                  <a:pt x="8235" y="37381"/>
                </a:lnTo>
                <a:cubicBezTo>
                  <a:pt x="6028" y="37728"/>
                  <a:pt x="4192" y="39291"/>
                  <a:pt x="3497" y="41424"/>
                </a:cubicBezTo>
                <a:cubicBezTo>
                  <a:pt x="2803" y="43557"/>
                  <a:pt x="3373" y="45889"/>
                  <a:pt x="4936" y="47476"/>
                </a:cubicBezTo>
                <a:lnTo>
                  <a:pt x="33313" y="75878"/>
                </a:lnTo>
                <a:lnTo>
                  <a:pt x="27062" y="115540"/>
                </a:lnTo>
                <a:cubicBezTo>
                  <a:pt x="26715" y="117748"/>
                  <a:pt x="27632" y="119980"/>
                  <a:pt x="29443" y="121295"/>
                </a:cubicBezTo>
                <a:cubicBezTo>
                  <a:pt x="31254" y="122610"/>
                  <a:pt x="33635" y="122808"/>
                  <a:pt x="35644" y="121791"/>
                </a:cubicBezTo>
                <a:lnTo>
                  <a:pt x="71462" y="103584"/>
                </a:lnTo>
                <a:lnTo>
                  <a:pt x="107255" y="121791"/>
                </a:lnTo>
                <a:cubicBezTo>
                  <a:pt x="109240" y="122808"/>
                  <a:pt x="111646" y="122610"/>
                  <a:pt x="113457" y="121295"/>
                </a:cubicBezTo>
                <a:cubicBezTo>
                  <a:pt x="115267" y="119980"/>
                  <a:pt x="116185" y="117773"/>
                  <a:pt x="115838" y="115540"/>
                </a:cubicBezTo>
                <a:lnTo>
                  <a:pt x="109562" y="75878"/>
                </a:lnTo>
                <a:lnTo>
                  <a:pt x="137939" y="47476"/>
                </a:lnTo>
                <a:cubicBezTo>
                  <a:pt x="139526" y="45889"/>
                  <a:pt x="140072" y="43557"/>
                  <a:pt x="139378" y="41424"/>
                </a:cubicBezTo>
                <a:cubicBezTo>
                  <a:pt x="138683" y="39291"/>
                  <a:pt x="136872" y="37728"/>
                  <a:pt x="134640" y="37381"/>
                </a:cubicBezTo>
                <a:lnTo>
                  <a:pt x="95002" y="31080"/>
                </a:lnTo>
                <a:lnTo>
                  <a:pt x="76771" y="-4688"/>
                </a:lnTo>
                <a:close/>
              </a:path>
            </a:pathLst>
          </a:custGeom>
          <a:solidFill>
            <a:srgbClr val="C5A575"/>
          </a:solidFill>
          <a:ln/>
        </p:spPr>
      </p:sp>
      <p:sp>
        <p:nvSpPr>
          <p:cNvPr id="27" name="Text 25"/>
          <p:cNvSpPr/>
          <p:nvPr/>
        </p:nvSpPr>
        <p:spPr>
          <a:xfrm>
            <a:off x="711200" y="4895453"/>
            <a:ext cx="1674813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dirty="0">
                <a:solidFill>
                  <a:srgbClr val="F7FAF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23+ world-first achievements</a:t>
            </a:r>
            <a:endParaRPr lang="en-US" sz="1600" dirty="0"/>
          </a:p>
        </p:txBody>
      </p:sp>
      <p:sp>
        <p:nvSpPr>
          <p:cNvPr id="28" name="Shape 26"/>
          <p:cNvSpPr/>
          <p:nvPr/>
        </p:nvSpPr>
        <p:spPr>
          <a:xfrm>
            <a:off x="496888" y="5181203"/>
            <a:ext cx="142875" cy="127000"/>
          </a:xfrm>
          <a:custGeom>
            <a:avLst/>
            <a:gdLst/>
            <a:ahLst/>
            <a:cxnLst/>
            <a:rect l="l" t="t" r="r" b="b"/>
            <a:pathLst>
              <a:path w="142875" h="127000">
                <a:moveTo>
                  <a:pt x="76771" y="-4688"/>
                </a:moveTo>
                <a:cubicBezTo>
                  <a:pt x="75754" y="-6672"/>
                  <a:pt x="73695" y="-7937"/>
                  <a:pt x="71462" y="-7937"/>
                </a:cubicBezTo>
                <a:cubicBezTo>
                  <a:pt x="69230" y="-7937"/>
                  <a:pt x="67171" y="-6672"/>
                  <a:pt x="66154" y="-4688"/>
                </a:cubicBezTo>
                <a:lnTo>
                  <a:pt x="47898" y="31080"/>
                </a:lnTo>
                <a:lnTo>
                  <a:pt x="8235" y="37381"/>
                </a:lnTo>
                <a:cubicBezTo>
                  <a:pt x="6028" y="37728"/>
                  <a:pt x="4192" y="39291"/>
                  <a:pt x="3497" y="41424"/>
                </a:cubicBezTo>
                <a:cubicBezTo>
                  <a:pt x="2803" y="43557"/>
                  <a:pt x="3373" y="45889"/>
                  <a:pt x="4936" y="47476"/>
                </a:cubicBezTo>
                <a:lnTo>
                  <a:pt x="33313" y="75878"/>
                </a:lnTo>
                <a:lnTo>
                  <a:pt x="27062" y="115540"/>
                </a:lnTo>
                <a:cubicBezTo>
                  <a:pt x="26715" y="117748"/>
                  <a:pt x="27632" y="119980"/>
                  <a:pt x="29443" y="121295"/>
                </a:cubicBezTo>
                <a:cubicBezTo>
                  <a:pt x="31254" y="122610"/>
                  <a:pt x="33635" y="122808"/>
                  <a:pt x="35644" y="121791"/>
                </a:cubicBezTo>
                <a:lnTo>
                  <a:pt x="71462" y="103584"/>
                </a:lnTo>
                <a:lnTo>
                  <a:pt x="107255" y="121791"/>
                </a:lnTo>
                <a:cubicBezTo>
                  <a:pt x="109240" y="122808"/>
                  <a:pt x="111646" y="122610"/>
                  <a:pt x="113457" y="121295"/>
                </a:cubicBezTo>
                <a:cubicBezTo>
                  <a:pt x="115267" y="119980"/>
                  <a:pt x="116185" y="117773"/>
                  <a:pt x="115838" y="115540"/>
                </a:cubicBezTo>
                <a:lnTo>
                  <a:pt x="109562" y="75878"/>
                </a:lnTo>
                <a:lnTo>
                  <a:pt x="137939" y="47476"/>
                </a:lnTo>
                <a:cubicBezTo>
                  <a:pt x="139526" y="45889"/>
                  <a:pt x="140072" y="43557"/>
                  <a:pt x="139378" y="41424"/>
                </a:cubicBezTo>
                <a:cubicBezTo>
                  <a:pt x="138683" y="39291"/>
                  <a:pt x="136872" y="37728"/>
                  <a:pt x="134640" y="37381"/>
                </a:cubicBezTo>
                <a:lnTo>
                  <a:pt x="95002" y="31080"/>
                </a:lnTo>
                <a:lnTo>
                  <a:pt x="76771" y="-4688"/>
                </a:lnTo>
                <a:close/>
              </a:path>
            </a:pathLst>
          </a:custGeom>
          <a:solidFill>
            <a:srgbClr val="C5A575"/>
          </a:solidFill>
          <a:ln/>
        </p:spPr>
      </p:sp>
      <p:sp>
        <p:nvSpPr>
          <p:cNvPr id="29" name="Text 27"/>
          <p:cNvSpPr/>
          <p:nvPr/>
        </p:nvSpPr>
        <p:spPr>
          <a:xfrm>
            <a:off x="711200" y="5149453"/>
            <a:ext cx="15240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dirty="0">
                <a:solidFill>
                  <a:srgbClr val="F7FAF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No global precedent exists</a:t>
            </a:r>
            <a:endParaRPr lang="en-US" sz="1600" dirty="0"/>
          </a:p>
        </p:txBody>
      </p:sp>
      <p:sp>
        <p:nvSpPr>
          <p:cNvPr id="30" name="Shape 28"/>
          <p:cNvSpPr/>
          <p:nvPr/>
        </p:nvSpPr>
        <p:spPr>
          <a:xfrm>
            <a:off x="496888" y="5435203"/>
            <a:ext cx="142875" cy="127000"/>
          </a:xfrm>
          <a:custGeom>
            <a:avLst/>
            <a:gdLst/>
            <a:ahLst/>
            <a:cxnLst/>
            <a:rect l="l" t="t" r="r" b="b"/>
            <a:pathLst>
              <a:path w="142875" h="127000">
                <a:moveTo>
                  <a:pt x="76771" y="-4688"/>
                </a:moveTo>
                <a:cubicBezTo>
                  <a:pt x="75754" y="-6672"/>
                  <a:pt x="73695" y="-7937"/>
                  <a:pt x="71462" y="-7937"/>
                </a:cubicBezTo>
                <a:cubicBezTo>
                  <a:pt x="69230" y="-7937"/>
                  <a:pt x="67171" y="-6672"/>
                  <a:pt x="66154" y="-4688"/>
                </a:cubicBezTo>
                <a:lnTo>
                  <a:pt x="47898" y="31080"/>
                </a:lnTo>
                <a:lnTo>
                  <a:pt x="8235" y="37381"/>
                </a:lnTo>
                <a:cubicBezTo>
                  <a:pt x="6028" y="37728"/>
                  <a:pt x="4192" y="39291"/>
                  <a:pt x="3497" y="41424"/>
                </a:cubicBezTo>
                <a:cubicBezTo>
                  <a:pt x="2803" y="43557"/>
                  <a:pt x="3373" y="45889"/>
                  <a:pt x="4936" y="47476"/>
                </a:cubicBezTo>
                <a:lnTo>
                  <a:pt x="33313" y="75878"/>
                </a:lnTo>
                <a:lnTo>
                  <a:pt x="27062" y="115540"/>
                </a:lnTo>
                <a:cubicBezTo>
                  <a:pt x="26715" y="117748"/>
                  <a:pt x="27632" y="119980"/>
                  <a:pt x="29443" y="121295"/>
                </a:cubicBezTo>
                <a:cubicBezTo>
                  <a:pt x="31254" y="122610"/>
                  <a:pt x="33635" y="122808"/>
                  <a:pt x="35644" y="121791"/>
                </a:cubicBezTo>
                <a:lnTo>
                  <a:pt x="71462" y="103584"/>
                </a:lnTo>
                <a:lnTo>
                  <a:pt x="107255" y="121791"/>
                </a:lnTo>
                <a:cubicBezTo>
                  <a:pt x="109240" y="122808"/>
                  <a:pt x="111646" y="122610"/>
                  <a:pt x="113457" y="121295"/>
                </a:cubicBezTo>
                <a:cubicBezTo>
                  <a:pt x="115267" y="119980"/>
                  <a:pt x="116185" y="117773"/>
                  <a:pt x="115838" y="115540"/>
                </a:cubicBezTo>
                <a:lnTo>
                  <a:pt x="109562" y="75878"/>
                </a:lnTo>
                <a:lnTo>
                  <a:pt x="137939" y="47476"/>
                </a:lnTo>
                <a:cubicBezTo>
                  <a:pt x="139526" y="45889"/>
                  <a:pt x="140072" y="43557"/>
                  <a:pt x="139378" y="41424"/>
                </a:cubicBezTo>
                <a:cubicBezTo>
                  <a:pt x="138683" y="39291"/>
                  <a:pt x="136872" y="37728"/>
                  <a:pt x="134640" y="37381"/>
                </a:cubicBezTo>
                <a:lnTo>
                  <a:pt x="95002" y="31080"/>
                </a:lnTo>
                <a:lnTo>
                  <a:pt x="76771" y="-4688"/>
                </a:lnTo>
                <a:close/>
              </a:path>
            </a:pathLst>
          </a:custGeom>
          <a:solidFill>
            <a:srgbClr val="C5A575"/>
          </a:solidFill>
          <a:ln/>
        </p:spPr>
      </p:sp>
      <p:sp>
        <p:nvSpPr>
          <p:cNvPr id="31" name="Text 29"/>
          <p:cNvSpPr/>
          <p:nvPr/>
        </p:nvSpPr>
        <p:spPr>
          <a:xfrm>
            <a:off x="711200" y="5403453"/>
            <a:ext cx="1643063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dirty="0">
                <a:solidFill>
                  <a:srgbClr val="F7FAF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94.9% average novelty score</a:t>
            </a:r>
            <a:endParaRPr lang="en-US" sz="1600" dirty="0"/>
          </a:p>
        </p:txBody>
      </p:sp>
      <p:sp>
        <p:nvSpPr>
          <p:cNvPr id="32" name="Shape 30"/>
          <p:cNvSpPr/>
          <p:nvPr/>
        </p:nvSpPr>
        <p:spPr>
          <a:xfrm>
            <a:off x="496888" y="5689203"/>
            <a:ext cx="142875" cy="127000"/>
          </a:xfrm>
          <a:custGeom>
            <a:avLst/>
            <a:gdLst/>
            <a:ahLst/>
            <a:cxnLst/>
            <a:rect l="l" t="t" r="r" b="b"/>
            <a:pathLst>
              <a:path w="142875" h="127000">
                <a:moveTo>
                  <a:pt x="76771" y="-4688"/>
                </a:moveTo>
                <a:cubicBezTo>
                  <a:pt x="75754" y="-6672"/>
                  <a:pt x="73695" y="-7937"/>
                  <a:pt x="71462" y="-7937"/>
                </a:cubicBezTo>
                <a:cubicBezTo>
                  <a:pt x="69230" y="-7937"/>
                  <a:pt x="67171" y="-6672"/>
                  <a:pt x="66154" y="-4688"/>
                </a:cubicBezTo>
                <a:lnTo>
                  <a:pt x="47898" y="31080"/>
                </a:lnTo>
                <a:lnTo>
                  <a:pt x="8235" y="37381"/>
                </a:lnTo>
                <a:cubicBezTo>
                  <a:pt x="6028" y="37728"/>
                  <a:pt x="4192" y="39291"/>
                  <a:pt x="3497" y="41424"/>
                </a:cubicBezTo>
                <a:cubicBezTo>
                  <a:pt x="2803" y="43557"/>
                  <a:pt x="3373" y="45889"/>
                  <a:pt x="4936" y="47476"/>
                </a:cubicBezTo>
                <a:lnTo>
                  <a:pt x="33313" y="75878"/>
                </a:lnTo>
                <a:lnTo>
                  <a:pt x="27062" y="115540"/>
                </a:lnTo>
                <a:cubicBezTo>
                  <a:pt x="26715" y="117748"/>
                  <a:pt x="27632" y="119980"/>
                  <a:pt x="29443" y="121295"/>
                </a:cubicBezTo>
                <a:cubicBezTo>
                  <a:pt x="31254" y="122610"/>
                  <a:pt x="33635" y="122808"/>
                  <a:pt x="35644" y="121791"/>
                </a:cubicBezTo>
                <a:lnTo>
                  <a:pt x="71462" y="103584"/>
                </a:lnTo>
                <a:lnTo>
                  <a:pt x="107255" y="121791"/>
                </a:lnTo>
                <a:cubicBezTo>
                  <a:pt x="109240" y="122808"/>
                  <a:pt x="111646" y="122610"/>
                  <a:pt x="113457" y="121295"/>
                </a:cubicBezTo>
                <a:cubicBezTo>
                  <a:pt x="115267" y="119980"/>
                  <a:pt x="116185" y="117773"/>
                  <a:pt x="115838" y="115540"/>
                </a:cubicBezTo>
                <a:lnTo>
                  <a:pt x="109562" y="75878"/>
                </a:lnTo>
                <a:lnTo>
                  <a:pt x="137939" y="47476"/>
                </a:lnTo>
                <a:cubicBezTo>
                  <a:pt x="139526" y="45889"/>
                  <a:pt x="140072" y="43557"/>
                  <a:pt x="139378" y="41424"/>
                </a:cubicBezTo>
                <a:cubicBezTo>
                  <a:pt x="138683" y="39291"/>
                  <a:pt x="136872" y="37728"/>
                  <a:pt x="134640" y="37381"/>
                </a:cubicBezTo>
                <a:lnTo>
                  <a:pt x="95002" y="31080"/>
                </a:lnTo>
                <a:lnTo>
                  <a:pt x="76771" y="-4688"/>
                </a:lnTo>
                <a:close/>
              </a:path>
            </a:pathLst>
          </a:custGeom>
          <a:solidFill>
            <a:srgbClr val="C5A575"/>
          </a:solidFill>
          <a:ln/>
        </p:spPr>
      </p:sp>
      <p:sp>
        <p:nvSpPr>
          <p:cNvPr id="33" name="Text 31"/>
          <p:cNvSpPr/>
          <p:nvPr/>
        </p:nvSpPr>
        <p:spPr>
          <a:xfrm>
            <a:off x="711200" y="5657453"/>
            <a:ext cx="1277938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dirty="0">
                <a:solidFill>
                  <a:srgbClr val="F7FAF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4 perfect 100% scores</a:t>
            </a:r>
            <a:endParaRPr lang="en-US" sz="1600" dirty="0"/>
          </a:p>
        </p:txBody>
      </p:sp>
      <p:sp>
        <p:nvSpPr>
          <p:cNvPr id="34" name="Shape 32"/>
          <p:cNvSpPr/>
          <p:nvPr/>
        </p:nvSpPr>
        <p:spPr>
          <a:xfrm>
            <a:off x="6178550" y="1082675"/>
            <a:ext cx="5689600" cy="2863850"/>
          </a:xfrm>
          <a:custGeom>
            <a:avLst/>
            <a:gdLst/>
            <a:ahLst/>
            <a:cxnLst/>
            <a:rect l="l" t="t" r="r" b="b"/>
            <a:pathLst>
              <a:path w="5689600" h="2863850">
                <a:moveTo>
                  <a:pt x="63492" y="0"/>
                </a:moveTo>
                <a:lnTo>
                  <a:pt x="5626108" y="0"/>
                </a:lnTo>
                <a:cubicBezTo>
                  <a:pt x="5661174" y="0"/>
                  <a:pt x="5689600" y="28426"/>
                  <a:pt x="5689600" y="63492"/>
                </a:cubicBezTo>
                <a:lnTo>
                  <a:pt x="5689600" y="2800358"/>
                </a:lnTo>
                <a:cubicBezTo>
                  <a:pt x="5689600" y="2835424"/>
                  <a:pt x="5661174" y="2863850"/>
                  <a:pt x="5626108" y="2863850"/>
                </a:cubicBezTo>
                <a:lnTo>
                  <a:pt x="63492" y="2863850"/>
                </a:lnTo>
                <a:cubicBezTo>
                  <a:pt x="28426" y="2863850"/>
                  <a:pt x="0" y="2835424"/>
                  <a:pt x="0" y="2800358"/>
                </a:cubicBezTo>
                <a:lnTo>
                  <a:pt x="0" y="63492"/>
                </a:lnTo>
                <a:cubicBezTo>
                  <a:pt x="0" y="28426"/>
                  <a:pt x="28426" y="0"/>
                  <a:pt x="63492" y="0"/>
                </a:cubicBezTo>
                <a:close/>
              </a:path>
            </a:pathLst>
          </a:custGeom>
          <a:solidFill>
            <a:srgbClr val="4A5568">
              <a:alpha val="20000"/>
            </a:srgbClr>
          </a:solidFill>
          <a:ln w="10160">
            <a:solidFill>
              <a:srgbClr val="4A5568"/>
            </a:solidFill>
            <a:prstDash val="solid"/>
          </a:ln>
        </p:spPr>
      </p:sp>
      <p:sp>
        <p:nvSpPr>
          <p:cNvPr id="35" name="Shape 33"/>
          <p:cNvSpPr/>
          <p:nvPr/>
        </p:nvSpPr>
        <p:spPr>
          <a:xfrm>
            <a:off x="6340475" y="1244598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4000" y="0"/>
                </a:moveTo>
                <a:lnTo>
                  <a:pt x="254000" y="0"/>
                </a:lnTo>
                <a:cubicBezTo>
                  <a:pt x="394186" y="0"/>
                  <a:pt x="508000" y="113814"/>
                  <a:pt x="508000" y="254000"/>
                </a:cubicBezTo>
                <a:lnTo>
                  <a:pt x="508000" y="254000"/>
                </a:lnTo>
                <a:cubicBezTo>
                  <a:pt x="508000" y="394186"/>
                  <a:pt x="394186" y="508000"/>
                  <a:pt x="254000" y="508000"/>
                </a:cubicBezTo>
                <a:lnTo>
                  <a:pt x="254000" y="508000"/>
                </a:lnTo>
                <a:cubicBezTo>
                  <a:pt x="113814" y="508000"/>
                  <a:pt x="0" y="394186"/>
                  <a:pt x="0" y="254000"/>
                </a:cubicBezTo>
                <a:lnTo>
                  <a:pt x="0" y="254000"/>
                </a:lnTo>
                <a:cubicBezTo>
                  <a:pt x="0" y="113814"/>
                  <a:pt x="113814" y="0"/>
                  <a:pt x="254000" y="0"/>
                </a:cubicBezTo>
                <a:close/>
              </a:path>
            </a:pathLst>
          </a:custGeom>
          <a:solidFill>
            <a:srgbClr val="C5A575">
              <a:alpha val="20000"/>
            </a:srgbClr>
          </a:solidFill>
          <a:ln/>
        </p:spPr>
      </p:sp>
      <p:sp>
        <p:nvSpPr>
          <p:cNvPr id="36" name="Shape 34"/>
          <p:cNvSpPr/>
          <p:nvPr/>
        </p:nvSpPr>
        <p:spPr>
          <a:xfrm>
            <a:off x="6477397" y="1379536"/>
            <a:ext cx="238125" cy="238125"/>
          </a:xfrm>
          <a:custGeom>
            <a:avLst/>
            <a:gdLst/>
            <a:ahLst/>
            <a:cxnLst/>
            <a:rect l="l" t="t" r="r" b="b"/>
            <a:pathLst>
              <a:path w="238125" h="238125">
                <a:moveTo>
                  <a:pt x="108133" y="2418"/>
                </a:moveTo>
                <a:cubicBezTo>
                  <a:pt x="115063" y="-791"/>
                  <a:pt x="123062" y="-791"/>
                  <a:pt x="129992" y="2418"/>
                </a:cubicBezTo>
                <a:lnTo>
                  <a:pt x="231660" y="49392"/>
                </a:lnTo>
                <a:cubicBezTo>
                  <a:pt x="235614" y="51206"/>
                  <a:pt x="238125" y="55159"/>
                  <a:pt x="238125" y="59531"/>
                </a:cubicBezTo>
                <a:cubicBezTo>
                  <a:pt x="238125" y="63903"/>
                  <a:pt x="235614" y="67856"/>
                  <a:pt x="231660" y="69670"/>
                </a:cubicBezTo>
                <a:lnTo>
                  <a:pt x="129992" y="116644"/>
                </a:lnTo>
                <a:cubicBezTo>
                  <a:pt x="123062" y="119853"/>
                  <a:pt x="115063" y="119853"/>
                  <a:pt x="108133" y="116644"/>
                </a:cubicBezTo>
                <a:lnTo>
                  <a:pt x="6465" y="69670"/>
                </a:lnTo>
                <a:cubicBezTo>
                  <a:pt x="2511" y="67810"/>
                  <a:pt x="0" y="63857"/>
                  <a:pt x="0" y="59531"/>
                </a:cubicBezTo>
                <a:cubicBezTo>
                  <a:pt x="0" y="55206"/>
                  <a:pt x="2511" y="51206"/>
                  <a:pt x="6465" y="49392"/>
                </a:cubicBezTo>
                <a:lnTo>
                  <a:pt x="108133" y="2418"/>
                </a:lnTo>
                <a:close/>
                <a:moveTo>
                  <a:pt x="22371" y="101575"/>
                </a:moveTo>
                <a:lnTo>
                  <a:pt x="98785" y="136875"/>
                </a:lnTo>
                <a:cubicBezTo>
                  <a:pt x="111668" y="142828"/>
                  <a:pt x="126504" y="142828"/>
                  <a:pt x="139387" y="136875"/>
                </a:cubicBezTo>
                <a:lnTo>
                  <a:pt x="215801" y="101575"/>
                </a:lnTo>
                <a:lnTo>
                  <a:pt x="231660" y="108924"/>
                </a:lnTo>
                <a:cubicBezTo>
                  <a:pt x="235614" y="110737"/>
                  <a:pt x="238125" y="114691"/>
                  <a:pt x="238125" y="119062"/>
                </a:cubicBezTo>
                <a:cubicBezTo>
                  <a:pt x="238125" y="123434"/>
                  <a:pt x="235614" y="127388"/>
                  <a:pt x="231660" y="129201"/>
                </a:cubicBezTo>
                <a:lnTo>
                  <a:pt x="129992" y="176175"/>
                </a:lnTo>
                <a:cubicBezTo>
                  <a:pt x="123062" y="179384"/>
                  <a:pt x="115063" y="179384"/>
                  <a:pt x="108133" y="176175"/>
                </a:cubicBezTo>
                <a:lnTo>
                  <a:pt x="6465" y="129201"/>
                </a:lnTo>
                <a:cubicBezTo>
                  <a:pt x="2511" y="127341"/>
                  <a:pt x="0" y="123388"/>
                  <a:pt x="0" y="119062"/>
                </a:cubicBezTo>
                <a:cubicBezTo>
                  <a:pt x="0" y="114737"/>
                  <a:pt x="2511" y="110737"/>
                  <a:pt x="6465" y="108924"/>
                </a:cubicBezTo>
                <a:lnTo>
                  <a:pt x="22324" y="101575"/>
                </a:lnTo>
                <a:close/>
                <a:moveTo>
                  <a:pt x="6465" y="168455"/>
                </a:moveTo>
                <a:lnTo>
                  <a:pt x="22324" y="161106"/>
                </a:lnTo>
                <a:lnTo>
                  <a:pt x="98738" y="196407"/>
                </a:lnTo>
                <a:cubicBezTo>
                  <a:pt x="111621" y="202360"/>
                  <a:pt x="126457" y="202360"/>
                  <a:pt x="139340" y="196407"/>
                </a:cubicBezTo>
                <a:lnTo>
                  <a:pt x="215754" y="161106"/>
                </a:lnTo>
                <a:lnTo>
                  <a:pt x="231614" y="168455"/>
                </a:lnTo>
                <a:cubicBezTo>
                  <a:pt x="235567" y="170269"/>
                  <a:pt x="238078" y="174222"/>
                  <a:pt x="238078" y="178594"/>
                </a:cubicBezTo>
                <a:cubicBezTo>
                  <a:pt x="238078" y="182966"/>
                  <a:pt x="235567" y="186919"/>
                  <a:pt x="231614" y="188733"/>
                </a:cubicBezTo>
                <a:lnTo>
                  <a:pt x="129946" y="235707"/>
                </a:lnTo>
                <a:cubicBezTo>
                  <a:pt x="123016" y="238916"/>
                  <a:pt x="115016" y="238916"/>
                  <a:pt x="108086" y="235707"/>
                </a:cubicBezTo>
                <a:lnTo>
                  <a:pt x="6465" y="188733"/>
                </a:lnTo>
                <a:cubicBezTo>
                  <a:pt x="2511" y="186872"/>
                  <a:pt x="0" y="182919"/>
                  <a:pt x="0" y="178594"/>
                </a:cubicBezTo>
                <a:cubicBezTo>
                  <a:pt x="0" y="174268"/>
                  <a:pt x="2511" y="170269"/>
                  <a:pt x="6465" y="168455"/>
                </a:cubicBezTo>
                <a:close/>
              </a:path>
            </a:pathLst>
          </a:custGeom>
          <a:solidFill>
            <a:srgbClr val="C5A575"/>
          </a:solidFill>
          <a:ln/>
        </p:spPr>
      </p:sp>
      <p:sp>
        <p:nvSpPr>
          <p:cNvPr id="37" name="Text 35"/>
          <p:cNvSpPr/>
          <p:nvPr/>
        </p:nvSpPr>
        <p:spPr>
          <a:xfrm>
            <a:off x="6975475" y="1371598"/>
            <a:ext cx="754063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500" b="1" dirty="0">
                <a:solidFill>
                  <a:srgbClr val="C5A575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Breadth</a:t>
            </a:r>
            <a:endParaRPr lang="en-US" sz="1600" dirty="0"/>
          </a:p>
        </p:txBody>
      </p:sp>
      <p:sp>
        <p:nvSpPr>
          <p:cNvPr id="38" name="Shape 36"/>
          <p:cNvSpPr/>
          <p:nvPr/>
        </p:nvSpPr>
        <p:spPr>
          <a:xfrm>
            <a:off x="6340475" y="1847848"/>
            <a:ext cx="2651125" cy="603250"/>
          </a:xfrm>
          <a:custGeom>
            <a:avLst/>
            <a:gdLst/>
            <a:ahLst/>
            <a:cxnLst/>
            <a:rect l="l" t="t" r="r" b="b"/>
            <a:pathLst>
              <a:path w="2651125" h="603250">
                <a:moveTo>
                  <a:pt x="31749" y="0"/>
                </a:moveTo>
                <a:lnTo>
                  <a:pt x="2619376" y="0"/>
                </a:lnTo>
                <a:cubicBezTo>
                  <a:pt x="2636910" y="0"/>
                  <a:pt x="2651125" y="14215"/>
                  <a:pt x="2651125" y="31749"/>
                </a:cubicBezTo>
                <a:lnTo>
                  <a:pt x="2651125" y="571501"/>
                </a:lnTo>
                <a:cubicBezTo>
                  <a:pt x="2651125" y="589035"/>
                  <a:pt x="2636910" y="603250"/>
                  <a:pt x="2619376" y="603250"/>
                </a:cubicBezTo>
                <a:lnTo>
                  <a:pt x="31749" y="603250"/>
                </a:lnTo>
                <a:cubicBezTo>
                  <a:pt x="14215" y="603250"/>
                  <a:pt x="0" y="589035"/>
                  <a:pt x="0" y="571501"/>
                </a:cubicBezTo>
                <a:lnTo>
                  <a:pt x="0" y="31749"/>
                </a:lnTo>
                <a:cubicBezTo>
                  <a:pt x="0" y="14226"/>
                  <a:pt x="14226" y="0"/>
                  <a:pt x="31749" y="0"/>
                </a:cubicBezTo>
                <a:close/>
              </a:path>
            </a:pathLst>
          </a:custGeom>
          <a:solidFill>
            <a:srgbClr val="2D3748">
              <a:alpha val="50196"/>
            </a:srgbClr>
          </a:solidFill>
          <a:ln/>
        </p:spPr>
      </p:sp>
      <p:sp>
        <p:nvSpPr>
          <p:cNvPr id="39" name="Shape 37"/>
          <p:cNvSpPr/>
          <p:nvPr/>
        </p:nvSpPr>
        <p:spPr>
          <a:xfrm>
            <a:off x="7571581" y="1943098"/>
            <a:ext cx="190500" cy="190500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88813" y="1898"/>
                </a:moveTo>
                <a:cubicBezTo>
                  <a:pt x="92720" y="-633"/>
                  <a:pt x="97780" y="-633"/>
                  <a:pt x="101687" y="1898"/>
                </a:cubicBezTo>
                <a:lnTo>
                  <a:pt x="185031" y="55476"/>
                </a:lnTo>
                <a:cubicBezTo>
                  <a:pt x="189458" y="58341"/>
                  <a:pt x="191505" y="63773"/>
                  <a:pt x="190016" y="68833"/>
                </a:cubicBezTo>
                <a:cubicBezTo>
                  <a:pt x="188528" y="73893"/>
                  <a:pt x="183877" y="77391"/>
                  <a:pt x="178594" y="77391"/>
                </a:cubicBezTo>
                <a:lnTo>
                  <a:pt x="166688" y="77391"/>
                </a:lnTo>
                <a:lnTo>
                  <a:pt x="166688" y="154781"/>
                </a:lnTo>
                <a:lnTo>
                  <a:pt x="185738" y="169069"/>
                </a:lnTo>
                <a:cubicBezTo>
                  <a:pt x="188751" y="171301"/>
                  <a:pt x="190500" y="174836"/>
                  <a:pt x="190500" y="178594"/>
                </a:cubicBezTo>
                <a:cubicBezTo>
                  <a:pt x="190500" y="185179"/>
                  <a:pt x="185179" y="190500"/>
                  <a:pt x="178594" y="190500"/>
                </a:cubicBezTo>
                <a:lnTo>
                  <a:pt x="11906" y="190500"/>
                </a:lnTo>
                <a:cubicBezTo>
                  <a:pt x="5321" y="190500"/>
                  <a:pt x="0" y="185179"/>
                  <a:pt x="0" y="178594"/>
                </a:cubicBezTo>
                <a:cubicBezTo>
                  <a:pt x="0" y="174836"/>
                  <a:pt x="1749" y="171301"/>
                  <a:pt x="4763" y="169069"/>
                </a:cubicBezTo>
                <a:lnTo>
                  <a:pt x="23812" y="154781"/>
                </a:lnTo>
                <a:lnTo>
                  <a:pt x="23812" y="154781"/>
                </a:lnTo>
                <a:lnTo>
                  <a:pt x="23812" y="77391"/>
                </a:lnTo>
                <a:lnTo>
                  <a:pt x="11906" y="77391"/>
                </a:lnTo>
                <a:cubicBezTo>
                  <a:pt x="6623" y="77391"/>
                  <a:pt x="1972" y="73893"/>
                  <a:pt x="484" y="68833"/>
                </a:cubicBezTo>
                <a:cubicBezTo>
                  <a:pt x="-1005" y="63773"/>
                  <a:pt x="1042" y="58303"/>
                  <a:pt x="5469" y="55476"/>
                </a:cubicBezTo>
                <a:lnTo>
                  <a:pt x="88813" y="1898"/>
                </a:lnTo>
                <a:close/>
                <a:moveTo>
                  <a:pt x="125016" y="77391"/>
                </a:moveTo>
                <a:lnTo>
                  <a:pt x="125016" y="154781"/>
                </a:lnTo>
                <a:lnTo>
                  <a:pt x="148828" y="154781"/>
                </a:lnTo>
                <a:lnTo>
                  <a:pt x="148828" y="77391"/>
                </a:lnTo>
                <a:lnTo>
                  <a:pt x="125016" y="77391"/>
                </a:lnTo>
                <a:close/>
                <a:moveTo>
                  <a:pt x="83344" y="154781"/>
                </a:moveTo>
                <a:lnTo>
                  <a:pt x="107156" y="154781"/>
                </a:lnTo>
                <a:lnTo>
                  <a:pt x="107156" y="77391"/>
                </a:lnTo>
                <a:lnTo>
                  <a:pt x="83344" y="77391"/>
                </a:lnTo>
                <a:lnTo>
                  <a:pt x="83344" y="154781"/>
                </a:lnTo>
                <a:close/>
                <a:moveTo>
                  <a:pt x="41672" y="77391"/>
                </a:moveTo>
                <a:lnTo>
                  <a:pt x="41672" y="154781"/>
                </a:lnTo>
                <a:lnTo>
                  <a:pt x="65484" y="154781"/>
                </a:lnTo>
                <a:lnTo>
                  <a:pt x="65484" y="77391"/>
                </a:lnTo>
                <a:lnTo>
                  <a:pt x="41672" y="77391"/>
                </a:lnTo>
                <a:close/>
              </a:path>
            </a:pathLst>
          </a:custGeom>
          <a:solidFill>
            <a:srgbClr val="C5A575"/>
          </a:solidFill>
          <a:ln/>
        </p:spPr>
      </p:sp>
      <p:sp>
        <p:nvSpPr>
          <p:cNvPr id="40" name="Text 38"/>
          <p:cNvSpPr/>
          <p:nvPr/>
        </p:nvSpPr>
        <p:spPr>
          <a:xfrm>
            <a:off x="6407944" y="2197098"/>
            <a:ext cx="2516188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875" b="1" dirty="0">
                <a:solidFill>
                  <a:srgbClr val="F7FAF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Governance</a:t>
            </a:r>
            <a:endParaRPr lang="en-US" sz="1600" dirty="0"/>
          </a:p>
        </p:txBody>
      </p:sp>
      <p:sp>
        <p:nvSpPr>
          <p:cNvPr id="41" name="Shape 39"/>
          <p:cNvSpPr/>
          <p:nvPr/>
        </p:nvSpPr>
        <p:spPr>
          <a:xfrm>
            <a:off x="9056688" y="1847848"/>
            <a:ext cx="2651125" cy="603250"/>
          </a:xfrm>
          <a:custGeom>
            <a:avLst/>
            <a:gdLst/>
            <a:ahLst/>
            <a:cxnLst/>
            <a:rect l="l" t="t" r="r" b="b"/>
            <a:pathLst>
              <a:path w="2651125" h="603250">
                <a:moveTo>
                  <a:pt x="31749" y="0"/>
                </a:moveTo>
                <a:lnTo>
                  <a:pt x="2619376" y="0"/>
                </a:lnTo>
                <a:cubicBezTo>
                  <a:pt x="2636910" y="0"/>
                  <a:pt x="2651125" y="14215"/>
                  <a:pt x="2651125" y="31749"/>
                </a:cubicBezTo>
                <a:lnTo>
                  <a:pt x="2651125" y="571501"/>
                </a:lnTo>
                <a:cubicBezTo>
                  <a:pt x="2651125" y="589035"/>
                  <a:pt x="2636910" y="603250"/>
                  <a:pt x="2619376" y="603250"/>
                </a:cubicBezTo>
                <a:lnTo>
                  <a:pt x="31749" y="603250"/>
                </a:lnTo>
                <a:cubicBezTo>
                  <a:pt x="14215" y="603250"/>
                  <a:pt x="0" y="589035"/>
                  <a:pt x="0" y="571501"/>
                </a:cubicBezTo>
                <a:lnTo>
                  <a:pt x="0" y="31749"/>
                </a:lnTo>
                <a:cubicBezTo>
                  <a:pt x="0" y="14226"/>
                  <a:pt x="14226" y="0"/>
                  <a:pt x="31749" y="0"/>
                </a:cubicBezTo>
                <a:close/>
              </a:path>
            </a:pathLst>
          </a:custGeom>
          <a:solidFill>
            <a:srgbClr val="2D3748">
              <a:alpha val="50196"/>
            </a:srgbClr>
          </a:solidFill>
          <a:ln/>
        </p:spPr>
      </p:sp>
      <p:sp>
        <p:nvSpPr>
          <p:cNvPr id="42" name="Shape 40"/>
          <p:cNvSpPr/>
          <p:nvPr/>
        </p:nvSpPr>
        <p:spPr>
          <a:xfrm>
            <a:off x="10263981" y="1943098"/>
            <a:ext cx="238125" cy="190500"/>
          </a:xfrm>
          <a:custGeom>
            <a:avLst/>
            <a:gdLst/>
            <a:ahLst/>
            <a:cxnLst/>
            <a:rect l="l" t="t" r="r" b="b"/>
            <a:pathLst>
              <a:path w="238125" h="190500">
                <a:moveTo>
                  <a:pt x="130969" y="0"/>
                </a:moveTo>
                <a:cubicBezTo>
                  <a:pt x="130969" y="-6586"/>
                  <a:pt x="125648" y="-11906"/>
                  <a:pt x="119063" y="-11906"/>
                </a:cubicBezTo>
                <a:cubicBezTo>
                  <a:pt x="112477" y="-11906"/>
                  <a:pt x="107156" y="-6586"/>
                  <a:pt x="107156" y="0"/>
                </a:cubicBezTo>
                <a:lnTo>
                  <a:pt x="107156" y="23812"/>
                </a:lnTo>
                <a:lnTo>
                  <a:pt x="71438" y="23812"/>
                </a:lnTo>
                <a:cubicBezTo>
                  <a:pt x="51718" y="23812"/>
                  <a:pt x="35719" y="39812"/>
                  <a:pt x="35719" y="59531"/>
                </a:cubicBezTo>
                <a:lnTo>
                  <a:pt x="35719" y="142875"/>
                </a:lnTo>
                <a:cubicBezTo>
                  <a:pt x="35719" y="162595"/>
                  <a:pt x="51718" y="178594"/>
                  <a:pt x="71438" y="178594"/>
                </a:cubicBezTo>
                <a:lnTo>
                  <a:pt x="166688" y="178594"/>
                </a:lnTo>
                <a:cubicBezTo>
                  <a:pt x="186407" y="178594"/>
                  <a:pt x="202406" y="162595"/>
                  <a:pt x="202406" y="142875"/>
                </a:cubicBezTo>
                <a:lnTo>
                  <a:pt x="202406" y="59531"/>
                </a:lnTo>
                <a:cubicBezTo>
                  <a:pt x="202406" y="39812"/>
                  <a:pt x="186407" y="23812"/>
                  <a:pt x="166688" y="23812"/>
                </a:cubicBezTo>
                <a:lnTo>
                  <a:pt x="130969" y="23812"/>
                </a:lnTo>
                <a:lnTo>
                  <a:pt x="130969" y="0"/>
                </a:lnTo>
                <a:close/>
                <a:moveTo>
                  <a:pt x="59531" y="136922"/>
                </a:moveTo>
                <a:cubicBezTo>
                  <a:pt x="59531" y="131973"/>
                  <a:pt x="63512" y="127992"/>
                  <a:pt x="68461" y="127992"/>
                </a:cubicBezTo>
                <a:lnTo>
                  <a:pt x="80367" y="127992"/>
                </a:lnTo>
                <a:cubicBezTo>
                  <a:pt x="85316" y="127992"/>
                  <a:pt x="89297" y="131973"/>
                  <a:pt x="89297" y="136922"/>
                </a:cubicBezTo>
                <a:cubicBezTo>
                  <a:pt x="89297" y="141870"/>
                  <a:pt x="85316" y="145852"/>
                  <a:pt x="80367" y="145852"/>
                </a:cubicBezTo>
                <a:lnTo>
                  <a:pt x="68461" y="145852"/>
                </a:lnTo>
                <a:cubicBezTo>
                  <a:pt x="63512" y="145852"/>
                  <a:pt x="59531" y="141870"/>
                  <a:pt x="59531" y="136922"/>
                </a:cubicBezTo>
                <a:close/>
                <a:moveTo>
                  <a:pt x="104180" y="136922"/>
                </a:moveTo>
                <a:cubicBezTo>
                  <a:pt x="104180" y="131973"/>
                  <a:pt x="108161" y="127992"/>
                  <a:pt x="113109" y="127992"/>
                </a:cubicBezTo>
                <a:lnTo>
                  <a:pt x="125016" y="127992"/>
                </a:lnTo>
                <a:cubicBezTo>
                  <a:pt x="129964" y="127992"/>
                  <a:pt x="133945" y="131973"/>
                  <a:pt x="133945" y="136922"/>
                </a:cubicBezTo>
                <a:cubicBezTo>
                  <a:pt x="133945" y="141870"/>
                  <a:pt x="129964" y="145852"/>
                  <a:pt x="125016" y="145852"/>
                </a:cubicBezTo>
                <a:lnTo>
                  <a:pt x="113109" y="145852"/>
                </a:lnTo>
                <a:cubicBezTo>
                  <a:pt x="108161" y="145852"/>
                  <a:pt x="104180" y="141870"/>
                  <a:pt x="104180" y="136922"/>
                </a:cubicBezTo>
                <a:close/>
                <a:moveTo>
                  <a:pt x="148828" y="136922"/>
                </a:moveTo>
                <a:cubicBezTo>
                  <a:pt x="148828" y="131973"/>
                  <a:pt x="152809" y="127992"/>
                  <a:pt x="157758" y="127992"/>
                </a:cubicBezTo>
                <a:lnTo>
                  <a:pt x="169664" y="127992"/>
                </a:lnTo>
                <a:cubicBezTo>
                  <a:pt x="174613" y="127992"/>
                  <a:pt x="178594" y="131973"/>
                  <a:pt x="178594" y="136922"/>
                </a:cubicBezTo>
                <a:cubicBezTo>
                  <a:pt x="178594" y="141870"/>
                  <a:pt x="174613" y="145852"/>
                  <a:pt x="169664" y="145852"/>
                </a:cubicBezTo>
                <a:lnTo>
                  <a:pt x="157758" y="145852"/>
                </a:lnTo>
                <a:cubicBezTo>
                  <a:pt x="152809" y="145852"/>
                  <a:pt x="148828" y="141870"/>
                  <a:pt x="148828" y="136922"/>
                </a:cubicBezTo>
                <a:close/>
                <a:moveTo>
                  <a:pt x="83344" y="65484"/>
                </a:moveTo>
                <a:cubicBezTo>
                  <a:pt x="93201" y="65484"/>
                  <a:pt x="101203" y="73487"/>
                  <a:pt x="101203" y="83344"/>
                </a:cubicBezTo>
                <a:cubicBezTo>
                  <a:pt x="101203" y="93201"/>
                  <a:pt x="93201" y="101203"/>
                  <a:pt x="83344" y="101203"/>
                </a:cubicBezTo>
                <a:cubicBezTo>
                  <a:pt x="73487" y="101203"/>
                  <a:pt x="65484" y="93201"/>
                  <a:pt x="65484" y="83344"/>
                </a:cubicBezTo>
                <a:cubicBezTo>
                  <a:pt x="65484" y="73487"/>
                  <a:pt x="73487" y="65484"/>
                  <a:pt x="83344" y="65484"/>
                </a:cubicBezTo>
                <a:close/>
                <a:moveTo>
                  <a:pt x="136922" y="83344"/>
                </a:moveTo>
                <a:cubicBezTo>
                  <a:pt x="136922" y="73487"/>
                  <a:pt x="144924" y="65484"/>
                  <a:pt x="154781" y="65484"/>
                </a:cubicBezTo>
                <a:cubicBezTo>
                  <a:pt x="164638" y="65484"/>
                  <a:pt x="172641" y="73487"/>
                  <a:pt x="172641" y="83344"/>
                </a:cubicBezTo>
                <a:cubicBezTo>
                  <a:pt x="172641" y="93201"/>
                  <a:pt x="164638" y="101203"/>
                  <a:pt x="154781" y="101203"/>
                </a:cubicBezTo>
                <a:cubicBezTo>
                  <a:pt x="144924" y="101203"/>
                  <a:pt x="136922" y="93201"/>
                  <a:pt x="136922" y="83344"/>
                </a:cubicBezTo>
                <a:close/>
                <a:moveTo>
                  <a:pt x="23812" y="83344"/>
                </a:moveTo>
                <a:cubicBezTo>
                  <a:pt x="23812" y="76758"/>
                  <a:pt x="18492" y="71438"/>
                  <a:pt x="11906" y="71438"/>
                </a:cubicBezTo>
                <a:cubicBezTo>
                  <a:pt x="5321" y="71438"/>
                  <a:pt x="0" y="76758"/>
                  <a:pt x="0" y="83344"/>
                </a:cubicBezTo>
                <a:lnTo>
                  <a:pt x="0" y="119063"/>
                </a:lnTo>
                <a:cubicBezTo>
                  <a:pt x="0" y="125648"/>
                  <a:pt x="5321" y="130969"/>
                  <a:pt x="11906" y="130969"/>
                </a:cubicBezTo>
                <a:cubicBezTo>
                  <a:pt x="18492" y="130969"/>
                  <a:pt x="23812" y="125648"/>
                  <a:pt x="23812" y="119063"/>
                </a:cubicBezTo>
                <a:lnTo>
                  <a:pt x="23812" y="83344"/>
                </a:lnTo>
                <a:close/>
                <a:moveTo>
                  <a:pt x="226219" y="71438"/>
                </a:moveTo>
                <a:cubicBezTo>
                  <a:pt x="219633" y="71438"/>
                  <a:pt x="214313" y="76758"/>
                  <a:pt x="214313" y="83344"/>
                </a:cubicBezTo>
                <a:lnTo>
                  <a:pt x="214313" y="119063"/>
                </a:lnTo>
                <a:cubicBezTo>
                  <a:pt x="214313" y="125648"/>
                  <a:pt x="219633" y="130969"/>
                  <a:pt x="226219" y="130969"/>
                </a:cubicBezTo>
                <a:cubicBezTo>
                  <a:pt x="232804" y="130969"/>
                  <a:pt x="238125" y="125648"/>
                  <a:pt x="238125" y="119063"/>
                </a:cubicBezTo>
                <a:lnTo>
                  <a:pt x="238125" y="83344"/>
                </a:lnTo>
                <a:cubicBezTo>
                  <a:pt x="238125" y="76758"/>
                  <a:pt x="232804" y="71438"/>
                  <a:pt x="226219" y="71438"/>
                </a:cubicBezTo>
                <a:close/>
              </a:path>
            </a:pathLst>
          </a:custGeom>
          <a:solidFill>
            <a:srgbClr val="C5A575"/>
          </a:solidFill>
          <a:ln/>
        </p:spPr>
      </p:sp>
      <p:sp>
        <p:nvSpPr>
          <p:cNvPr id="43" name="Text 41"/>
          <p:cNvSpPr/>
          <p:nvPr/>
        </p:nvSpPr>
        <p:spPr>
          <a:xfrm>
            <a:off x="9124156" y="2197098"/>
            <a:ext cx="2516188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875" b="1" dirty="0">
                <a:solidFill>
                  <a:srgbClr val="F7FAF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AI Ethics</a:t>
            </a:r>
            <a:endParaRPr lang="en-US" sz="1600" dirty="0"/>
          </a:p>
        </p:txBody>
      </p:sp>
      <p:sp>
        <p:nvSpPr>
          <p:cNvPr id="44" name="Shape 42"/>
          <p:cNvSpPr/>
          <p:nvPr/>
        </p:nvSpPr>
        <p:spPr>
          <a:xfrm>
            <a:off x="6340475" y="2514598"/>
            <a:ext cx="2651125" cy="603250"/>
          </a:xfrm>
          <a:custGeom>
            <a:avLst/>
            <a:gdLst/>
            <a:ahLst/>
            <a:cxnLst/>
            <a:rect l="l" t="t" r="r" b="b"/>
            <a:pathLst>
              <a:path w="2651125" h="603250">
                <a:moveTo>
                  <a:pt x="31749" y="0"/>
                </a:moveTo>
                <a:lnTo>
                  <a:pt x="2619376" y="0"/>
                </a:lnTo>
                <a:cubicBezTo>
                  <a:pt x="2636910" y="0"/>
                  <a:pt x="2651125" y="14215"/>
                  <a:pt x="2651125" y="31749"/>
                </a:cubicBezTo>
                <a:lnTo>
                  <a:pt x="2651125" y="571501"/>
                </a:lnTo>
                <a:cubicBezTo>
                  <a:pt x="2651125" y="589035"/>
                  <a:pt x="2636910" y="603250"/>
                  <a:pt x="2619376" y="603250"/>
                </a:cubicBezTo>
                <a:lnTo>
                  <a:pt x="31749" y="603250"/>
                </a:lnTo>
                <a:cubicBezTo>
                  <a:pt x="14215" y="603250"/>
                  <a:pt x="0" y="589035"/>
                  <a:pt x="0" y="571501"/>
                </a:cubicBezTo>
                <a:lnTo>
                  <a:pt x="0" y="31749"/>
                </a:lnTo>
                <a:cubicBezTo>
                  <a:pt x="0" y="14226"/>
                  <a:pt x="14226" y="0"/>
                  <a:pt x="31749" y="0"/>
                </a:cubicBezTo>
                <a:close/>
              </a:path>
            </a:pathLst>
          </a:custGeom>
          <a:solidFill>
            <a:srgbClr val="2D3748">
              <a:alpha val="50196"/>
            </a:srgbClr>
          </a:solidFill>
          <a:ln/>
        </p:spPr>
      </p:sp>
      <p:sp>
        <p:nvSpPr>
          <p:cNvPr id="45" name="Shape 43"/>
          <p:cNvSpPr/>
          <p:nvPr/>
        </p:nvSpPr>
        <p:spPr>
          <a:xfrm>
            <a:off x="7559675" y="2609848"/>
            <a:ext cx="214313" cy="190500"/>
          </a:xfrm>
          <a:custGeom>
            <a:avLst/>
            <a:gdLst/>
            <a:ahLst/>
            <a:cxnLst/>
            <a:rect l="l" t="t" r="r" b="b"/>
            <a:pathLst>
              <a:path w="214313" h="190500">
                <a:moveTo>
                  <a:pt x="144624" y="1749"/>
                </a:moveTo>
                <a:cubicBezTo>
                  <a:pt x="146931" y="-558"/>
                  <a:pt x="150726" y="-558"/>
                  <a:pt x="153033" y="1749"/>
                </a:cubicBezTo>
                <a:lnTo>
                  <a:pt x="158986" y="7702"/>
                </a:lnTo>
                <a:cubicBezTo>
                  <a:pt x="161292" y="10009"/>
                  <a:pt x="161292" y="13804"/>
                  <a:pt x="158986" y="16111"/>
                </a:cubicBezTo>
                <a:lnTo>
                  <a:pt x="153033" y="22064"/>
                </a:lnTo>
                <a:cubicBezTo>
                  <a:pt x="150726" y="24371"/>
                  <a:pt x="146931" y="24371"/>
                  <a:pt x="144624" y="22064"/>
                </a:cubicBezTo>
                <a:lnTo>
                  <a:pt x="138671" y="16111"/>
                </a:lnTo>
                <a:cubicBezTo>
                  <a:pt x="136364" y="13804"/>
                  <a:pt x="136364" y="10009"/>
                  <a:pt x="138671" y="7702"/>
                </a:cubicBezTo>
                <a:lnTo>
                  <a:pt x="144624" y="1749"/>
                </a:lnTo>
                <a:close/>
                <a:moveTo>
                  <a:pt x="65484" y="59531"/>
                </a:moveTo>
                <a:cubicBezTo>
                  <a:pt x="61466" y="59531"/>
                  <a:pt x="57745" y="60871"/>
                  <a:pt x="54769" y="63103"/>
                </a:cubicBezTo>
                <a:cubicBezTo>
                  <a:pt x="49523" y="67047"/>
                  <a:pt x="42044" y="66005"/>
                  <a:pt x="38100" y="60722"/>
                </a:cubicBezTo>
                <a:cubicBezTo>
                  <a:pt x="34156" y="55438"/>
                  <a:pt x="35198" y="47997"/>
                  <a:pt x="40481" y="44053"/>
                </a:cubicBezTo>
                <a:cubicBezTo>
                  <a:pt x="47439" y="38807"/>
                  <a:pt x="56108" y="35719"/>
                  <a:pt x="65484" y="35719"/>
                </a:cubicBezTo>
                <a:cubicBezTo>
                  <a:pt x="88516" y="35719"/>
                  <a:pt x="107156" y="54359"/>
                  <a:pt x="107156" y="77391"/>
                </a:cubicBezTo>
                <a:cubicBezTo>
                  <a:pt x="107156" y="83790"/>
                  <a:pt x="105705" y="89855"/>
                  <a:pt x="103138" y="95250"/>
                </a:cubicBezTo>
                <a:lnTo>
                  <a:pt x="121630" y="95250"/>
                </a:lnTo>
                <a:cubicBezTo>
                  <a:pt x="126355" y="95250"/>
                  <a:pt x="130894" y="93390"/>
                  <a:pt x="134243" y="90004"/>
                </a:cubicBezTo>
                <a:lnTo>
                  <a:pt x="141945" y="82302"/>
                </a:lnTo>
                <a:cubicBezTo>
                  <a:pt x="148903" y="75344"/>
                  <a:pt x="158353" y="71400"/>
                  <a:pt x="168213" y="71400"/>
                </a:cubicBezTo>
                <a:cubicBezTo>
                  <a:pt x="188751" y="71400"/>
                  <a:pt x="205383" y="88032"/>
                  <a:pt x="205383" y="108570"/>
                </a:cubicBezTo>
                <a:lnTo>
                  <a:pt x="205383" y="144326"/>
                </a:lnTo>
                <a:cubicBezTo>
                  <a:pt x="205383" y="164864"/>
                  <a:pt x="188714" y="181533"/>
                  <a:pt x="168176" y="181533"/>
                </a:cubicBezTo>
                <a:cubicBezTo>
                  <a:pt x="147637" y="181533"/>
                  <a:pt x="130969" y="164902"/>
                  <a:pt x="130969" y="144363"/>
                </a:cubicBezTo>
                <a:lnTo>
                  <a:pt x="130969" y="142875"/>
                </a:lnTo>
                <a:cubicBezTo>
                  <a:pt x="130969" y="136289"/>
                  <a:pt x="136289" y="130969"/>
                  <a:pt x="142875" y="130969"/>
                </a:cubicBezTo>
                <a:cubicBezTo>
                  <a:pt x="149461" y="130969"/>
                  <a:pt x="154781" y="136289"/>
                  <a:pt x="154781" y="142875"/>
                </a:cubicBezTo>
                <a:lnTo>
                  <a:pt x="154781" y="144363"/>
                </a:lnTo>
                <a:cubicBezTo>
                  <a:pt x="154781" y="151767"/>
                  <a:pt x="160772" y="157758"/>
                  <a:pt x="168176" y="157758"/>
                </a:cubicBezTo>
                <a:cubicBezTo>
                  <a:pt x="175580" y="157758"/>
                  <a:pt x="181570" y="151767"/>
                  <a:pt x="181570" y="144363"/>
                </a:cubicBezTo>
                <a:lnTo>
                  <a:pt x="181570" y="108607"/>
                </a:lnTo>
                <a:cubicBezTo>
                  <a:pt x="181570" y="101240"/>
                  <a:pt x="175580" y="95250"/>
                  <a:pt x="168213" y="95250"/>
                </a:cubicBezTo>
                <a:cubicBezTo>
                  <a:pt x="164678" y="95250"/>
                  <a:pt x="161292" y="96664"/>
                  <a:pt x="158762" y="99157"/>
                </a:cubicBezTo>
                <a:lnTo>
                  <a:pt x="151061" y="106859"/>
                </a:lnTo>
                <a:cubicBezTo>
                  <a:pt x="143247" y="114672"/>
                  <a:pt x="132680" y="119063"/>
                  <a:pt x="121630" y="119063"/>
                </a:cubicBezTo>
                <a:lnTo>
                  <a:pt x="111658" y="119063"/>
                </a:lnTo>
                <a:cubicBezTo>
                  <a:pt x="116346" y="126355"/>
                  <a:pt x="119063" y="134987"/>
                  <a:pt x="119063" y="144363"/>
                </a:cubicBezTo>
                <a:cubicBezTo>
                  <a:pt x="119063" y="172343"/>
                  <a:pt x="94878" y="193477"/>
                  <a:pt x="66973" y="193477"/>
                </a:cubicBezTo>
                <a:cubicBezTo>
                  <a:pt x="39067" y="193477"/>
                  <a:pt x="14883" y="172343"/>
                  <a:pt x="14883" y="144363"/>
                </a:cubicBezTo>
                <a:cubicBezTo>
                  <a:pt x="14883" y="137778"/>
                  <a:pt x="20203" y="132457"/>
                  <a:pt x="26789" y="132457"/>
                </a:cubicBezTo>
                <a:cubicBezTo>
                  <a:pt x="33375" y="132457"/>
                  <a:pt x="38695" y="137778"/>
                  <a:pt x="38695" y="144363"/>
                </a:cubicBezTo>
                <a:cubicBezTo>
                  <a:pt x="38695" y="157497"/>
                  <a:pt x="50490" y="169664"/>
                  <a:pt x="66973" y="169664"/>
                </a:cubicBezTo>
                <a:cubicBezTo>
                  <a:pt x="83455" y="169664"/>
                  <a:pt x="95250" y="157497"/>
                  <a:pt x="95250" y="144363"/>
                </a:cubicBezTo>
                <a:cubicBezTo>
                  <a:pt x="95250" y="131229"/>
                  <a:pt x="83455" y="119063"/>
                  <a:pt x="66973" y="119063"/>
                </a:cubicBezTo>
                <a:lnTo>
                  <a:pt x="59531" y="119063"/>
                </a:lnTo>
                <a:cubicBezTo>
                  <a:pt x="52946" y="119063"/>
                  <a:pt x="47625" y="113742"/>
                  <a:pt x="47625" y="107156"/>
                </a:cubicBezTo>
                <a:cubicBezTo>
                  <a:pt x="47625" y="100571"/>
                  <a:pt x="52946" y="95250"/>
                  <a:pt x="59531" y="95250"/>
                </a:cubicBezTo>
                <a:lnTo>
                  <a:pt x="65484" y="95250"/>
                </a:lnTo>
                <a:cubicBezTo>
                  <a:pt x="75344" y="95250"/>
                  <a:pt x="83344" y="87250"/>
                  <a:pt x="83344" y="77391"/>
                </a:cubicBezTo>
                <a:cubicBezTo>
                  <a:pt x="83344" y="67531"/>
                  <a:pt x="75344" y="59531"/>
                  <a:pt x="65484" y="59531"/>
                </a:cubicBezTo>
                <a:close/>
                <a:moveTo>
                  <a:pt x="125425" y="22361"/>
                </a:moveTo>
                <a:cubicBezTo>
                  <a:pt x="121332" y="17227"/>
                  <a:pt x="113854" y="16334"/>
                  <a:pt x="108682" y="20427"/>
                </a:cubicBezTo>
                <a:cubicBezTo>
                  <a:pt x="103510" y="24519"/>
                  <a:pt x="102654" y="31998"/>
                  <a:pt x="106747" y="37170"/>
                </a:cubicBezTo>
                <a:cubicBezTo>
                  <a:pt x="116309" y="49188"/>
                  <a:pt x="131862" y="56555"/>
                  <a:pt x="148828" y="56555"/>
                </a:cubicBezTo>
                <a:cubicBezTo>
                  <a:pt x="165795" y="56555"/>
                  <a:pt x="181347" y="49188"/>
                  <a:pt x="190909" y="37170"/>
                </a:cubicBezTo>
                <a:cubicBezTo>
                  <a:pt x="195002" y="32035"/>
                  <a:pt x="194146" y="24519"/>
                  <a:pt x="188975" y="20427"/>
                </a:cubicBezTo>
                <a:cubicBezTo>
                  <a:pt x="183803" y="16334"/>
                  <a:pt x="176324" y="17190"/>
                  <a:pt x="172231" y="22361"/>
                </a:cubicBezTo>
                <a:cubicBezTo>
                  <a:pt x="167543" y="28277"/>
                  <a:pt x="159060" y="32742"/>
                  <a:pt x="148828" y="32742"/>
                </a:cubicBezTo>
                <a:cubicBezTo>
                  <a:pt x="138596" y="32742"/>
                  <a:pt x="130113" y="28277"/>
                  <a:pt x="125425" y="22361"/>
                </a:cubicBezTo>
                <a:close/>
              </a:path>
            </a:pathLst>
          </a:custGeom>
          <a:solidFill>
            <a:srgbClr val="C5A575"/>
          </a:solidFill>
          <a:ln/>
        </p:spPr>
      </p:sp>
      <p:sp>
        <p:nvSpPr>
          <p:cNvPr id="46" name="Text 44"/>
          <p:cNvSpPr/>
          <p:nvPr/>
        </p:nvSpPr>
        <p:spPr>
          <a:xfrm>
            <a:off x="6407944" y="2863848"/>
            <a:ext cx="2516188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875" b="1" dirty="0">
                <a:solidFill>
                  <a:srgbClr val="F7FAF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Civilisational Studies</a:t>
            </a:r>
            <a:endParaRPr lang="en-US" sz="1600" dirty="0"/>
          </a:p>
        </p:txBody>
      </p:sp>
      <p:sp>
        <p:nvSpPr>
          <p:cNvPr id="47" name="Shape 45"/>
          <p:cNvSpPr/>
          <p:nvPr/>
        </p:nvSpPr>
        <p:spPr>
          <a:xfrm>
            <a:off x="9056688" y="2514598"/>
            <a:ext cx="2651125" cy="603250"/>
          </a:xfrm>
          <a:custGeom>
            <a:avLst/>
            <a:gdLst/>
            <a:ahLst/>
            <a:cxnLst/>
            <a:rect l="l" t="t" r="r" b="b"/>
            <a:pathLst>
              <a:path w="2651125" h="603250">
                <a:moveTo>
                  <a:pt x="31749" y="0"/>
                </a:moveTo>
                <a:lnTo>
                  <a:pt x="2619376" y="0"/>
                </a:lnTo>
                <a:cubicBezTo>
                  <a:pt x="2636910" y="0"/>
                  <a:pt x="2651125" y="14215"/>
                  <a:pt x="2651125" y="31749"/>
                </a:cubicBezTo>
                <a:lnTo>
                  <a:pt x="2651125" y="571501"/>
                </a:lnTo>
                <a:cubicBezTo>
                  <a:pt x="2651125" y="589035"/>
                  <a:pt x="2636910" y="603250"/>
                  <a:pt x="2619376" y="603250"/>
                </a:cubicBezTo>
                <a:lnTo>
                  <a:pt x="31749" y="603250"/>
                </a:lnTo>
                <a:cubicBezTo>
                  <a:pt x="14215" y="603250"/>
                  <a:pt x="0" y="589035"/>
                  <a:pt x="0" y="571501"/>
                </a:cubicBezTo>
                <a:lnTo>
                  <a:pt x="0" y="31749"/>
                </a:lnTo>
                <a:cubicBezTo>
                  <a:pt x="0" y="14226"/>
                  <a:pt x="14226" y="0"/>
                  <a:pt x="31749" y="0"/>
                </a:cubicBezTo>
                <a:close/>
              </a:path>
            </a:pathLst>
          </a:custGeom>
          <a:solidFill>
            <a:srgbClr val="2D3748">
              <a:alpha val="50196"/>
            </a:srgbClr>
          </a:solidFill>
          <a:ln/>
        </p:spPr>
      </p:sp>
      <p:sp>
        <p:nvSpPr>
          <p:cNvPr id="48" name="Shape 46"/>
          <p:cNvSpPr/>
          <p:nvPr/>
        </p:nvSpPr>
        <p:spPr>
          <a:xfrm>
            <a:off x="10287794" y="2609848"/>
            <a:ext cx="190500" cy="190500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23812" y="23812"/>
                </a:moveTo>
                <a:cubicBezTo>
                  <a:pt x="23812" y="17227"/>
                  <a:pt x="18492" y="11906"/>
                  <a:pt x="11906" y="11906"/>
                </a:cubicBezTo>
                <a:cubicBezTo>
                  <a:pt x="5321" y="11906"/>
                  <a:pt x="0" y="17227"/>
                  <a:pt x="0" y="23812"/>
                </a:cubicBezTo>
                <a:lnTo>
                  <a:pt x="0" y="148828"/>
                </a:lnTo>
                <a:cubicBezTo>
                  <a:pt x="0" y="165274"/>
                  <a:pt x="13320" y="178594"/>
                  <a:pt x="29766" y="178594"/>
                </a:cubicBezTo>
                <a:lnTo>
                  <a:pt x="178594" y="178594"/>
                </a:lnTo>
                <a:cubicBezTo>
                  <a:pt x="185179" y="178594"/>
                  <a:pt x="190500" y="173273"/>
                  <a:pt x="190500" y="166688"/>
                </a:cubicBezTo>
                <a:cubicBezTo>
                  <a:pt x="190500" y="160102"/>
                  <a:pt x="185179" y="154781"/>
                  <a:pt x="178594" y="154781"/>
                </a:cubicBezTo>
                <a:lnTo>
                  <a:pt x="29766" y="154781"/>
                </a:lnTo>
                <a:cubicBezTo>
                  <a:pt x="26491" y="154781"/>
                  <a:pt x="23812" y="152102"/>
                  <a:pt x="23812" y="148828"/>
                </a:cubicBezTo>
                <a:lnTo>
                  <a:pt x="23812" y="23812"/>
                </a:lnTo>
                <a:close/>
                <a:moveTo>
                  <a:pt x="175096" y="56034"/>
                </a:moveTo>
                <a:cubicBezTo>
                  <a:pt x="179747" y="51383"/>
                  <a:pt x="179747" y="43830"/>
                  <a:pt x="175096" y="39179"/>
                </a:cubicBezTo>
                <a:cubicBezTo>
                  <a:pt x="170445" y="34528"/>
                  <a:pt x="162892" y="34528"/>
                  <a:pt x="158242" y="39179"/>
                </a:cubicBezTo>
                <a:lnTo>
                  <a:pt x="119063" y="78395"/>
                </a:lnTo>
                <a:lnTo>
                  <a:pt x="97706" y="57076"/>
                </a:lnTo>
                <a:cubicBezTo>
                  <a:pt x="93055" y="52425"/>
                  <a:pt x="85502" y="52425"/>
                  <a:pt x="80851" y="57076"/>
                </a:cubicBezTo>
                <a:lnTo>
                  <a:pt x="45132" y="92794"/>
                </a:lnTo>
                <a:cubicBezTo>
                  <a:pt x="40481" y="97445"/>
                  <a:pt x="40481" y="104998"/>
                  <a:pt x="45132" y="109649"/>
                </a:cubicBezTo>
                <a:cubicBezTo>
                  <a:pt x="49783" y="114300"/>
                  <a:pt x="57336" y="114300"/>
                  <a:pt x="61987" y="109649"/>
                </a:cubicBezTo>
                <a:lnTo>
                  <a:pt x="89297" y="82339"/>
                </a:lnTo>
                <a:lnTo>
                  <a:pt x="110654" y="103696"/>
                </a:lnTo>
                <a:cubicBezTo>
                  <a:pt x="115305" y="108347"/>
                  <a:pt x="122858" y="108347"/>
                  <a:pt x="127508" y="103696"/>
                </a:cubicBezTo>
                <a:lnTo>
                  <a:pt x="175133" y="56071"/>
                </a:lnTo>
                <a:close/>
              </a:path>
            </a:pathLst>
          </a:custGeom>
          <a:solidFill>
            <a:srgbClr val="C5A575"/>
          </a:solidFill>
          <a:ln/>
        </p:spPr>
      </p:sp>
      <p:sp>
        <p:nvSpPr>
          <p:cNvPr id="49" name="Text 47"/>
          <p:cNvSpPr/>
          <p:nvPr/>
        </p:nvSpPr>
        <p:spPr>
          <a:xfrm>
            <a:off x="9124156" y="2863848"/>
            <a:ext cx="2516188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875" b="1" dirty="0">
                <a:solidFill>
                  <a:srgbClr val="F7FAF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Economics</a:t>
            </a:r>
            <a:endParaRPr lang="en-US" sz="1600" dirty="0"/>
          </a:p>
        </p:txBody>
      </p:sp>
      <p:sp>
        <p:nvSpPr>
          <p:cNvPr id="50" name="Shape 48"/>
          <p:cNvSpPr/>
          <p:nvPr/>
        </p:nvSpPr>
        <p:spPr>
          <a:xfrm>
            <a:off x="6340475" y="3181348"/>
            <a:ext cx="2651125" cy="603250"/>
          </a:xfrm>
          <a:custGeom>
            <a:avLst/>
            <a:gdLst/>
            <a:ahLst/>
            <a:cxnLst/>
            <a:rect l="l" t="t" r="r" b="b"/>
            <a:pathLst>
              <a:path w="2651125" h="603250">
                <a:moveTo>
                  <a:pt x="31749" y="0"/>
                </a:moveTo>
                <a:lnTo>
                  <a:pt x="2619376" y="0"/>
                </a:lnTo>
                <a:cubicBezTo>
                  <a:pt x="2636910" y="0"/>
                  <a:pt x="2651125" y="14215"/>
                  <a:pt x="2651125" y="31749"/>
                </a:cubicBezTo>
                <a:lnTo>
                  <a:pt x="2651125" y="571501"/>
                </a:lnTo>
                <a:cubicBezTo>
                  <a:pt x="2651125" y="589035"/>
                  <a:pt x="2636910" y="603250"/>
                  <a:pt x="2619376" y="603250"/>
                </a:cubicBezTo>
                <a:lnTo>
                  <a:pt x="31749" y="603250"/>
                </a:lnTo>
                <a:cubicBezTo>
                  <a:pt x="14215" y="603250"/>
                  <a:pt x="0" y="589035"/>
                  <a:pt x="0" y="571501"/>
                </a:cubicBezTo>
                <a:lnTo>
                  <a:pt x="0" y="31749"/>
                </a:lnTo>
                <a:cubicBezTo>
                  <a:pt x="0" y="14226"/>
                  <a:pt x="14226" y="0"/>
                  <a:pt x="31749" y="0"/>
                </a:cubicBezTo>
                <a:close/>
              </a:path>
            </a:pathLst>
          </a:custGeom>
          <a:solidFill>
            <a:srgbClr val="2D3748">
              <a:alpha val="50196"/>
            </a:srgbClr>
          </a:solidFill>
          <a:ln/>
        </p:spPr>
      </p:sp>
      <p:sp>
        <p:nvSpPr>
          <p:cNvPr id="51" name="Shape 49"/>
          <p:cNvSpPr/>
          <p:nvPr/>
        </p:nvSpPr>
        <p:spPr>
          <a:xfrm>
            <a:off x="7547769" y="3276598"/>
            <a:ext cx="238125" cy="190500"/>
          </a:xfrm>
          <a:custGeom>
            <a:avLst/>
            <a:gdLst/>
            <a:ahLst/>
            <a:cxnLst/>
            <a:rect l="l" t="t" r="r" b="b"/>
            <a:pathLst>
              <a:path w="238125" h="190500">
                <a:moveTo>
                  <a:pt x="142875" y="11906"/>
                </a:moveTo>
                <a:lnTo>
                  <a:pt x="190500" y="11906"/>
                </a:lnTo>
                <a:cubicBezTo>
                  <a:pt x="197086" y="11906"/>
                  <a:pt x="202406" y="17227"/>
                  <a:pt x="202406" y="23812"/>
                </a:cubicBezTo>
                <a:cubicBezTo>
                  <a:pt x="202406" y="30398"/>
                  <a:pt x="197086" y="35719"/>
                  <a:pt x="190500" y="35719"/>
                </a:cubicBezTo>
                <a:lnTo>
                  <a:pt x="148233" y="35719"/>
                </a:lnTo>
                <a:cubicBezTo>
                  <a:pt x="146298" y="45318"/>
                  <a:pt x="139712" y="53243"/>
                  <a:pt x="130969" y="57038"/>
                </a:cubicBezTo>
                <a:lnTo>
                  <a:pt x="130969" y="166688"/>
                </a:lnTo>
                <a:lnTo>
                  <a:pt x="190500" y="166688"/>
                </a:lnTo>
                <a:cubicBezTo>
                  <a:pt x="197086" y="166688"/>
                  <a:pt x="202406" y="172008"/>
                  <a:pt x="202406" y="178594"/>
                </a:cubicBezTo>
                <a:cubicBezTo>
                  <a:pt x="202406" y="185179"/>
                  <a:pt x="197086" y="190500"/>
                  <a:pt x="190500" y="190500"/>
                </a:cubicBezTo>
                <a:lnTo>
                  <a:pt x="47625" y="190500"/>
                </a:lnTo>
                <a:cubicBezTo>
                  <a:pt x="41039" y="190500"/>
                  <a:pt x="35719" y="185179"/>
                  <a:pt x="35719" y="178594"/>
                </a:cubicBezTo>
                <a:cubicBezTo>
                  <a:pt x="35719" y="172008"/>
                  <a:pt x="41039" y="166688"/>
                  <a:pt x="47625" y="166688"/>
                </a:cubicBezTo>
                <a:lnTo>
                  <a:pt x="107156" y="166688"/>
                </a:lnTo>
                <a:lnTo>
                  <a:pt x="107156" y="57038"/>
                </a:lnTo>
                <a:cubicBezTo>
                  <a:pt x="98413" y="53206"/>
                  <a:pt x="91827" y="45281"/>
                  <a:pt x="89892" y="35719"/>
                </a:cubicBezTo>
                <a:lnTo>
                  <a:pt x="47625" y="35719"/>
                </a:lnTo>
                <a:cubicBezTo>
                  <a:pt x="41039" y="35719"/>
                  <a:pt x="35719" y="30398"/>
                  <a:pt x="35719" y="23812"/>
                </a:cubicBezTo>
                <a:cubicBezTo>
                  <a:pt x="35719" y="17227"/>
                  <a:pt x="41039" y="11906"/>
                  <a:pt x="47625" y="11906"/>
                </a:cubicBezTo>
                <a:lnTo>
                  <a:pt x="95250" y="11906"/>
                </a:lnTo>
                <a:cubicBezTo>
                  <a:pt x="100682" y="4688"/>
                  <a:pt x="109314" y="0"/>
                  <a:pt x="119063" y="0"/>
                </a:cubicBezTo>
                <a:cubicBezTo>
                  <a:pt x="128811" y="0"/>
                  <a:pt x="137443" y="4688"/>
                  <a:pt x="142875" y="11906"/>
                </a:cubicBezTo>
                <a:close/>
                <a:moveTo>
                  <a:pt x="163562" y="119063"/>
                </a:moveTo>
                <a:lnTo>
                  <a:pt x="217438" y="119063"/>
                </a:lnTo>
                <a:lnTo>
                  <a:pt x="190500" y="72851"/>
                </a:lnTo>
                <a:lnTo>
                  <a:pt x="163562" y="119063"/>
                </a:lnTo>
                <a:close/>
                <a:moveTo>
                  <a:pt x="190500" y="154781"/>
                </a:moveTo>
                <a:cubicBezTo>
                  <a:pt x="167097" y="154781"/>
                  <a:pt x="147638" y="142131"/>
                  <a:pt x="143619" y="125425"/>
                </a:cubicBezTo>
                <a:cubicBezTo>
                  <a:pt x="142652" y="121332"/>
                  <a:pt x="143991" y="117128"/>
                  <a:pt x="146112" y="113481"/>
                </a:cubicBezTo>
                <a:lnTo>
                  <a:pt x="181533" y="52760"/>
                </a:lnTo>
                <a:cubicBezTo>
                  <a:pt x="183393" y="49560"/>
                  <a:pt x="186817" y="47625"/>
                  <a:pt x="190500" y="47625"/>
                </a:cubicBezTo>
                <a:cubicBezTo>
                  <a:pt x="194183" y="47625"/>
                  <a:pt x="197607" y="49597"/>
                  <a:pt x="199467" y="52760"/>
                </a:cubicBezTo>
                <a:lnTo>
                  <a:pt x="234888" y="113481"/>
                </a:lnTo>
                <a:cubicBezTo>
                  <a:pt x="237009" y="117128"/>
                  <a:pt x="238348" y="121332"/>
                  <a:pt x="237381" y="125425"/>
                </a:cubicBezTo>
                <a:cubicBezTo>
                  <a:pt x="233363" y="142094"/>
                  <a:pt x="213903" y="154781"/>
                  <a:pt x="190500" y="154781"/>
                </a:cubicBezTo>
                <a:close/>
                <a:moveTo>
                  <a:pt x="47179" y="72851"/>
                </a:moveTo>
                <a:lnTo>
                  <a:pt x="20241" y="119063"/>
                </a:lnTo>
                <a:lnTo>
                  <a:pt x="74154" y="119063"/>
                </a:lnTo>
                <a:lnTo>
                  <a:pt x="47179" y="72851"/>
                </a:lnTo>
                <a:close/>
                <a:moveTo>
                  <a:pt x="335" y="125425"/>
                </a:moveTo>
                <a:cubicBezTo>
                  <a:pt x="-633" y="121332"/>
                  <a:pt x="707" y="117128"/>
                  <a:pt x="2828" y="113481"/>
                </a:cubicBezTo>
                <a:lnTo>
                  <a:pt x="38249" y="52760"/>
                </a:lnTo>
                <a:cubicBezTo>
                  <a:pt x="40109" y="49560"/>
                  <a:pt x="43532" y="47625"/>
                  <a:pt x="47216" y="47625"/>
                </a:cubicBezTo>
                <a:cubicBezTo>
                  <a:pt x="50899" y="47625"/>
                  <a:pt x="54322" y="49597"/>
                  <a:pt x="56183" y="52760"/>
                </a:cubicBezTo>
                <a:lnTo>
                  <a:pt x="91604" y="113481"/>
                </a:lnTo>
                <a:cubicBezTo>
                  <a:pt x="93725" y="117128"/>
                  <a:pt x="95064" y="121332"/>
                  <a:pt x="94097" y="125425"/>
                </a:cubicBezTo>
                <a:cubicBezTo>
                  <a:pt x="90078" y="142094"/>
                  <a:pt x="70619" y="154781"/>
                  <a:pt x="47216" y="154781"/>
                </a:cubicBezTo>
                <a:cubicBezTo>
                  <a:pt x="23812" y="154781"/>
                  <a:pt x="4353" y="142131"/>
                  <a:pt x="335" y="125425"/>
                </a:cubicBezTo>
                <a:close/>
              </a:path>
            </a:pathLst>
          </a:custGeom>
          <a:solidFill>
            <a:srgbClr val="C5A575"/>
          </a:solidFill>
          <a:ln/>
        </p:spPr>
      </p:sp>
      <p:sp>
        <p:nvSpPr>
          <p:cNvPr id="52" name="Text 50"/>
          <p:cNvSpPr/>
          <p:nvPr/>
        </p:nvSpPr>
        <p:spPr>
          <a:xfrm>
            <a:off x="6407944" y="3530598"/>
            <a:ext cx="2516188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875" b="1" dirty="0">
                <a:solidFill>
                  <a:srgbClr val="F7FAF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Constitutional Literacy</a:t>
            </a:r>
            <a:endParaRPr lang="en-US" sz="1600" dirty="0"/>
          </a:p>
        </p:txBody>
      </p:sp>
      <p:sp>
        <p:nvSpPr>
          <p:cNvPr id="53" name="Shape 51"/>
          <p:cNvSpPr/>
          <p:nvPr/>
        </p:nvSpPr>
        <p:spPr>
          <a:xfrm>
            <a:off x="9056688" y="3181348"/>
            <a:ext cx="2651125" cy="603250"/>
          </a:xfrm>
          <a:custGeom>
            <a:avLst/>
            <a:gdLst/>
            <a:ahLst/>
            <a:cxnLst/>
            <a:rect l="l" t="t" r="r" b="b"/>
            <a:pathLst>
              <a:path w="2651125" h="603250">
                <a:moveTo>
                  <a:pt x="31749" y="0"/>
                </a:moveTo>
                <a:lnTo>
                  <a:pt x="2619376" y="0"/>
                </a:lnTo>
                <a:cubicBezTo>
                  <a:pt x="2636910" y="0"/>
                  <a:pt x="2651125" y="14215"/>
                  <a:pt x="2651125" y="31749"/>
                </a:cubicBezTo>
                <a:lnTo>
                  <a:pt x="2651125" y="571501"/>
                </a:lnTo>
                <a:cubicBezTo>
                  <a:pt x="2651125" y="589035"/>
                  <a:pt x="2636910" y="603250"/>
                  <a:pt x="2619376" y="603250"/>
                </a:cubicBezTo>
                <a:lnTo>
                  <a:pt x="31749" y="603250"/>
                </a:lnTo>
                <a:cubicBezTo>
                  <a:pt x="14215" y="603250"/>
                  <a:pt x="0" y="589035"/>
                  <a:pt x="0" y="571501"/>
                </a:cubicBezTo>
                <a:lnTo>
                  <a:pt x="0" y="31749"/>
                </a:lnTo>
                <a:cubicBezTo>
                  <a:pt x="0" y="14226"/>
                  <a:pt x="14226" y="0"/>
                  <a:pt x="31749" y="0"/>
                </a:cubicBezTo>
                <a:close/>
              </a:path>
            </a:pathLst>
          </a:custGeom>
          <a:solidFill>
            <a:srgbClr val="2D3748">
              <a:alpha val="50196"/>
            </a:srgbClr>
          </a:solidFill>
          <a:ln/>
        </p:spPr>
      </p:sp>
      <p:sp>
        <p:nvSpPr>
          <p:cNvPr id="54" name="Shape 52"/>
          <p:cNvSpPr/>
          <p:nvPr/>
        </p:nvSpPr>
        <p:spPr>
          <a:xfrm>
            <a:off x="10275887" y="3276598"/>
            <a:ext cx="214313" cy="190500"/>
          </a:xfrm>
          <a:custGeom>
            <a:avLst/>
            <a:gdLst/>
            <a:ahLst/>
            <a:cxnLst/>
            <a:rect l="l" t="t" r="r" b="b"/>
            <a:pathLst>
              <a:path w="214313" h="190500">
                <a:moveTo>
                  <a:pt x="100050" y="31700"/>
                </a:moveTo>
                <a:lnTo>
                  <a:pt x="56666" y="79921"/>
                </a:lnTo>
                <a:cubicBezTo>
                  <a:pt x="54955" y="81818"/>
                  <a:pt x="55029" y="84758"/>
                  <a:pt x="56852" y="86581"/>
                </a:cubicBezTo>
                <a:cubicBezTo>
                  <a:pt x="68200" y="97929"/>
                  <a:pt x="86618" y="97929"/>
                  <a:pt x="97966" y="86581"/>
                </a:cubicBezTo>
                <a:lnTo>
                  <a:pt x="109798" y="74749"/>
                </a:lnTo>
                <a:cubicBezTo>
                  <a:pt x="111361" y="73186"/>
                  <a:pt x="113333" y="72330"/>
                  <a:pt x="115342" y="72182"/>
                </a:cubicBezTo>
                <a:cubicBezTo>
                  <a:pt x="117872" y="71958"/>
                  <a:pt x="120476" y="72814"/>
                  <a:pt x="122411" y="74749"/>
                </a:cubicBezTo>
                <a:lnTo>
                  <a:pt x="188119" y="139898"/>
                </a:lnTo>
                <a:lnTo>
                  <a:pt x="214313" y="119063"/>
                </a:lnTo>
                <a:lnTo>
                  <a:pt x="214313" y="11906"/>
                </a:lnTo>
                <a:lnTo>
                  <a:pt x="172641" y="35719"/>
                </a:lnTo>
                <a:lnTo>
                  <a:pt x="163785" y="29803"/>
                </a:lnTo>
                <a:cubicBezTo>
                  <a:pt x="157907" y="25896"/>
                  <a:pt x="151023" y="23812"/>
                  <a:pt x="143954" y="23812"/>
                </a:cubicBezTo>
                <a:lnTo>
                  <a:pt x="117760" y="23812"/>
                </a:lnTo>
                <a:cubicBezTo>
                  <a:pt x="117351" y="23812"/>
                  <a:pt x="116904" y="23812"/>
                  <a:pt x="116495" y="23850"/>
                </a:cubicBezTo>
                <a:cubicBezTo>
                  <a:pt x="110207" y="24185"/>
                  <a:pt x="104291" y="27012"/>
                  <a:pt x="100050" y="31700"/>
                </a:cubicBezTo>
                <a:close/>
                <a:moveTo>
                  <a:pt x="43383" y="67977"/>
                </a:moveTo>
                <a:lnTo>
                  <a:pt x="83121" y="23812"/>
                </a:lnTo>
                <a:lnTo>
                  <a:pt x="68387" y="23812"/>
                </a:lnTo>
                <a:cubicBezTo>
                  <a:pt x="58899" y="23812"/>
                  <a:pt x="49820" y="27570"/>
                  <a:pt x="43123" y="34268"/>
                </a:cubicBezTo>
                <a:lnTo>
                  <a:pt x="41672" y="35719"/>
                </a:lnTo>
                <a:lnTo>
                  <a:pt x="0" y="11906"/>
                </a:lnTo>
                <a:lnTo>
                  <a:pt x="0" y="119063"/>
                </a:lnTo>
                <a:lnTo>
                  <a:pt x="58192" y="167543"/>
                </a:lnTo>
                <a:cubicBezTo>
                  <a:pt x="66749" y="174687"/>
                  <a:pt x="77539" y="178594"/>
                  <a:pt x="88664" y="178594"/>
                </a:cubicBezTo>
                <a:lnTo>
                  <a:pt x="94506" y="178594"/>
                </a:lnTo>
                <a:lnTo>
                  <a:pt x="91901" y="175989"/>
                </a:lnTo>
                <a:cubicBezTo>
                  <a:pt x="88404" y="172492"/>
                  <a:pt x="88404" y="166836"/>
                  <a:pt x="91901" y="163376"/>
                </a:cubicBezTo>
                <a:cubicBezTo>
                  <a:pt x="95399" y="159916"/>
                  <a:pt x="101054" y="159879"/>
                  <a:pt x="104515" y="163376"/>
                </a:cubicBezTo>
                <a:lnTo>
                  <a:pt x="119769" y="178631"/>
                </a:lnTo>
                <a:lnTo>
                  <a:pt x="123118" y="178631"/>
                </a:lnTo>
                <a:cubicBezTo>
                  <a:pt x="130225" y="178631"/>
                  <a:pt x="137182" y="177031"/>
                  <a:pt x="143508" y="174054"/>
                </a:cubicBezTo>
                <a:lnTo>
                  <a:pt x="133573" y="164083"/>
                </a:lnTo>
                <a:cubicBezTo>
                  <a:pt x="130076" y="160586"/>
                  <a:pt x="130076" y="154930"/>
                  <a:pt x="133573" y="151470"/>
                </a:cubicBezTo>
                <a:cubicBezTo>
                  <a:pt x="137071" y="148010"/>
                  <a:pt x="142726" y="147972"/>
                  <a:pt x="146186" y="151470"/>
                </a:cubicBezTo>
                <a:lnTo>
                  <a:pt x="158093" y="163376"/>
                </a:lnTo>
                <a:lnTo>
                  <a:pt x="164604" y="156865"/>
                </a:lnTo>
                <a:cubicBezTo>
                  <a:pt x="167915" y="153553"/>
                  <a:pt x="168883" y="148754"/>
                  <a:pt x="167432" y="144549"/>
                </a:cubicBezTo>
                <a:lnTo>
                  <a:pt x="116123" y="93650"/>
                </a:lnTo>
                <a:lnTo>
                  <a:pt x="110579" y="99194"/>
                </a:lnTo>
                <a:cubicBezTo>
                  <a:pt x="92236" y="117537"/>
                  <a:pt x="62545" y="117537"/>
                  <a:pt x="44202" y="99194"/>
                </a:cubicBezTo>
                <a:cubicBezTo>
                  <a:pt x="35644" y="90636"/>
                  <a:pt x="35309" y="76907"/>
                  <a:pt x="43383" y="67940"/>
                </a:cubicBezTo>
                <a:close/>
              </a:path>
            </a:pathLst>
          </a:custGeom>
          <a:solidFill>
            <a:srgbClr val="C5A575"/>
          </a:solidFill>
          <a:ln/>
        </p:spPr>
      </p:sp>
      <p:sp>
        <p:nvSpPr>
          <p:cNvPr id="55" name="Text 53"/>
          <p:cNvSpPr/>
          <p:nvPr/>
        </p:nvSpPr>
        <p:spPr>
          <a:xfrm>
            <a:off x="9124156" y="3530598"/>
            <a:ext cx="2516188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875" b="1" dirty="0">
                <a:solidFill>
                  <a:srgbClr val="F7FAF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Interfaith Dialogue</a:t>
            </a:r>
            <a:endParaRPr lang="en-US" sz="1600" dirty="0"/>
          </a:p>
        </p:txBody>
      </p:sp>
      <p:sp>
        <p:nvSpPr>
          <p:cNvPr id="56" name="Shape 54"/>
          <p:cNvSpPr/>
          <p:nvPr/>
        </p:nvSpPr>
        <p:spPr>
          <a:xfrm>
            <a:off x="6178550" y="4079880"/>
            <a:ext cx="5689600" cy="2832100"/>
          </a:xfrm>
          <a:custGeom>
            <a:avLst/>
            <a:gdLst/>
            <a:ahLst/>
            <a:cxnLst/>
            <a:rect l="l" t="t" r="r" b="b"/>
            <a:pathLst>
              <a:path w="5689600" h="2832100">
                <a:moveTo>
                  <a:pt x="63496" y="0"/>
                </a:moveTo>
                <a:lnTo>
                  <a:pt x="5626104" y="0"/>
                </a:lnTo>
                <a:cubicBezTo>
                  <a:pt x="5661172" y="0"/>
                  <a:pt x="5689600" y="28428"/>
                  <a:pt x="5689600" y="63496"/>
                </a:cubicBezTo>
                <a:lnTo>
                  <a:pt x="5689600" y="2768604"/>
                </a:lnTo>
                <a:cubicBezTo>
                  <a:pt x="5689600" y="2803672"/>
                  <a:pt x="5661172" y="2832100"/>
                  <a:pt x="5626104" y="2832100"/>
                </a:cubicBezTo>
                <a:lnTo>
                  <a:pt x="63496" y="2832100"/>
                </a:lnTo>
                <a:cubicBezTo>
                  <a:pt x="28428" y="2832100"/>
                  <a:pt x="0" y="2803672"/>
                  <a:pt x="0" y="2768604"/>
                </a:cubicBezTo>
                <a:lnTo>
                  <a:pt x="0" y="63496"/>
                </a:lnTo>
                <a:cubicBezTo>
                  <a:pt x="0" y="28451"/>
                  <a:pt x="28451" y="0"/>
                  <a:pt x="63496" y="0"/>
                </a:cubicBezTo>
                <a:close/>
              </a:path>
            </a:pathLst>
          </a:custGeom>
          <a:solidFill>
            <a:srgbClr val="4A5568">
              <a:alpha val="20000"/>
            </a:srgbClr>
          </a:solidFill>
          <a:ln w="10160">
            <a:solidFill>
              <a:srgbClr val="4A5568"/>
            </a:solidFill>
            <a:prstDash val="solid"/>
          </a:ln>
        </p:spPr>
      </p:sp>
      <p:sp>
        <p:nvSpPr>
          <p:cNvPr id="57" name="Shape 55"/>
          <p:cNvSpPr/>
          <p:nvPr/>
        </p:nvSpPr>
        <p:spPr>
          <a:xfrm>
            <a:off x="6340475" y="4241803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4000" y="0"/>
                </a:moveTo>
                <a:lnTo>
                  <a:pt x="254000" y="0"/>
                </a:lnTo>
                <a:cubicBezTo>
                  <a:pt x="394186" y="0"/>
                  <a:pt x="508000" y="113814"/>
                  <a:pt x="508000" y="254000"/>
                </a:cubicBezTo>
                <a:lnTo>
                  <a:pt x="508000" y="254000"/>
                </a:lnTo>
                <a:cubicBezTo>
                  <a:pt x="508000" y="394186"/>
                  <a:pt x="394186" y="508000"/>
                  <a:pt x="254000" y="508000"/>
                </a:cubicBezTo>
                <a:lnTo>
                  <a:pt x="254000" y="508000"/>
                </a:lnTo>
                <a:cubicBezTo>
                  <a:pt x="113814" y="508000"/>
                  <a:pt x="0" y="394186"/>
                  <a:pt x="0" y="254000"/>
                </a:cubicBezTo>
                <a:lnTo>
                  <a:pt x="0" y="254000"/>
                </a:lnTo>
                <a:cubicBezTo>
                  <a:pt x="0" y="113814"/>
                  <a:pt x="113814" y="0"/>
                  <a:pt x="254000" y="0"/>
                </a:cubicBezTo>
                <a:close/>
              </a:path>
            </a:pathLst>
          </a:custGeom>
          <a:solidFill>
            <a:srgbClr val="8B9DAE">
              <a:alpha val="20000"/>
            </a:srgbClr>
          </a:solidFill>
          <a:ln/>
        </p:spPr>
      </p:sp>
      <p:sp>
        <p:nvSpPr>
          <p:cNvPr id="58" name="Shape 56"/>
          <p:cNvSpPr/>
          <p:nvPr/>
        </p:nvSpPr>
        <p:spPr>
          <a:xfrm>
            <a:off x="6462514" y="4376741"/>
            <a:ext cx="267891" cy="238125"/>
          </a:xfrm>
          <a:custGeom>
            <a:avLst/>
            <a:gdLst/>
            <a:ahLst/>
            <a:cxnLst/>
            <a:rect l="l" t="t" r="r" b="b"/>
            <a:pathLst>
              <a:path w="267891" h="238125">
                <a:moveTo>
                  <a:pt x="133945" y="14883"/>
                </a:moveTo>
                <a:cubicBezTo>
                  <a:pt x="96366" y="14883"/>
                  <a:pt x="66275" y="31998"/>
                  <a:pt x="44369" y="52369"/>
                </a:cubicBezTo>
                <a:cubicBezTo>
                  <a:pt x="22603" y="72600"/>
                  <a:pt x="8046" y="96738"/>
                  <a:pt x="1116" y="113342"/>
                </a:cubicBezTo>
                <a:cubicBezTo>
                  <a:pt x="-419" y="117016"/>
                  <a:pt x="-419" y="121109"/>
                  <a:pt x="1116" y="124783"/>
                </a:cubicBezTo>
                <a:cubicBezTo>
                  <a:pt x="8046" y="141387"/>
                  <a:pt x="22603" y="165571"/>
                  <a:pt x="44369" y="185756"/>
                </a:cubicBezTo>
                <a:cubicBezTo>
                  <a:pt x="66275" y="206080"/>
                  <a:pt x="96366" y="223242"/>
                  <a:pt x="133945" y="223242"/>
                </a:cubicBezTo>
                <a:cubicBezTo>
                  <a:pt x="171524" y="223242"/>
                  <a:pt x="201616" y="206127"/>
                  <a:pt x="223521" y="185756"/>
                </a:cubicBezTo>
                <a:cubicBezTo>
                  <a:pt x="245287" y="165525"/>
                  <a:pt x="259845" y="141387"/>
                  <a:pt x="266774" y="124783"/>
                </a:cubicBezTo>
                <a:cubicBezTo>
                  <a:pt x="268309" y="121109"/>
                  <a:pt x="268309" y="117016"/>
                  <a:pt x="266774" y="113342"/>
                </a:cubicBezTo>
                <a:cubicBezTo>
                  <a:pt x="259845" y="96738"/>
                  <a:pt x="245287" y="72554"/>
                  <a:pt x="223521" y="52369"/>
                </a:cubicBezTo>
                <a:cubicBezTo>
                  <a:pt x="201616" y="32045"/>
                  <a:pt x="171524" y="14883"/>
                  <a:pt x="133945" y="14883"/>
                </a:cubicBezTo>
                <a:close/>
                <a:moveTo>
                  <a:pt x="66973" y="119062"/>
                </a:moveTo>
                <a:cubicBezTo>
                  <a:pt x="66973" y="82099"/>
                  <a:pt x="96982" y="52090"/>
                  <a:pt x="133945" y="52090"/>
                </a:cubicBezTo>
                <a:cubicBezTo>
                  <a:pt x="170909" y="52090"/>
                  <a:pt x="200918" y="82099"/>
                  <a:pt x="200918" y="119062"/>
                </a:cubicBezTo>
                <a:cubicBezTo>
                  <a:pt x="200918" y="156026"/>
                  <a:pt x="170909" y="186035"/>
                  <a:pt x="133945" y="186035"/>
                </a:cubicBezTo>
                <a:cubicBezTo>
                  <a:pt x="96982" y="186035"/>
                  <a:pt x="66973" y="156026"/>
                  <a:pt x="66973" y="119062"/>
                </a:cubicBezTo>
                <a:close/>
                <a:moveTo>
                  <a:pt x="133945" y="89297"/>
                </a:moveTo>
                <a:cubicBezTo>
                  <a:pt x="133945" y="105714"/>
                  <a:pt x="120597" y="119062"/>
                  <a:pt x="104180" y="119062"/>
                </a:cubicBezTo>
                <a:cubicBezTo>
                  <a:pt x="98831" y="119062"/>
                  <a:pt x="93808" y="117667"/>
                  <a:pt x="89436" y="115156"/>
                </a:cubicBezTo>
                <a:cubicBezTo>
                  <a:pt x="88971" y="120225"/>
                  <a:pt x="89390" y="125434"/>
                  <a:pt x="90785" y="130597"/>
                </a:cubicBezTo>
                <a:cubicBezTo>
                  <a:pt x="97157" y="154409"/>
                  <a:pt x="121667" y="168548"/>
                  <a:pt x="145479" y="162176"/>
                </a:cubicBezTo>
                <a:cubicBezTo>
                  <a:pt x="169292" y="155804"/>
                  <a:pt x="183431" y="131294"/>
                  <a:pt x="177059" y="107482"/>
                </a:cubicBezTo>
                <a:cubicBezTo>
                  <a:pt x="171385" y="86227"/>
                  <a:pt x="151247" y="72693"/>
                  <a:pt x="130039" y="74554"/>
                </a:cubicBezTo>
                <a:cubicBezTo>
                  <a:pt x="132504" y="78879"/>
                  <a:pt x="133945" y="83902"/>
                  <a:pt x="133945" y="89297"/>
                </a:cubicBezTo>
                <a:close/>
              </a:path>
            </a:pathLst>
          </a:custGeom>
          <a:solidFill>
            <a:srgbClr val="8B9DAE"/>
          </a:solidFill>
          <a:ln/>
        </p:spPr>
      </p:sp>
      <p:sp>
        <p:nvSpPr>
          <p:cNvPr id="59" name="Text 57"/>
          <p:cNvSpPr/>
          <p:nvPr/>
        </p:nvSpPr>
        <p:spPr>
          <a:xfrm>
            <a:off x="6975475" y="4368803"/>
            <a:ext cx="1833563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500" b="1" dirty="0">
                <a:solidFill>
                  <a:srgbClr val="8B9DAE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Visionary Integration</a:t>
            </a:r>
            <a:endParaRPr lang="en-US" sz="1600" dirty="0"/>
          </a:p>
        </p:txBody>
      </p:sp>
      <p:sp>
        <p:nvSpPr>
          <p:cNvPr id="60" name="Shape 58"/>
          <p:cNvSpPr/>
          <p:nvPr/>
        </p:nvSpPr>
        <p:spPr>
          <a:xfrm>
            <a:off x="6340475" y="4845053"/>
            <a:ext cx="5365750" cy="571500"/>
          </a:xfrm>
          <a:custGeom>
            <a:avLst/>
            <a:gdLst/>
            <a:ahLst/>
            <a:cxnLst/>
            <a:rect l="l" t="t" r="r" b="b"/>
            <a:pathLst>
              <a:path w="5365750" h="571500">
                <a:moveTo>
                  <a:pt x="63499" y="0"/>
                </a:moveTo>
                <a:lnTo>
                  <a:pt x="5302251" y="0"/>
                </a:lnTo>
                <a:cubicBezTo>
                  <a:pt x="5337320" y="0"/>
                  <a:pt x="5365750" y="28430"/>
                  <a:pt x="5365750" y="63499"/>
                </a:cubicBezTo>
                <a:lnTo>
                  <a:pt x="5365750" y="508001"/>
                </a:lnTo>
                <a:cubicBezTo>
                  <a:pt x="5365750" y="543070"/>
                  <a:pt x="5337320" y="571500"/>
                  <a:pt x="5302251" y="571500"/>
                </a:cubicBezTo>
                <a:lnTo>
                  <a:pt x="63499" y="571500"/>
                </a:lnTo>
                <a:cubicBezTo>
                  <a:pt x="28430" y="571500"/>
                  <a:pt x="0" y="543070"/>
                  <a:pt x="0" y="508001"/>
                </a:cubicBezTo>
                <a:lnTo>
                  <a:pt x="0" y="63499"/>
                </a:lnTo>
                <a:cubicBezTo>
                  <a:pt x="0" y="28453"/>
                  <a:pt x="28453" y="0"/>
                  <a:pt x="63499" y="0"/>
                </a:cubicBezTo>
                <a:close/>
              </a:path>
            </a:pathLst>
          </a:custGeom>
          <a:solidFill>
            <a:srgbClr val="2D3748">
              <a:alpha val="50196"/>
            </a:srgbClr>
          </a:solidFill>
          <a:ln/>
        </p:spPr>
      </p:sp>
      <p:sp>
        <p:nvSpPr>
          <p:cNvPr id="61" name="Shape 59"/>
          <p:cNvSpPr/>
          <p:nvPr/>
        </p:nvSpPr>
        <p:spPr>
          <a:xfrm>
            <a:off x="6451600" y="4972053"/>
            <a:ext cx="127000" cy="127000"/>
          </a:xfrm>
          <a:custGeom>
            <a:avLst/>
            <a:gdLst/>
            <a:ahLst/>
            <a:cxnLst/>
            <a:rect l="l" t="t" r="r" b="b"/>
            <a:pathLst>
              <a:path w="127000" h="127000">
                <a:moveTo>
                  <a:pt x="55563" y="39688"/>
                </a:moveTo>
                <a:cubicBezTo>
                  <a:pt x="55563" y="35307"/>
                  <a:pt x="59119" y="31750"/>
                  <a:pt x="63500" y="31750"/>
                </a:cubicBezTo>
                <a:cubicBezTo>
                  <a:pt x="67881" y="31750"/>
                  <a:pt x="71438" y="35307"/>
                  <a:pt x="71438" y="39688"/>
                </a:cubicBezTo>
                <a:cubicBezTo>
                  <a:pt x="71438" y="44068"/>
                  <a:pt x="67881" y="47625"/>
                  <a:pt x="63500" y="47625"/>
                </a:cubicBezTo>
                <a:cubicBezTo>
                  <a:pt x="59119" y="47625"/>
                  <a:pt x="55563" y="44068"/>
                  <a:pt x="55563" y="39688"/>
                </a:cubicBezTo>
                <a:close/>
                <a:moveTo>
                  <a:pt x="63500" y="127000"/>
                </a:moveTo>
                <a:cubicBezTo>
                  <a:pt x="98547" y="127000"/>
                  <a:pt x="127000" y="98547"/>
                  <a:pt x="127000" y="63500"/>
                </a:cubicBezTo>
                <a:cubicBezTo>
                  <a:pt x="127000" y="28453"/>
                  <a:pt x="98547" y="0"/>
                  <a:pt x="63500" y="0"/>
                </a:cubicBezTo>
                <a:cubicBezTo>
                  <a:pt x="28453" y="0"/>
                  <a:pt x="0" y="28453"/>
                  <a:pt x="0" y="63500"/>
                </a:cubicBezTo>
                <a:cubicBezTo>
                  <a:pt x="0" y="98547"/>
                  <a:pt x="28453" y="127000"/>
                  <a:pt x="63500" y="127000"/>
                </a:cubicBezTo>
                <a:close/>
                <a:moveTo>
                  <a:pt x="63500" y="15875"/>
                </a:moveTo>
                <a:cubicBezTo>
                  <a:pt x="76646" y="15875"/>
                  <a:pt x="87313" y="26541"/>
                  <a:pt x="87313" y="39688"/>
                </a:cubicBezTo>
                <a:cubicBezTo>
                  <a:pt x="87313" y="52834"/>
                  <a:pt x="76646" y="63500"/>
                  <a:pt x="63500" y="63500"/>
                </a:cubicBezTo>
                <a:cubicBezTo>
                  <a:pt x="50354" y="63500"/>
                  <a:pt x="39688" y="74166"/>
                  <a:pt x="39688" y="87313"/>
                </a:cubicBezTo>
                <a:cubicBezTo>
                  <a:pt x="39688" y="100459"/>
                  <a:pt x="50354" y="111125"/>
                  <a:pt x="63500" y="111125"/>
                </a:cubicBezTo>
                <a:cubicBezTo>
                  <a:pt x="37207" y="111125"/>
                  <a:pt x="15875" y="89793"/>
                  <a:pt x="15875" y="63500"/>
                </a:cubicBezTo>
                <a:cubicBezTo>
                  <a:pt x="15875" y="37207"/>
                  <a:pt x="37207" y="15875"/>
                  <a:pt x="63500" y="15875"/>
                </a:cubicBezTo>
                <a:close/>
                <a:moveTo>
                  <a:pt x="55563" y="87313"/>
                </a:moveTo>
                <a:cubicBezTo>
                  <a:pt x="55563" y="82932"/>
                  <a:pt x="59119" y="79375"/>
                  <a:pt x="63500" y="79375"/>
                </a:cubicBezTo>
                <a:cubicBezTo>
                  <a:pt x="67881" y="79375"/>
                  <a:pt x="71438" y="82932"/>
                  <a:pt x="71438" y="87313"/>
                </a:cubicBezTo>
                <a:cubicBezTo>
                  <a:pt x="71438" y="91693"/>
                  <a:pt x="67881" y="95250"/>
                  <a:pt x="63500" y="95250"/>
                </a:cubicBezTo>
                <a:cubicBezTo>
                  <a:pt x="59119" y="95250"/>
                  <a:pt x="55563" y="91693"/>
                  <a:pt x="55563" y="87313"/>
                </a:cubicBezTo>
                <a:close/>
              </a:path>
            </a:pathLst>
          </a:custGeom>
          <a:solidFill>
            <a:srgbClr val="C5A575"/>
          </a:solidFill>
          <a:ln/>
        </p:spPr>
      </p:sp>
      <p:sp>
        <p:nvSpPr>
          <p:cNvPr id="62" name="Text 60"/>
          <p:cNvSpPr/>
          <p:nvPr/>
        </p:nvSpPr>
        <p:spPr>
          <a:xfrm>
            <a:off x="6657975" y="4940303"/>
            <a:ext cx="1039812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dirty="0">
                <a:solidFill>
                  <a:srgbClr val="F7FAF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Ancient + Modern</a:t>
            </a:r>
            <a:endParaRPr lang="en-US" sz="1600" dirty="0"/>
          </a:p>
        </p:txBody>
      </p:sp>
      <p:sp>
        <p:nvSpPr>
          <p:cNvPr id="63" name="Text 61"/>
          <p:cNvSpPr/>
          <p:nvPr/>
        </p:nvSpPr>
        <p:spPr>
          <a:xfrm>
            <a:off x="6435725" y="5162553"/>
            <a:ext cx="5230813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75" dirty="0">
                <a:solidFill>
                  <a:srgbClr val="8B9D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5,000-year wisdom with cutting-edge technology</a:t>
            </a:r>
            <a:endParaRPr lang="en-US" sz="1600" dirty="0"/>
          </a:p>
        </p:txBody>
      </p:sp>
      <p:sp>
        <p:nvSpPr>
          <p:cNvPr id="64" name="Shape 62"/>
          <p:cNvSpPr/>
          <p:nvPr/>
        </p:nvSpPr>
        <p:spPr>
          <a:xfrm>
            <a:off x="6340475" y="5511803"/>
            <a:ext cx="5365750" cy="571500"/>
          </a:xfrm>
          <a:custGeom>
            <a:avLst/>
            <a:gdLst/>
            <a:ahLst/>
            <a:cxnLst/>
            <a:rect l="l" t="t" r="r" b="b"/>
            <a:pathLst>
              <a:path w="5365750" h="571500">
                <a:moveTo>
                  <a:pt x="63499" y="0"/>
                </a:moveTo>
                <a:lnTo>
                  <a:pt x="5302251" y="0"/>
                </a:lnTo>
                <a:cubicBezTo>
                  <a:pt x="5337320" y="0"/>
                  <a:pt x="5365750" y="28430"/>
                  <a:pt x="5365750" y="63499"/>
                </a:cubicBezTo>
                <a:lnTo>
                  <a:pt x="5365750" y="508001"/>
                </a:lnTo>
                <a:cubicBezTo>
                  <a:pt x="5365750" y="543070"/>
                  <a:pt x="5337320" y="571500"/>
                  <a:pt x="5302251" y="571500"/>
                </a:cubicBezTo>
                <a:lnTo>
                  <a:pt x="63499" y="571500"/>
                </a:lnTo>
                <a:cubicBezTo>
                  <a:pt x="28430" y="571500"/>
                  <a:pt x="0" y="543070"/>
                  <a:pt x="0" y="508001"/>
                </a:cubicBezTo>
                <a:lnTo>
                  <a:pt x="0" y="63499"/>
                </a:lnTo>
                <a:cubicBezTo>
                  <a:pt x="0" y="28453"/>
                  <a:pt x="28453" y="0"/>
                  <a:pt x="63499" y="0"/>
                </a:cubicBezTo>
                <a:close/>
              </a:path>
            </a:pathLst>
          </a:custGeom>
          <a:solidFill>
            <a:srgbClr val="2D3748">
              <a:alpha val="50196"/>
            </a:srgbClr>
          </a:solidFill>
          <a:ln/>
        </p:spPr>
      </p:sp>
      <p:sp>
        <p:nvSpPr>
          <p:cNvPr id="65" name="Shape 63"/>
          <p:cNvSpPr/>
          <p:nvPr/>
        </p:nvSpPr>
        <p:spPr>
          <a:xfrm>
            <a:off x="6459537" y="5638803"/>
            <a:ext cx="111125" cy="127000"/>
          </a:xfrm>
          <a:custGeom>
            <a:avLst/>
            <a:gdLst/>
            <a:ahLst/>
            <a:cxnLst/>
            <a:rect l="l" t="t" r="r" b="b"/>
            <a:pathLst>
              <a:path w="111125" h="127000">
                <a:moveTo>
                  <a:pt x="55563" y="98921"/>
                </a:moveTo>
                <a:cubicBezTo>
                  <a:pt x="52636" y="100186"/>
                  <a:pt x="49758" y="101327"/>
                  <a:pt x="46906" y="102270"/>
                </a:cubicBezTo>
                <a:cubicBezTo>
                  <a:pt x="51048" y="110654"/>
                  <a:pt x="54595" y="111125"/>
                  <a:pt x="55563" y="111125"/>
                </a:cubicBezTo>
                <a:cubicBezTo>
                  <a:pt x="56530" y="111125"/>
                  <a:pt x="60052" y="110654"/>
                  <a:pt x="64219" y="102270"/>
                </a:cubicBezTo>
                <a:cubicBezTo>
                  <a:pt x="61392" y="101302"/>
                  <a:pt x="58489" y="100186"/>
                  <a:pt x="55562" y="98921"/>
                </a:cubicBezTo>
                <a:close/>
                <a:moveTo>
                  <a:pt x="102691" y="63500"/>
                </a:moveTo>
                <a:cubicBezTo>
                  <a:pt x="110877" y="74712"/>
                  <a:pt x="113680" y="86047"/>
                  <a:pt x="108545" y="95250"/>
                </a:cubicBezTo>
                <a:cubicBezTo>
                  <a:pt x="103535" y="104254"/>
                  <a:pt x="93042" y="107479"/>
                  <a:pt x="79970" y="105966"/>
                </a:cubicBezTo>
                <a:cubicBezTo>
                  <a:pt x="74513" y="118889"/>
                  <a:pt x="66154" y="127000"/>
                  <a:pt x="55563" y="127000"/>
                </a:cubicBezTo>
                <a:cubicBezTo>
                  <a:pt x="44971" y="127000"/>
                  <a:pt x="36612" y="118889"/>
                  <a:pt x="31155" y="105966"/>
                </a:cubicBezTo>
                <a:cubicBezTo>
                  <a:pt x="18083" y="107479"/>
                  <a:pt x="7590" y="104254"/>
                  <a:pt x="2580" y="95250"/>
                </a:cubicBezTo>
                <a:cubicBezTo>
                  <a:pt x="-2555" y="86047"/>
                  <a:pt x="248" y="74712"/>
                  <a:pt x="8434" y="63500"/>
                </a:cubicBezTo>
                <a:cubicBezTo>
                  <a:pt x="248" y="52288"/>
                  <a:pt x="-2555" y="40953"/>
                  <a:pt x="2580" y="31750"/>
                </a:cubicBezTo>
                <a:cubicBezTo>
                  <a:pt x="7590" y="22746"/>
                  <a:pt x="18083" y="19521"/>
                  <a:pt x="31155" y="21034"/>
                </a:cubicBezTo>
                <a:cubicBezTo>
                  <a:pt x="36612" y="8111"/>
                  <a:pt x="44946" y="0"/>
                  <a:pt x="55563" y="0"/>
                </a:cubicBezTo>
                <a:cubicBezTo>
                  <a:pt x="66179" y="0"/>
                  <a:pt x="74513" y="8111"/>
                  <a:pt x="79970" y="21034"/>
                </a:cubicBezTo>
                <a:cubicBezTo>
                  <a:pt x="93042" y="19521"/>
                  <a:pt x="103535" y="22721"/>
                  <a:pt x="108545" y="31750"/>
                </a:cubicBezTo>
                <a:cubicBezTo>
                  <a:pt x="113680" y="40953"/>
                  <a:pt x="110877" y="52288"/>
                  <a:pt x="102691" y="63500"/>
                </a:cubicBezTo>
                <a:close/>
                <a:moveTo>
                  <a:pt x="86370" y="80218"/>
                </a:moveTo>
                <a:cubicBezTo>
                  <a:pt x="85948" y="83741"/>
                  <a:pt x="85403" y="87164"/>
                  <a:pt x="84708" y="90438"/>
                </a:cubicBezTo>
                <a:cubicBezTo>
                  <a:pt x="92596" y="90785"/>
                  <a:pt x="94283" y="88280"/>
                  <a:pt x="94679" y="87536"/>
                </a:cubicBezTo>
                <a:cubicBezTo>
                  <a:pt x="95250" y="86494"/>
                  <a:pt x="96416" y="83096"/>
                  <a:pt x="91728" y="75605"/>
                </a:cubicBezTo>
                <a:cubicBezTo>
                  <a:pt x="90041" y="77167"/>
                  <a:pt x="88255" y="78705"/>
                  <a:pt x="86370" y="80218"/>
                </a:cubicBezTo>
                <a:close/>
                <a:moveTo>
                  <a:pt x="84708" y="36587"/>
                </a:moveTo>
                <a:cubicBezTo>
                  <a:pt x="85403" y="39836"/>
                  <a:pt x="85948" y="43259"/>
                  <a:pt x="86370" y="46806"/>
                </a:cubicBezTo>
                <a:cubicBezTo>
                  <a:pt x="88255" y="48320"/>
                  <a:pt x="90041" y="49857"/>
                  <a:pt x="91728" y="51420"/>
                </a:cubicBezTo>
                <a:cubicBezTo>
                  <a:pt x="96416" y="43929"/>
                  <a:pt x="95250" y="40506"/>
                  <a:pt x="94679" y="39489"/>
                </a:cubicBezTo>
                <a:cubicBezTo>
                  <a:pt x="94283" y="38770"/>
                  <a:pt x="92596" y="36264"/>
                  <a:pt x="84708" y="36587"/>
                </a:cubicBezTo>
                <a:close/>
                <a:moveTo>
                  <a:pt x="64219" y="24730"/>
                </a:moveTo>
                <a:cubicBezTo>
                  <a:pt x="60052" y="16346"/>
                  <a:pt x="56530" y="15875"/>
                  <a:pt x="55563" y="15875"/>
                </a:cubicBezTo>
                <a:cubicBezTo>
                  <a:pt x="54595" y="15875"/>
                  <a:pt x="51073" y="16346"/>
                  <a:pt x="46906" y="24730"/>
                </a:cubicBezTo>
                <a:cubicBezTo>
                  <a:pt x="49733" y="25698"/>
                  <a:pt x="52636" y="26814"/>
                  <a:pt x="55563" y="28079"/>
                </a:cubicBezTo>
                <a:cubicBezTo>
                  <a:pt x="58489" y="26814"/>
                  <a:pt x="61367" y="25673"/>
                  <a:pt x="64219" y="24730"/>
                </a:cubicBezTo>
                <a:close/>
                <a:moveTo>
                  <a:pt x="24780" y="46782"/>
                </a:moveTo>
                <a:cubicBezTo>
                  <a:pt x="25202" y="43235"/>
                  <a:pt x="25747" y="39836"/>
                  <a:pt x="26442" y="36562"/>
                </a:cubicBezTo>
                <a:cubicBezTo>
                  <a:pt x="18554" y="36215"/>
                  <a:pt x="16867" y="38720"/>
                  <a:pt x="16470" y="39464"/>
                </a:cubicBezTo>
                <a:cubicBezTo>
                  <a:pt x="15900" y="40506"/>
                  <a:pt x="14734" y="43904"/>
                  <a:pt x="19422" y="51395"/>
                </a:cubicBezTo>
                <a:cubicBezTo>
                  <a:pt x="21109" y="49833"/>
                  <a:pt x="22895" y="48295"/>
                  <a:pt x="24780" y="46782"/>
                </a:cubicBezTo>
                <a:close/>
                <a:moveTo>
                  <a:pt x="19397" y="75605"/>
                </a:moveTo>
                <a:cubicBezTo>
                  <a:pt x="14709" y="83096"/>
                  <a:pt x="15875" y="86519"/>
                  <a:pt x="16446" y="87536"/>
                </a:cubicBezTo>
                <a:cubicBezTo>
                  <a:pt x="16842" y="88255"/>
                  <a:pt x="18529" y="90760"/>
                  <a:pt x="26417" y="90438"/>
                </a:cubicBezTo>
                <a:cubicBezTo>
                  <a:pt x="25722" y="87188"/>
                  <a:pt x="25177" y="83765"/>
                  <a:pt x="24755" y="80218"/>
                </a:cubicBezTo>
                <a:cubicBezTo>
                  <a:pt x="22870" y="78705"/>
                  <a:pt x="21084" y="77167"/>
                  <a:pt x="19397" y="75605"/>
                </a:cubicBezTo>
                <a:close/>
                <a:moveTo>
                  <a:pt x="75406" y="63500"/>
                </a:moveTo>
                <a:cubicBezTo>
                  <a:pt x="75406" y="52548"/>
                  <a:pt x="66515" y="43656"/>
                  <a:pt x="55563" y="43656"/>
                </a:cubicBezTo>
                <a:cubicBezTo>
                  <a:pt x="44610" y="43656"/>
                  <a:pt x="35719" y="52548"/>
                  <a:pt x="35719" y="63500"/>
                </a:cubicBezTo>
                <a:cubicBezTo>
                  <a:pt x="35719" y="74452"/>
                  <a:pt x="44610" y="83344"/>
                  <a:pt x="55563" y="83344"/>
                </a:cubicBezTo>
                <a:cubicBezTo>
                  <a:pt x="66515" y="83344"/>
                  <a:pt x="75406" y="74452"/>
                  <a:pt x="75406" y="63500"/>
                </a:cubicBezTo>
                <a:close/>
                <a:moveTo>
                  <a:pt x="55563" y="55563"/>
                </a:moveTo>
                <a:cubicBezTo>
                  <a:pt x="59943" y="55563"/>
                  <a:pt x="63500" y="59119"/>
                  <a:pt x="63500" y="63500"/>
                </a:cubicBezTo>
                <a:cubicBezTo>
                  <a:pt x="63500" y="67881"/>
                  <a:pt x="59943" y="71438"/>
                  <a:pt x="55563" y="71438"/>
                </a:cubicBezTo>
                <a:cubicBezTo>
                  <a:pt x="51182" y="71438"/>
                  <a:pt x="47625" y="67881"/>
                  <a:pt x="47625" y="63500"/>
                </a:cubicBezTo>
                <a:cubicBezTo>
                  <a:pt x="47625" y="59119"/>
                  <a:pt x="51182" y="55563"/>
                  <a:pt x="55563" y="55563"/>
                </a:cubicBezTo>
                <a:close/>
              </a:path>
            </a:pathLst>
          </a:custGeom>
          <a:solidFill>
            <a:srgbClr val="C5A575"/>
          </a:solidFill>
          <a:ln/>
        </p:spPr>
      </p:sp>
      <p:sp>
        <p:nvSpPr>
          <p:cNvPr id="66" name="Text 64"/>
          <p:cNvSpPr/>
          <p:nvPr/>
        </p:nvSpPr>
        <p:spPr>
          <a:xfrm>
            <a:off x="6657975" y="5607053"/>
            <a:ext cx="1309688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dirty="0">
                <a:solidFill>
                  <a:srgbClr val="F7FAF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Philosophy + Quantum</a:t>
            </a:r>
            <a:endParaRPr lang="en-US" sz="1600" dirty="0"/>
          </a:p>
        </p:txBody>
      </p:sp>
      <p:sp>
        <p:nvSpPr>
          <p:cNvPr id="67" name="Text 65"/>
          <p:cNvSpPr/>
          <p:nvPr/>
        </p:nvSpPr>
        <p:spPr>
          <a:xfrm>
            <a:off x="6435725" y="5829303"/>
            <a:ext cx="5230813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75" dirty="0">
                <a:solidFill>
                  <a:srgbClr val="8B9D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Vedantic principles with quantum computational ethics</a:t>
            </a:r>
            <a:endParaRPr lang="en-US" sz="1600" dirty="0"/>
          </a:p>
        </p:txBody>
      </p:sp>
      <p:sp>
        <p:nvSpPr>
          <p:cNvPr id="68" name="Shape 66"/>
          <p:cNvSpPr/>
          <p:nvPr/>
        </p:nvSpPr>
        <p:spPr>
          <a:xfrm>
            <a:off x="6340475" y="6178553"/>
            <a:ext cx="5365750" cy="571500"/>
          </a:xfrm>
          <a:custGeom>
            <a:avLst/>
            <a:gdLst/>
            <a:ahLst/>
            <a:cxnLst/>
            <a:rect l="l" t="t" r="r" b="b"/>
            <a:pathLst>
              <a:path w="5365750" h="571500">
                <a:moveTo>
                  <a:pt x="63499" y="0"/>
                </a:moveTo>
                <a:lnTo>
                  <a:pt x="5302251" y="0"/>
                </a:lnTo>
                <a:cubicBezTo>
                  <a:pt x="5337320" y="0"/>
                  <a:pt x="5365750" y="28430"/>
                  <a:pt x="5365750" y="63499"/>
                </a:cubicBezTo>
                <a:lnTo>
                  <a:pt x="5365750" y="508001"/>
                </a:lnTo>
                <a:cubicBezTo>
                  <a:pt x="5365750" y="543070"/>
                  <a:pt x="5337320" y="571500"/>
                  <a:pt x="5302251" y="571500"/>
                </a:cubicBezTo>
                <a:lnTo>
                  <a:pt x="63499" y="571500"/>
                </a:lnTo>
                <a:cubicBezTo>
                  <a:pt x="28430" y="571500"/>
                  <a:pt x="0" y="543070"/>
                  <a:pt x="0" y="508001"/>
                </a:cubicBezTo>
                <a:lnTo>
                  <a:pt x="0" y="63499"/>
                </a:lnTo>
                <a:cubicBezTo>
                  <a:pt x="0" y="28453"/>
                  <a:pt x="28453" y="0"/>
                  <a:pt x="63499" y="0"/>
                </a:cubicBezTo>
                <a:close/>
              </a:path>
            </a:pathLst>
          </a:custGeom>
          <a:solidFill>
            <a:srgbClr val="2D3748">
              <a:alpha val="50196"/>
            </a:srgbClr>
          </a:solidFill>
          <a:ln/>
        </p:spPr>
      </p:sp>
      <p:sp>
        <p:nvSpPr>
          <p:cNvPr id="69" name="Shape 67"/>
          <p:cNvSpPr/>
          <p:nvPr/>
        </p:nvSpPr>
        <p:spPr>
          <a:xfrm>
            <a:off x="6451600" y="6305553"/>
            <a:ext cx="127000" cy="127000"/>
          </a:xfrm>
          <a:custGeom>
            <a:avLst/>
            <a:gdLst/>
            <a:ahLst/>
            <a:cxnLst/>
            <a:rect l="l" t="t" r="r" b="b"/>
            <a:pathLst>
              <a:path w="127000" h="127000">
                <a:moveTo>
                  <a:pt x="59209" y="1265"/>
                </a:moveTo>
                <a:cubicBezTo>
                  <a:pt x="61813" y="-422"/>
                  <a:pt x="65187" y="-422"/>
                  <a:pt x="67791" y="1265"/>
                </a:cubicBezTo>
                <a:lnTo>
                  <a:pt x="123354" y="36984"/>
                </a:lnTo>
                <a:cubicBezTo>
                  <a:pt x="126305" y="38894"/>
                  <a:pt x="127670" y="42515"/>
                  <a:pt x="126678" y="45889"/>
                </a:cubicBezTo>
                <a:cubicBezTo>
                  <a:pt x="125685" y="49262"/>
                  <a:pt x="122585" y="51594"/>
                  <a:pt x="119063" y="51594"/>
                </a:cubicBezTo>
                <a:lnTo>
                  <a:pt x="111125" y="51594"/>
                </a:lnTo>
                <a:lnTo>
                  <a:pt x="111125" y="103188"/>
                </a:lnTo>
                <a:lnTo>
                  <a:pt x="123825" y="112713"/>
                </a:lnTo>
                <a:cubicBezTo>
                  <a:pt x="125834" y="114201"/>
                  <a:pt x="127000" y="116557"/>
                  <a:pt x="127000" y="119063"/>
                </a:cubicBezTo>
                <a:cubicBezTo>
                  <a:pt x="127000" y="123453"/>
                  <a:pt x="123453" y="127000"/>
                  <a:pt x="119063" y="127000"/>
                </a:cubicBezTo>
                <a:lnTo>
                  <a:pt x="7938" y="127000"/>
                </a:lnTo>
                <a:cubicBezTo>
                  <a:pt x="3547" y="127000"/>
                  <a:pt x="0" y="123453"/>
                  <a:pt x="0" y="119063"/>
                </a:cubicBezTo>
                <a:cubicBezTo>
                  <a:pt x="0" y="116557"/>
                  <a:pt x="1166" y="114201"/>
                  <a:pt x="3175" y="112713"/>
                </a:cubicBezTo>
                <a:lnTo>
                  <a:pt x="15875" y="103188"/>
                </a:lnTo>
                <a:lnTo>
                  <a:pt x="15875" y="103188"/>
                </a:lnTo>
                <a:lnTo>
                  <a:pt x="15875" y="51594"/>
                </a:lnTo>
                <a:lnTo>
                  <a:pt x="7938" y="51594"/>
                </a:lnTo>
                <a:cubicBezTo>
                  <a:pt x="4415" y="51594"/>
                  <a:pt x="1315" y="49262"/>
                  <a:pt x="322" y="45889"/>
                </a:cubicBezTo>
                <a:cubicBezTo>
                  <a:pt x="-670" y="42515"/>
                  <a:pt x="695" y="38869"/>
                  <a:pt x="3646" y="36984"/>
                </a:cubicBezTo>
                <a:lnTo>
                  <a:pt x="59209" y="1265"/>
                </a:lnTo>
                <a:close/>
                <a:moveTo>
                  <a:pt x="83344" y="51594"/>
                </a:moveTo>
                <a:lnTo>
                  <a:pt x="83344" y="103188"/>
                </a:lnTo>
                <a:lnTo>
                  <a:pt x="99219" y="103188"/>
                </a:lnTo>
                <a:lnTo>
                  <a:pt x="99219" y="51594"/>
                </a:lnTo>
                <a:lnTo>
                  <a:pt x="83344" y="51594"/>
                </a:lnTo>
                <a:close/>
                <a:moveTo>
                  <a:pt x="55563" y="103188"/>
                </a:moveTo>
                <a:lnTo>
                  <a:pt x="71438" y="103188"/>
                </a:lnTo>
                <a:lnTo>
                  <a:pt x="71438" y="51594"/>
                </a:lnTo>
                <a:lnTo>
                  <a:pt x="55563" y="51594"/>
                </a:lnTo>
                <a:lnTo>
                  <a:pt x="55563" y="103188"/>
                </a:lnTo>
                <a:close/>
                <a:moveTo>
                  <a:pt x="27781" y="51594"/>
                </a:moveTo>
                <a:lnTo>
                  <a:pt x="27781" y="103188"/>
                </a:lnTo>
                <a:lnTo>
                  <a:pt x="43656" y="103188"/>
                </a:lnTo>
                <a:lnTo>
                  <a:pt x="43656" y="51594"/>
                </a:lnTo>
                <a:lnTo>
                  <a:pt x="27781" y="51594"/>
                </a:lnTo>
                <a:close/>
              </a:path>
            </a:pathLst>
          </a:custGeom>
          <a:solidFill>
            <a:srgbClr val="C5A575"/>
          </a:solidFill>
          <a:ln/>
        </p:spPr>
      </p:sp>
      <p:sp>
        <p:nvSpPr>
          <p:cNvPr id="70" name="Text 68"/>
          <p:cNvSpPr/>
          <p:nvPr/>
        </p:nvSpPr>
        <p:spPr>
          <a:xfrm>
            <a:off x="6657975" y="6273803"/>
            <a:ext cx="7937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dirty="0">
                <a:solidFill>
                  <a:srgbClr val="F7FAF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Tradition + AI</a:t>
            </a:r>
            <a:endParaRPr lang="en-US" sz="1600" dirty="0"/>
          </a:p>
        </p:txBody>
      </p:sp>
      <p:sp>
        <p:nvSpPr>
          <p:cNvPr id="71" name="Text 69"/>
          <p:cNvSpPr/>
          <p:nvPr/>
        </p:nvSpPr>
        <p:spPr>
          <a:xfrm>
            <a:off x="6435725" y="6496053"/>
            <a:ext cx="5230813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75" dirty="0">
                <a:solidFill>
                  <a:srgbClr val="8B9D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Arthashastra governance with AI-enabled systems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1A1D2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web-img.moonshot.cn/img/thumbs.dreamstime.com/171158b271a3d7628d17224e1a4739d9268268c0.jpg">    </p:cNvPr>
          <p:cNvPicPr>
            <a:picLocks noChangeAspect="1"/>
          </p:cNvPicPr>
          <p:nvPr/>
        </p:nvPicPr>
        <p:blipFill>
          <a:blip r:embed="rId1">
            <a:alphaModFix amt="20000"/>
          </a:blip>
          <a:srcRect l="0" r="0" t="766" b="766"/>
          <a:stretch/>
        </p:blipFill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 rotWithShape="1" flip="none">
            <a:gsLst>
              <a:gs pos="0">
                <a:srgbClr val="1A1D24">
                  <a:alpha val="95000"/>
                </a:srgbClr>
              </a:gs>
              <a:gs pos="50000">
                <a:srgbClr val="1A1D24">
                  <a:alpha val="90000"/>
                </a:srgbClr>
              </a:gs>
              <a:gs pos="100000">
                <a:srgbClr val="1A1D24">
                  <a:alpha val="85000"/>
                </a:srgbClr>
              </a:gs>
            </a:gsLst>
            <a:lin ang="2700000" scaled="1"/>
          </a:gradFill>
          <a:ln/>
        </p:spPr>
      </p:sp>
      <p:sp>
        <p:nvSpPr>
          <p:cNvPr id="4" name="Shape 1"/>
          <p:cNvSpPr/>
          <p:nvPr/>
        </p:nvSpPr>
        <p:spPr>
          <a:xfrm>
            <a:off x="381000" y="476250"/>
            <a:ext cx="38100" cy="457200"/>
          </a:xfrm>
          <a:custGeom>
            <a:avLst/>
            <a:gdLst/>
            <a:ahLst/>
            <a:cxnLst/>
            <a:rect l="l" t="t" r="r" b="b"/>
            <a:pathLst>
              <a:path w="38100" h="457200">
                <a:moveTo>
                  <a:pt x="0" y="0"/>
                </a:moveTo>
                <a:lnTo>
                  <a:pt x="38100" y="0"/>
                </a:lnTo>
                <a:lnTo>
                  <a:pt x="38100" y="457200"/>
                </a:lnTo>
                <a:lnTo>
                  <a:pt x="0" y="457200"/>
                </a:lnTo>
                <a:lnTo>
                  <a:pt x="0" y="0"/>
                </a:lnTo>
                <a:close/>
              </a:path>
            </a:pathLst>
          </a:custGeom>
          <a:solidFill>
            <a:srgbClr val="C5A575"/>
          </a:solidFill>
          <a:ln/>
        </p:spPr>
      </p:sp>
      <p:sp>
        <p:nvSpPr>
          <p:cNvPr id="5" name="Text 2"/>
          <p:cNvSpPr/>
          <p:nvPr/>
        </p:nvSpPr>
        <p:spPr>
          <a:xfrm>
            <a:off x="533400" y="381000"/>
            <a:ext cx="74866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spc="210" kern="0" dirty="0">
                <a:solidFill>
                  <a:srgbClr val="C5A575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Verification Resources</a:t>
            </a:r>
            <a:endParaRPr lang="en-US" sz="1600" dirty="0"/>
          </a:p>
        </p:txBody>
      </p:sp>
      <p:sp>
        <p:nvSpPr>
          <p:cNvPr id="6" name="Text 3"/>
          <p:cNvSpPr/>
          <p:nvPr/>
        </p:nvSpPr>
        <p:spPr>
          <a:xfrm>
            <a:off x="533400" y="571500"/>
            <a:ext cx="764857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80000"/>
              </a:lnSpc>
            </a:pPr>
            <a:r>
              <a:rPr lang="en-US" sz="3600" b="1" dirty="0">
                <a:solidFill>
                  <a:srgbClr val="F7FAFC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Consolidated Evidence &amp; Reference Links</a:t>
            </a:r>
            <a:endParaRPr lang="en-US" sz="1600" dirty="0"/>
          </a:p>
        </p:txBody>
      </p:sp>
      <p:sp>
        <p:nvSpPr>
          <p:cNvPr id="7" name="Shape 4"/>
          <p:cNvSpPr/>
          <p:nvPr/>
        </p:nvSpPr>
        <p:spPr>
          <a:xfrm>
            <a:off x="388620" y="1303020"/>
            <a:ext cx="5587365" cy="4425315"/>
          </a:xfrm>
          <a:custGeom>
            <a:avLst/>
            <a:gdLst/>
            <a:ahLst/>
            <a:cxnLst/>
            <a:rect l="l" t="t" r="r" b="b"/>
            <a:pathLst>
              <a:path w="5587365" h="4425315">
                <a:moveTo>
                  <a:pt x="76204" y="0"/>
                </a:moveTo>
                <a:lnTo>
                  <a:pt x="5511161" y="0"/>
                </a:lnTo>
                <a:cubicBezTo>
                  <a:pt x="5553247" y="0"/>
                  <a:pt x="5587365" y="34118"/>
                  <a:pt x="5587365" y="76204"/>
                </a:cubicBezTo>
                <a:lnTo>
                  <a:pt x="5587365" y="4349111"/>
                </a:lnTo>
                <a:cubicBezTo>
                  <a:pt x="5587365" y="4391197"/>
                  <a:pt x="5553247" y="4425315"/>
                  <a:pt x="5511161" y="4425315"/>
                </a:cubicBezTo>
                <a:lnTo>
                  <a:pt x="76204" y="4425315"/>
                </a:lnTo>
                <a:cubicBezTo>
                  <a:pt x="34118" y="4425315"/>
                  <a:pt x="0" y="4391197"/>
                  <a:pt x="0" y="4349111"/>
                </a:cubicBezTo>
                <a:lnTo>
                  <a:pt x="0" y="76204"/>
                </a:lnTo>
                <a:cubicBezTo>
                  <a:pt x="0" y="34146"/>
                  <a:pt x="34146" y="0"/>
                  <a:pt x="76204" y="0"/>
                </a:cubicBezTo>
                <a:close/>
              </a:path>
            </a:pathLst>
          </a:custGeom>
          <a:solidFill>
            <a:srgbClr val="4A5568">
              <a:alpha val="40000"/>
            </a:srgbClr>
          </a:solidFill>
          <a:ln w="20320">
            <a:solidFill>
              <a:srgbClr val="C5A575"/>
            </a:solidFill>
            <a:prstDash val="solid"/>
          </a:ln>
        </p:spPr>
      </p:sp>
      <p:sp>
        <p:nvSpPr>
          <p:cNvPr id="8" name="Shape 5"/>
          <p:cNvSpPr/>
          <p:nvPr/>
        </p:nvSpPr>
        <p:spPr>
          <a:xfrm>
            <a:off x="624840" y="1539246"/>
            <a:ext cx="762000" cy="762000"/>
          </a:xfrm>
          <a:custGeom>
            <a:avLst/>
            <a:gdLst/>
            <a:ahLst/>
            <a:cxnLst/>
            <a:rect l="l" t="t" r="r" b="b"/>
            <a:pathLst>
              <a:path w="762000" h="762000">
                <a:moveTo>
                  <a:pt x="381000" y="0"/>
                </a:moveTo>
                <a:lnTo>
                  <a:pt x="381000" y="0"/>
                </a:lnTo>
                <a:cubicBezTo>
                  <a:pt x="591280" y="0"/>
                  <a:pt x="762000" y="170720"/>
                  <a:pt x="762000" y="381000"/>
                </a:cubicBezTo>
                <a:lnTo>
                  <a:pt x="762000" y="381000"/>
                </a:lnTo>
                <a:cubicBezTo>
                  <a:pt x="762000" y="591280"/>
                  <a:pt x="591280" y="762000"/>
                  <a:pt x="381000" y="762000"/>
                </a:cubicBezTo>
                <a:lnTo>
                  <a:pt x="381000" y="762000"/>
                </a:lnTo>
                <a:cubicBezTo>
                  <a:pt x="170720" y="762000"/>
                  <a:pt x="0" y="591280"/>
                  <a:pt x="0" y="381000"/>
                </a:cubicBezTo>
                <a:lnTo>
                  <a:pt x="0" y="381000"/>
                </a:lnTo>
                <a:cubicBezTo>
                  <a:pt x="0" y="170720"/>
                  <a:pt x="170720" y="0"/>
                  <a:pt x="381000" y="0"/>
                </a:cubicBezTo>
                <a:close/>
              </a:path>
            </a:pathLst>
          </a:custGeom>
          <a:solidFill>
            <a:srgbClr val="C5A575">
              <a:alpha val="30196"/>
            </a:srgbClr>
          </a:solidFill>
          <a:ln/>
        </p:spPr>
      </p:sp>
      <p:sp>
        <p:nvSpPr>
          <p:cNvPr id="9" name="Shape 6"/>
          <p:cNvSpPr/>
          <p:nvPr/>
        </p:nvSpPr>
        <p:spPr>
          <a:xfrm>
            <a:off x="834390" y="1748796"/>
            <a:ext cx="342900" cy="342900"/>
          </a:xfrm>
          <a:custGeom>
            <a:avLst/>
            <a:gdLst/>
            <a:ahLst/>
            <a:cxnLst/>
            <a:rect l="l" t="t" r="r" b="b"/>
            <a:pathLst>
              <a:path w="342900" h="342900">
                <a:moveTo>
                  <a:pt x="96642" y="0"/>
                </a:moveTo>
                <a:lnTo>
                  <a:pt x="246660" y="0"/>
                </a:lnTo>
                <a:cubicBezTo>
                  <a:pt x="264408" y="0"/>
                  <a:pt x="278874" y="14600"/>
                  <a:pt x="278204" y="32281"/>
                </a:cubicBezTo>
                <a:cubicBezTo>
                  <a:pt x="278070" y="35830"/>
                  <a:pt x="277937" y="39380"/>
                  <a:pt x="277736" y="42863"/>
                </a:cubicBezTo>
                <a:lnTo>
                  <a:pt x="310954" y="42863"/>
                </a:lnTo>
                <a:cubicBezTo>
                  <a:pt x="328434" y="42863"/>
                  <a:pt x="343838" y="57329"/>
                  <a:pt x="342498" y="76215"/>
                </a:cubicBezTo>
                <a:cubicBezTo>
                  <a:pt x="337475" y="145666"/>
                  <a:pt x="301980" y="183840"/>
                  <a:pt x="263470" y="203798"/>
                </a:cubicBezTo>
                <a:cubicBezTo>
                  <a:pt x="252889" y="209290"/>
                  <a:pt x="242106" y="213375"/>
                  <a:pt x="231859" y="216389"/>
                </a:cubicBezTo>
                <a:cubicBezTo>
                  <a:pt x="218331" y="235543"/>
                  <a:pt x="204267" y="245656"/>
                  <a:pt x="193082" y="251080"/>
                </a:cubicBezTo>
                <a:lnTo>
                  <a:pt x="193082" y="300038"/>
                </a:lnTo>
                <a:lnTo>
                  <a:pt x="235945" y="300038"/>
                </a:lnTo>
                <a:cubicBezTo>
                  <a:pt x="247799" y="300038"/>
                  <a:pt x="257376" y="309615"/>
                  <a:pt x="257376" y="321469"/>
                </a:cubicBezTo>
                <a:cubicBezTo>
                  <a:pt x="257376" y="333323"/>
                  <a:pt x="247799" y="342900"/>
                  <a:pt x="235945" y="342900"/>
                </a:cubicBezTo>
                <a:lnTo>
                  <a:pt x="107357" y="342900"/>
                </a:lnTo>
                <a:cubicBezTo>
                  <a:pt x="95503" y="342900"/>
                  <a:pt x="85926" y="333323"/>
                  <a:pt x="85926" y="321469"/>
                </a:cubicBezTo>
                <a:cubicBezTo>
                  <a:pt x="85926" y="309615"/>
                  <a:pt x="95503" y="300038"/>
                  <a:pt x="107357" y="300038"/>
                </a:cubicBezTo>
                <a:lnTo>
                  <a:pt x="150220" y="300038"/>
                </a:lnTo>
                <a:lnTo>
                  <a:pt x="150220" y="251080"/>
                </a:lnTo>
                <a:cubicBezTo>
                  <a:pt x="139504" y="245924"/>
                  <a:pt x="126176" y="236347"/>
                  <a:pt x="113184" y="218733"/>
                </a:cubicBezTo>
                <a:cubicBezTo>
                  <a:pt x="100861" y="215518"/>
                  <a:pt x="87466" y="210629"/>
                  <a:pt x="74407" y="203262"/>
                </a:cubicBezTo>
                <a:cubicBezTo>
                  <a:pt x="38174" y="182969"/>
                  <a:pt x="5492" y="144728"/>
                  <a:pt x="804" y="76081"/>
                </a:cubicBezTo>
                <a:cubicBezTo>
                  <a:pt x="-469" y="57262"/>
                  <a:pt x="14868" y="42796"/>
                  <a:pt x="32348" y="42796"/>
                </a:cubicBezTo>
                <a:lnTo>
                  <a:pt x="65566" y="42796"/>
                </a:lnTo>
                <a:cubicBezTo>
                  <a:pt x="65365" y="39313"/>
                  <a:pt x="65231" y="35830"/>
                  <a:pt x="65097" y="32214"/>
                </a:cubicBezTo>
                <a:cubicBezTo>
                  <a:pt x="64428" y="14466"/>
                  <a:pt x="78894" y="-67"/>
                  <a:pt x="96642" y="-67"/>
                </a:cubicBezTo>
                <a:close/>
                <a:moveTo>
                  <a:pt x="67977" y="75009"/>
                </a:moveTo>
                <a:lnTo>
                  <a:pt x="32884" y="75009"/>
                </a:lnTo>
                <a:cubicBezTo>
                  <a:pt x="37036" y="131735"/>
                  <a:pt x="63088" y="160132"/>
                  <a:pt x="89944" y="175200"/>
                </a:cubicBezTo>
                <a:cubicBezTo>
                  <a:pt x="80300" y="150220"/>
                  <a:pt x="72330" y="117604"/>
                  <a:pt x="67977" y="75009"/>
                </a:cubicBezTo>
                <a:close/>
                <a:moveTo>
                  <a:pt x="254496" y="171986"/>
                </a:moveTo>
                <a:cubicBezTo>
                  <a:pt x="281620" y="156046"/>
                  <a:pt x="306132" y="127717"/>
                  <a:pt x="310284" y="75009"/>
                </a:cubicBezTo>
                <a:lnTo>
                  <a:pt x="275258" y="75009"/>
                </a:lnTo>
                <a:cubicBezTo>
                  <a:pt x="271105" y="115796"/>
                  <a:pt x="263604" y="147474"/>
                  <a:pt x="254496" y="171986"/>
                </a:cubicBezTo>
                <a:close/>
              </a:path>
            </a:pathLst>
          </a:custGeom>
          <a:solidFill>
            <a:srgbClr val="C5A575"/>
          </a:solidFill>
          <a:ln/>
        </p:spPr>
      </p:sp>
      <p:sp>
        <p:nvSpPr>
          <p:cNvPr id="10" name="Text 7"/>
          <p:cNvSpPr/>
          <p:nvPr/>
        </p:nvSpPr>
        <p:spPr>
          <a:xfrm>
            <a:off x="1539240" y="1653546"/>
            <a:ext cx="2428875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C5A575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Primary Evidence Hub</a:t>
            </a:r>
            <a:endParaRPr lang="en-US" sz="1600" dirty="0"/>
          </a:p>
        </p:txBody>
      </p:sp>
      <p:sp>
        <p:nvSpPr>
          <p:cNvPr id="11" name="Text 8"/>
          <p:cNvSpPr/>
          <p:nvPr/>
        </p:nvSpPr>
        <p:spPr>
          <a:xfrm>
            <a:off x="1539240" y="1958225"/>
            <a:ext cx="23907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8B9D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Kallol World Record Achievements</a:t>
            </a:r>
            <a:endParaRPr lang="en-US" sz="1600" dirty="0"/>
          </a:p>
        </p:txBody>
      </p:sp>
      <p:sp>
        <p:nvSpPr>
          <p:cNvPr id="12" name="Shape 9"/>
          <p:cNvSpPr/>
          <p:nvPr/>
        </p:nvSpPr>
        <p:spPr>
          <a:xfrm>
            <a:off x="624840" y="2453646"/>
            <a:ext cx="5114925" cy="1133475"/>
          </a:xfrm>
          <a:custGeom>
            <a:avLst/>
            <a:gdLst/>
            <a:ahLst/>
            <a:cxnLst/>
            <a:rect l="l" t="t" r="r" b="b"/>
            <a:pathLst>
              <a:path w="5114925" h="1133475">
                <a:moveTo>
                  <a:pt x="76204" y="0"/>
                </a:moveTo>
                <a:lnTo>
                  <a:pt x="5038721" y="0"/>
                </a:lnTo>
                <a:cubicBezTo>
                  <a:pt x="5080808" y="0"/>
                  <a:pt x="5114925" y="34117"/>
                  <a:pt x="5114925" y="76204"/>
                </a:cubicBezTo>
                <a:lnTo>
                  <a:pt x="5114925" y="1057271"/>
                </a:lnTo>
                <a:cubicBezTo>
                  <a:pt x="5114925" y="1099358"/>
                  <a:pt x="5080808" y="1133475"/>
                  <a:pt x="5038721" y="1133475"/>
                </a:cubicBezTo>
                <a:lnTo>
                  <a:pt x="76204" y="1133475"/>
                </a:lnTo>
                <a:cubicBezTo>
                  <a:pt x="34117" y="1133475"/>
                  <a:pt x="0" y="1099358"/>
                  <a:pt x="0" y="1057271"/>
                </a:cubicBezTo>
                <a:lnTo>
                  <a:pt x="0" y="76204"/>
                </a:lnTo>
                <a:cubicBezTo>
                  <a:pt x="0" y="34146"/>
                  <a:pt x="34146" y="0"/>
                  <a:pt x="76204" y="0"/>
                </a:cubicBezTo>
                <a:close/>
              </a:path>
            </a:pathLst>
          </a:custGeom>
          <a:solidFill>
            <a:srgbClr val="1A1D24">
              <a:alpha val="70196"/>
            </a:srgbClr>
          </a:solidFill>
          <a:ln/>
        </p:spPr>
      </p:sp>
      <p:sp>
        <p:nvSpPr>
          <p:cNvPr id="13" name="Text 10"/>
          <p:cNvSpPr/>
          <p:nvPr/>
        </p:nvSpPr>
        <p:spPr>
          <a:xfrm>
            <a:off x="777240" y="2606046"/>
            <a:ext cx="48768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8B9DAE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OFFICIAL URL</a:t>
            </a:r>
            <a:endParaRPr lang="en-US" sz="1600" dirty="0"/>
          </a:p>
        </p:txBody>
      </p:sp>
      <p:sp>
        <p:nvSpPr>
          <p:cNvPr id="14" name="Text 11"/>
          <p:cNvSpPr/>
          <p:nvPr/>
        </p:nvSpPr>
        <p:spPr>
          <a:xfrm>
            <a:off x="777240" y="2872746"/>
            <a:ext cx="4895850" cy="561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350" b="1" dirty="0">
                <a:solidFill>
                  <a:srgbClr val="C5A57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https://helixoriginator.github.io/Kallol-World-Record-Achievements/</a:t>
            </a:r>
            <a:endParaRPr lang="en-US" sz="1600" dirty="0"/>
          </a:p>
        </p:txBody>
      </p:sp>
      <p:sp>
        <p:nvSpPr>
          <p:cNvPr id="15" name="Shape 12"/>
          <p:cNvSpPr/>
          <p:nvPr/>
        </p:nvSpPr>
        <p:spPr>
          <a:xfrm>
            <a:off x="643890" y="3772858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152400"/>
                </a:moveTo>
                <a:cubicBezTo>
                  <a:pt x="118256" y="152400"/>
                  <a:pt x="152400" y="118256"/>
                  <a:pt x="152400" y="76200"/>
                </a:cubicBezTo>
                <a:cubicBezTo>
                  <a:pt x="152400" y="34144"/>
                  <a:pt x="118256" y="0"/>
                  <a:pt x="76200" y="0"/>
                </a:cubicBezTo>
                <a:cubicBezTo>
                  <a:pt x="34144" y="0"/>
                  <a:pt x="0" y="34144"/>
                  <a:pt x="0" y="76200"/>
                </a:cubicBezTo>
                <a:cubicBezTo>
                  <a:pt x="0" y="118256"/>
                  <a:pt x="34144" y="152400"/>
                  <a:pt x="76200" y="152400"/>
                </a:cubicBezTo>
                <a:close/>
                <a:moveTo>
                  <a:pt x="101322" y="63311"/>
                </a:moveTo>
                <a:lnTo>
                  <a:pt x="77510" y="101411"/>
                </a:lnTo>
                <a:cubicBezTo>
                  <a:pt x="76260" y="103406"/>
                  <a:pt x="74116" y="104656"/>
                  <a:pt x="71765" y="104775"/>
                </a:cubicBezTo>
                <a:cubicBezTo>
                  <a:pt x="69413" y="104894"/>
                  <a:pt x="67151" y="103823"/>
                  <a:pt x="65752" y="101918"/>
                </a:cubicBezTo>
                <a:lnTo>
                  <a:pt x="51465" y="82867"/>
                </a:lnTo>
                <a:cubicBezTo>
                  <a:pt x="49084" y="79712"/>
                  <a:pt x="49738" y="75248"/>
                  <a:pt x="52894" y="72866"/>
                </a:cubicBezTo>
                <a:cubicBezTo>
                  <a:pt x="56049" y="70485"/>
                  <a:pt x="60514" y="71140"/>
                  <a:pt x="62895" y="74295"/>
                </a:cubicBezTo>
                <a:lnTo>
                  <a:pt x="70931" y="85011"/>
                </a:lnTo>
                <a:lnTo>
                  <a:pt x="89208" y="55751"/>
                </a:lnTo>
                <a:cubicBezTo>
                  <a:pt x="91291" y="52417"/>
                  <a:pt x="95696" y="51375"/>
                  <a:pt x="99060" y="53489"/>
                </a:cubicBezTo>
                <a:cubicBezTo>
                  <a:pt x="102424" y="55602"/>
                  <a:pt x="103436" y="59978"/>
                  <a:pt x="101322" y="63341"/>
                </a:cubicBezTo>
                <a:close/>
              </a:path>
            </a:pathLst>
          </a:custGeom>
          <a:solidFill>
            <a:srgbClr val="C5A575"/>
          </a:solidFill>
          <a:ln/>
        </p:spPr>
      </p:sp>
      <p:sp>
        <p:nvSpPr>
          <p:cNvPr id="16" name="Text 13"/>
          <p:cNvSpPr/>
          <p:nvPr/>
        </p:nvSpPr>
        <p:spPr>
          <a:xfrm>
            <a:off x="929640" y="3734758"/>
            <a:ext cx="32956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F7FAF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Aggregates all verifiable metrics and DOI records</a:t>
            </a:r>
            <a:endParaRPr lang="en-US" sz="1600" dirty="0"/>
          </a:p>
        </p:txBody>
      </p:sp>
      <p:sp>
        <p:nvSpPr>
          <p:cNvPr id="17" name="Shape 14"/>
          <p:cNvSpPr/>
          <p:nvPr/>
        </p:nvSpPr>
        <p:spPr>
          <a:xfrm>
            <a:off x="643890" y="4077658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152400"/>
                </a:moveTo>
                <a:cubicBezTo>
                  <a:pt x="118256" y="152400"/>
                  <a:pt x="152400" y="118256"/>
                  <a:pt x="152400" y="76200"/>
                </a:cubicBezTo>
                <a:cubicBezTo>
                  <a:pt x="152400" y="34144"/>
                  <a:pt x="118256" y="0"/>
                  <a:pt x="76200" y="0"/>
                </a:cubicBezTo>
                <a:cubicBezTo>
                  <a:pt x="34144" y="0"/>
                  <a:pt x="0" y="34144"/>
                  <a:pt x="0" y="76200"/>
                </a:cubicBezTo>
                <a:cubicBezTo>
                  <a:pt x="0" y="118256"/>
                  <a:pt x="34144" y="152400"/>
                  <a:pt x="76200" y="152400"/>
                </a:cubicBezTo>
                <a:close/>
                <a:moveTo>
                  <a:pt x="101322" y="63311"/>
                </a:moveTo>
                <a:lnTo>
                  <a:pt x="77510" y="101411"/>
                </a:lnTo>
                <a:cubicBezTo>
                  <a:pt x="76260" y="103406"/>
                  <a:pt x="74116" y="104656"/>
                  <a:pt x="71765" y="104775"/>
                </a:cubicBezTo>
                <a:cubicBezTo>
                  <a:pt x="69413" y="104894"/>
                  <a:pt x="67151" y="103823"/>
                  <a:pt x="65752" y="101918"/>
                </a:cubicBezTo>
                <a:lnTo>
                  <a:pt x="51465" y="82867"/>
                </a:lnTo>
                <a:cubicBezTo>
                  <a:pt x="49084" y="79712"/>
                  <a:pt x="49738" y="75248"/>
                  <a:pt x="52894" y="72866"/>
                </a:cubicBezTo>
                <a:cubicBezTo>
                  <a:pt x="56049" y="70485"/>
                  <a:pt x="60514" y="71140"/>
                  <a:pt x="62895" y="74295"/>
                </a:cubicBezTo>
                <a:lnTo>
                  <a:pt x="70931" y="85011"/>
                </a:lnTo>
                <a:lnTo>
                  <a:pt x="89208" y="55751"/>
                </a:lnTo>
                <a:cubicBezTo>
                  <a:pt x="91291" y="52417"/>
                  <a:pt x="95696" y="51375"/>
                  <a:pt x="99060" y="53489"/>
                </a:cubicBezTo>
                <a:cubicBezTo>
                  <a:pt x="102424" y="55602"/>
                  <a:pt x="103436" y="59978"/>
                  <a:pt x="101322" y="63341"/>
                </a:cubicBezTo>
                <a:close/>
              </a:path>
            </a:pathLst>
          </a:custGeom>
          <a:solidFill>
            <a:srgbClr val="C5A575"/>
          </a:solidFill>
          <a:ln/>
        </p:spPr>
      </p:sp>
      <p:sp>
        <p:nvSpPr>
          <p:cNvPr id="18" name="Text 15"/>
          <p:cNvSpPr/>
          <p:nvPr/>
        </p:nvSpPr>
        <p:spPr>
          <a:xfrm>
            <a:off x="929640" y="4039558"/>
            <a:ext cx="29527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F7FAF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Download statistics from Zenodo and SSRN</a:t>
            </a:r>
            <a:endParaRPr lang="en-US" sz="1600" dirty="0"/>
          </a:p>
        </p:txBody>
      </p:sp>
      <p:sp>
        <p:nvSpPr>
          <p:cNvPr id="19" name="Shape 16"/>
          <p:cNvSpPr/>
          <p:nvPr/>
        </p:nvSpPr>
        <p:spPr>
          <a:xfrm>
            <a:off x="643890" y="4382458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152400"/>
                </a:moveTo>
                <a:cubicBezTo>
                  <a:pt x="118256" y="152400"/>
                  <a:pt x="152400" y="118256"/>
                  <a:pt x="152400" y="76200"/>
                </a:cubicBezTo>
                <a:cubicBezTo>
                  <a:pt x="152400" y="34144"/>
                  <a:pt x="118256" y="0"/>
                  <a:pt x="76200" y="0"/>
                </a:cubicBezTo>
                <a:cubicBezTo>
                  <a:pt x="34144" y="0"/>
                  <a:pt x="0" y="34144"/>
                  <a:pt x="0" y="76200"/>
                </a:cubicBezTo>
                <a:cubicBezTo>
                  <a:pt x="0" y="118256"/>
                  <a:pt x="34144" y="152400"/>
                  <a:pt x="76200" y="152400"/>
                </a:cubicBezTo>
                <a:close/>
                <a:moveTo>
                  <a:pt x="101322" y="63311"/>
                </a:moveTo>
                <a:lnTo>
                  <a:pt x="77510" y="101411"/>
                </a:lnTo>
                <a:cubicBezTo>
                  <a:pt x="76260" y="103406"/>
                  <a:pt x="74116" y="104656"/>
                  <a:pt x="71765" y="104775"/>
                </a:cubicBezTo>
                <a:cubicBezTo>
                  <a:pt x="69413" y="104894"/>
                  <a:pt x="67151" y="103823"/>
                  <a:pt x="65752" y="101918"/>
                </a:cubicBezTo>
                <a:lnTo>
                  <a:pt x="51465" y="82867"/>
                </a:lnTo>
                <a:cubicBezTo>
                  <a:pt x="49084" y="79712"/>
                  <a:pt x="49738" y="75248"/>
                  <a:pt x="52894" y="72866"/>
                </a:cubicBezTo>
                <a:cubicBezTo>
                  <a:pt x="56049" y="70485"/>
                  <a:pt x="60514" y="71140"/>
                  <a:pt x="62895" y="74295"/>
                </a:cubicBezTo>
                <a:lnTo>
                  <a:pt x="70931" y="85011"/>
                </a:lnTo>
                <a:lnTo>
                  <a:pt x="89208" y="55751"/>
                </a:lnTo>
                <a:cubicBezTo>
                  <a:pt x="91291" y="52417"/>
                  <a:pt x="95696" y="51375"/>
                  <a:pt x="99060" y="53489"/>
                </a:cubicBezTo>
                <a:cubicBezTo>
                  <a:pt x="102424" y="55602"/>
                  <a:pt x="103436" y="59978"/>
                  <a:pt x="101322" y="63341"/>
                </a:cubicBezTo>
                <a:close/>
              </a:path>
            </a:pathLst>
          </a:custGeom>
          <a:solidFill>
            <a:srgbClr val="C5A575"/>
          </a:solidFill>
          <a:ln/>
        </p:spPr>
      </p:sp>
      <p:sp>
        <p:nvSpPr>
          <p:cNvPr id="20" name="Text 17"/>
          <p:cNvSpPr/>
          <p:nvPr/>
        </p:nvSpPr>
        <p:spPr>
          <a:xfrm>
            <a:off x="929640" y="4344358"/>
            <a:ext cx="26479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F7FAF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World-first claims with documentation</a:t>
            </a:r>
            <a:endParaRPr lang="en-US" sz="1600" dirty="0"/>
          </a:p>
        </p:txBody>
      </p:sp>
      <p:sp>
        <p:nvSpPr>
          <p:cNvPr id="21" name="Shape 18"/>
          <p:cNvSpPr/>
          <p:nvPr/>
        </p:nvSpPr>
        <p:spPr>
          <a:xfrm>
            <a:off x="643890" y="4687258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152400"/>
                </a:moveTo>
                <a:cubicBezTo>
                  <a:pt x="118256" y="152400"/>
                  <a:pt x="152400" y="118256"/>
                  <a:pt x="152400" y="76200"/>
                </a:cubicBezTo>
                <a:cubicBezTo>
                  <a:pt x="152400" y="34144"/>
                  <a:pt x="118256" y="0"/>
                  <a:pt x="76200" y="0"/>
                </a:cubicBezTo>
                <a:cubicBezTo>
                  <a:pt x="34144" y="0"/>
                  <a:pt x="0" y="34144"/>
                  <a:pt x="0" y="76200"/>
                </a:cubicBezTo>
                <a:cubicBezTo>
                  <a:pt x="0" y="118256"/>
                  <a:pt x="34144" y="152400"/>
                  <a:pt x="76200" y="152400"/>
                </a:cubicBezTo>
                <a:close/>
                <a:moveTo>
                  <a:pt x="101322" y="63311"/>
                </a:moveTo>
                <a:lnTo>
                  <a:pt x="77510" y="101411"/>
                </a:lnTo>
                <a:cubicBezTo>
                  <a:pt x="76260" y="103406"/>
                  <a:pt x="74116" y="104656"/>
                  <a:pt x="71765" y="104775"/>
                </a:cubicBezTo>
                <a:cubicBezTo>
                  <a:pt x="69413" y="104894"/>
                  <a:pt x="67151" y="103823"/>
                  <a:pt x="65752" y="101918"/>
                </a:cubicBezTo>
                <a:lnTo>
                  <a:pt x="51465" y="82867"/>
                </a:lnTo>
                <a:cubicBezTo>
                  <a:pt x="49084" y="79712"/>
                  <a:pt x="49738" y="75248"/>
                  <a:pt x="52894" y="72866"/>
                </a:cubicBezTo>
                <a:cubicBezTo>
                  <a:pt x="56049" y="70485"/>
                  <a:pt x="60514" y="71140"/>
                  <a:pt x="62895" y="74295"/>
                </a:cubicBezTo>
                <a:lnTo>
                  <a:pt x="70931" y="85011"/>
                </a:lnTo>
                <a:lnTo>
                  <a:pt x="89208" y="55751"/>
                </a:lnTo>
                <a:cubicBezTo>
                  <a:pt x="91291" y="52417"/>
                  <a:pt x="95696" y="51375"/>
                  <a:pt x="99060" y="53489"/>
                </a:cubicBezTo>
                <a:cubicBezTo>
                  <a:pt x="102424" y="55602"/>
                  <a:pt x="103436" y="59978"/>
                  <a:pt x="101322" y="63341"/>
                </a:cubicBezTo>
                <a:close/>
              </a:path>
            </a:pathLst>
          </a:custGeom>
          <a:solidFill>
            <a:srgbClr val="C5A575"/>
          </a:solidFill>
          <a:ln/>
        </p:spPr>
      </p:sp>
      <p:sp>
        <p:nvSpPr>
          <p:cNvPr id="22" name="Text 19"/>
          <p:cNvSpPr/>
          <p:nvPr/>
        </p:nvSpPr>
        <p:spPr>
          <a:xfrm>
            <a:off x="929640" y="4649158"/>
            <a:ext cx="25527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F7FAF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23+ ready reckoners with access links</a:t>
            </a:r>
            <a:endParaRPr lang="en-US" sz="1600" dirty="0"/>
          </a:p>
        </p:txBody>
      </p:sp>
      <p:sp>
        <p:nvSpPr>
          <p:cNvPr id="23" name="Shape 20"/>
          <p:cNvSpPr/>
          <p:nvPr/>
        </p:nvSpPr>
        <p:spPr>
          <a:xfrm>
            <a:off x="643890" y="4992058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152400"/>
                </a:moveTo>
                <a:cubicBezTo>
                  <a:pt x="118256" y="152400"/>
                  <a:pt x="152400" y="118256"/>
                  <a:pt x="152400" y="76200"/>
                </a:cubicBezTo>
                <a:cubicBezTo>
                  <a:pt x="152400" y="34144"/>
                  <a:pt x="118256" y="0"/>
                  <a:pt x="76200" y="0"/>
                </a:cubicBezTo>
                <a:cubicBezTo>
                  <a:pt x="34144" y="0"/>
                  <a:pt x="0" y="34144"/>
                  <a:pt x="0" y="76200"/>
                </a:cubicBezTo>
                <a:cubicBezTo>
                  <a:pt x="0" y="118256"/>
                  <a:pt x="34144" y="152400"/>
                  <a:pt x="76200" y="152400"/>
                </a:cubicBezTo>
                <a:close/>
                <a:moveTo>
                  <a:pt x="101322" y="63311"/>
                </a:moveTo>
                <a:lnTo>
                  <a:pt x="77510" y="101411"/>
                </a:lnTo>
                <a:cubicBezTo>
                  <a:pt x="76260" y="103406"/>
                  <a:pt x="74116" y="104656"/>
                  <a:pt x="71765" y="104775"/>
                </a:cubicBezTo>
                <a:cubicBezTo>
                  <a:pt x="69413" y="104894"/>
                  <a:pt x="67151" y="103823"/>
                  <a:pt x="65752" y="101918"/>
                </a:cubicBezTo>
                <a:lnTo>
                  <a:pt x="51465" y="82867"/>
                </a:lnTo>
                <a:cubicBezTo>
                  <a:pt x="49084" y="79712"/>
                  <a:pt x="49738" y="75248"/>
                  <a:pt x="52894" y="72866"/>
                </a:cubicBezTo>
                <a:cubicBezTo>
                  <a:pt x="56049" y="70485"/>
                  <a:pt x="60514" y="71140"/>
                  <a:pt x="62895" y="74295"/>
                </a:cubicBezTo>
                <a:lnTo>
                  <a:pt x="70931" y="85011"/>
                </a:lnTo>
                <a:lnTo>
                  <a:pt x="89208" y="55751"/>
                </a:lnTo>
                <a:cubicBezTo>
                  <a:pt x="91291" y="52417"/>
                  <a:pt x="95696" y="51375"/>
                  <a:pt x="99060" y="53489"/>
                </a:cubicBezTo>
                <a:cubicBezTo>
                  <a:pt x="102424" y="55602"/>
                  <a:pt x="103436" y="59978"/>
                  <a:pt x="101322" y="63341"/>
                </a:cubicBezTo>
                <a:close/>
              </a:path>
            </a:pathLst>
          </a:custGeom>
          <a:solidFill>
            <a:srgbClr val="C5A575"/>
          </a:solidFill>
          <a:ln/>
        </p:spPr>
      </p:sp>
      <p:sp>
        <p:nvSpPr>
          <p:cNvPr id="24" name="Text 21"/>
          <p:cNvSpPr/>
          <p:nvPr/>
        </p:nvSpPr>
        <p:spPr>
          <a:xfrm>
            <a:off x="929640" y="4953958"/>
            <a:ext cx="22860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F7FAF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219+ original concepts catalogued</a:t>
            </a:r>
            <a:endParaRPr lang="en-US" sz="1600" dirty="0"/>
          </a:p>
        </p:txBody>
      </p:sp>
      <p:sp>
        <p:nvSpPr>
          <p:cNvPr id="25" name="Shape 22"/>
          <p:cNvSpPr/>
          <p:nvPr/>
        </p:nvSpPr>
        <p:spPr>
          <a:xfrm>
            <a:off x="643890" y="5296858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152400"/>
                </a:moveTo>
                <a:cubicBezTo>
                  <a:pt x="118256" y="152400"/>
                  <a:pt x="152400" y="118256"/>
                  <a:pt x="152400" y="76200"/>
                </a:cubicBezTo>
                <a:cubicBezTo>
                  <a:pt x="152400" y="34144"/>
                  <a:pt x="118256" y="0"/>
                  <a:pt x="76200" y="0"/>
                </a:cubicBezTo>
                <a:cubicBezTo>
                  <a:pt x="34144" y="0"/>
                  <a:pt x="0" y="34144"/>
                  <a:pt x="0" y="76200"/>
                </a:cubicBezTo>
                <a:cubicBezTo>
                  <a:pt x="0" y="118256"/>
                  <a:pt x="34144" y="152400"/>
                  <a:pt x="76200" y="152400"/>
                </a:cubicBezTo>
                <a:close/>
                <a:moveTo>
                  <a:pt x="101322" y="63311"/>
                </a:moveTo>
                <a:lnTo>
                  <a:pt x="77510" y="101411"/>
                </a:lnTo>
                <a:cubicBezTo>
                  <a:pt x="76260" y="103406"/>
                  <a:pt x="74116" y="104656"/>
                  <a:pt x="71765" y="104775"/>
                </a:cubicBezTo>
                <a:cubicBezTo>
                  <a:pt x="69413" y="104894"/>
                  <a:pt x="67151" y="103823"/>
                  <a:pt x="65752" y="101918"/>
                </a:cubicBezTo>
                <a:lnTo>
                  <a:pt x="51465" y="82867"/>
                </a:lnTo>
                <a:cubicBezTo>
                  <a:pt x="49084" y="79712"/>
                  <a:pt x="49738" y="75248"/>
                  <a:pt x="52894" y="72866"/>
                </a:cubicBezTo>
                <a:cubicBezTo>
                  <a:pt x="56049" y="70485"/>
                  <a:pt x="60514" y="71140"/>
                  <a:pt x="62895" y="74295"/>
                </a:cubicBezTo>
                <a:lnTo>
                  <a:pt x="70931" y="85011"/>
                </a:lnTo>
                <a:lnTo>
                  <a:pt x="89208" y="55751"/>
                </a:lnTo>
                <a:cubicBezTo>
                  <a:pt x="91291" y="52417"/>
                  <a:pt x="95696" y="51375"/>
                  <a:pt x="99060" y="53489"/>
                </a:cubicBezTo>
                <a:cubicBezTo>
                  <a:pt x="102424" y="55602"/>
                  <a:pt x="103436" y="59978"/>
                  <a:pt x="101322" y="63341"/>
                </a:cubicBezTo>
                <a:close/>
              </a:path>
            </a:pathLst>
          </a:custGeom>
          <a:solidFill>
            <a:srgbClr val="C5A575"/>
          </a:solidFill>
          <a:ln/>
        </p:spPr>
      </p:sp>
      <p:sp>
        <p:nvSpPr>
          <p:cNvPr id="26" name="Text 23"/>
          <p:cNvSpPr/>
          <p:nvPr/>
        </p:nvSpPr>
        <p:spPr>
          <a:xfrm>
            <a:off x="929640" y="5258758"/>
            <a:ext cx="19145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F7FAF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256 DOIs with direct access</a:t>
            </a:r>
            <a:endParaRPr lang="en-US" sz="1600" dirty="0"/>
          </a:p>
        </p:txBody>
      </p:sp>
      <p:sp>
        <p:nvSpPr>
          <p:cNvPr id="27" name="Shape 24"/>
          <p:cNvSpPr/>
          <p:nvPr/>
        </p:nvSpPr>
        <p:spPr>
          <a:xfrm>
            <a:off x="6217920" y="1303020"/>
            <a:ext cx="5587365" cy="4425315"/>
          </a:xfrm>
          <a:custGeom>
            <a:avLst/>
            <a:gdLst/>
            <a:ahLst/>
            <a:cxnLst/>
            <a:rect l="l" t="t" r="r" b="b"/>
            <a:pathLst>
              <a:path w="5587365" h="4425315">
                <a:moveTo>
                  <a:pt x="76204" y="0"/>
                </a:moveTo>
                <a:lnTo>
                  <a:pt x="5511161" y="0"/>
                </a:lnTo>
                <a:cubicBezTo>
                  <a:pt x="5553247" y="0"/>
                  <a:pt x="5587365" y="34118"/>
                  <a:pt x="5587365" y="76204"/>
                </a:cubicBezTo>
                <a:lnTo>
                  <a:pt x="5587365" y="4349111"/>
                </a:lnTo>
                <a:cubicBezTo>
                  <a:pt x="5587365" y="4391197"/>
                  <a:pt x="5553247" y="4425315"/>
                  <a:pt x="5511161" y="4425315"/>
                </a:cubicBezTo>
                <a:lnTo>
                  <a:pt x="76204" y="4425315"/>
                </a:lnTo>
                <a:cubicBezTo>
                  <a:pt x="34118" y="4425315"/>
                  <a:pt x="0" y="4391197"/>
                  <a:pt x="0" y="4349111"/>
                </a:cubicBezTo>
                <a:lnTo>
                  <a:pt x="0" y="76204"/>
                </a:lnTo>
                <a:cubicBezTo>
                  <a:pt x="0" y="34146"/>
                  <a:pt x="34146" y="0"/>
                  <a:pt x="76204" y="0"/>
                </a:cubicBezTo>
                <a:close/>
              </a:path>
            </a:pathLst>
          </a:custGeom>
          <a:solidFill>
            <a:srgbClr val="4A5568">
              <a:alpha val="40000"/>
            </a:srgbClr>
          </a:solidFill>
          <a:ln w="20320">
            <a:solidFill>
              <a:srgbClr val="8B9DAE"/>
            </a:solidFill>
            <a:prstDash val="solid"/>
          </a:ln>
        </p:spPr>
      </p:sp>
      <p:sp>
        <p:nvSpPr>
          <p:cNvPr id="28" name="Shape 25"/>
          <p:cNvSpPr/>
          <p:nvPr/>
        </p:nvSpPr>
        <p:spPr>
          <a:xfrm>
            <a:off x="6454140" y="1539246"/>
            <a:ext cx="762000" cy="762000"/>
          </a:xfrm>
          <a:custGeom>
            <a:avLst/>
            <a:gdLst/>
            <a:ahLst/>
            <a:cxnLst/>
            <a:rect l="l" t="t" r="r" b="b"/>
            <a:pathLst>
              <a:path w="762000" h="762000">
                <a:moveTo>
                  <a:pt x="381000" y="0"/>
                </a:moveTo>
                <a:lnTo>
                  <a:pt x="381000" y="0"/>
                </a:lnTo>
                <a:cubicBezTo>
                  <a:pt x="591280" y="0"/>
                  <a:pt x="762000" y="170720"/>
                  <a:pt x="762000" y="381000"/>
                </a:cubicBezTo>
                <a:lnTo>
                  <a:pt x="762000" y="381000"/>
                </a:lnTo>
                <a:cubicBezTo>
                  <a:pt x="762000" y="591280"/>
                  <a:pt x="591280" y="762000"/>
                  <a:pt x="381000" y="762000"/>
                </a:cubicBezTo>
                <a:lnTo>
                  <a:pt x="381000" y="762000"/>
                </a:lnTo>
                <a:cubicBezTo>
                  <a:pt x="170720" y="762000"/>
                  <a:pt x="0" y="591280"/>
                  <a:pt x="0" y="381000"/>
                </a:cubicBezTo>
                <a:lnTo>
                  <a:pt x="0" y="381000"/>
                </a:lnTo>
                <a:cubicBezTo>
                  <a:pt x="0" y="170720"/>
                  <a:pt x="170720" y="0"/>
                  <a:pt x="381000" y="0"/>
                </a:cubicBezTo>
                <a:close/>
              </a:path>
            </a:pathLst>
          </a:custGeom>
          <a:solidFill>
            <a:srgbClr val="8B9DAE">
              <a:alpha val="30196"/>
            </a:srgbClr>
          </a:solidFill>
          <a:ln/>
        </p:spPr>
      </p:sp>
      <p:sp>
        <p:nvSpPr>
          <p:cNvPr id="29" name="Shape 26"/>
          <p:cNvSpPr/>
          <p:nvPr/>
        </p:nvSpPr>
        <p:spPr>
          <a:xfrm>
            <a:off x="6663690" y="1748796"/>
            <a:ext cx="342900" cy="342900"/>
          </a:xfrm>
          <a:custGeom>
            <a:avLst/>
            <a:gdLst/>
            <a:ahLst/>
            <a:cxnLst/>
            <a:rect l="l" t="t" r="r" b="b"/>
            <a:pathLst>
              <a:path w="342900" h="342900">
                <a:moveTo>
                  <a:pt x="159864" y="3416"/>
                </a:moveTo>
                <a:cubicBezTo>
                  <a:pt x="166896" y="-1139"/>
                  <a:pt x="176004" y="-1139"/>
                  <a:pt x="183036" y="3416"/>
                </a:cubicBezTo>
                <a:lnTo>
                  <a:pt x="333055" y="99856"/>
                </a:lnTo>
                <a:cubicBezTo>
                  <a:pt x="341025" y="105013"/>
                  <a:pt x="344708" y="114791"/>
                  <a:pt x="342029" y="123899"/>
                </a:cubicBezTo>
                <a:cubicBezTo>
                  <a:pt x="339350" y="133008"/>
                  <a:pt x="330979" y="139303"/>
                  <a:pt x="321469" y="139303"/>
                </a:cubicBezTo>
                <a:lnTo>
                  <a:pt x="300038" y="139303"/>
                </a:lnTo>
                <a:lnTo>
                  <a:pt x="300038" y="278606"/>
                </a:lnTo>
                <a:lnTo>
                  <a:pt x="334328" y="304324"/>
                </a:lnTo>
                <a:cubicBezTo>
                  <a:pt x="339752" y="308342"/>
                  <a:pt x="342900" y="314705"/>
                  <a:pt x="342900" y="321469"/>
                </a:cubicBezTo>
                <a:cubicBezTo>
                  <a:pt x="342900" y="333323"/>
                  <a:pt x="333323" y="342900"/>
                  <a:pt x="321469" y="342900"/>
                </a:cubicBezTo>
                <a:lnTo>
                  <a:pt x="21431" y="342900"/>
                </a:lnTo>
                <a:cubicBezTo>
                  <a:pt x="9577" y="342900"/>
                  <a:pt x="0" y="333323"/>
                  <a:pt x="0" y="321469"/>
                </a:cubicBezTo>
                <a:cubicBezTo>
                  <a:pt x="0" y="314705"/>
                  <a:pt x="3148" y="308342"/>
                  <a:pt x="8573" y="304324"/>
                </a:cubicBezTo>
                <a:lnTo>
                  <a:pt x="42863" y="278606"/>
                </a:lnTo>
                <a:lnTo>
                  <a:pt x="42863" y="278606"/>
                </a:lnTo>
                <a:lnTo>
                  <a:pt x="42863" y="139303"/>
                </a:lnTo>
                <a:lnTo>
                  <a:pt x="21431" y="139303"/>
                </a:lnTo>
                <a:cubicBezTo>
                  <a:pt x="11921" y="139303"/>
                  <a:pt x="3550" y="133008"/>
                  <a:pt x="871" y="123899"/>
                </a:cubicBezTo>
                <a:cubicBezTo>
                  <a:pt x="-1808" y="114791"/>
                  <a:pt x="1875" y="104946"/>
                  <a:pt x="9845" y="99856"/>
                </a:cubicBezTo>
                <a:lnTo>
                  <a:pt x="159864" y="3416"/>
                </a:lnTo>
                <a:close/>
                <a:moveTo>
                  <a:pt x="225028" y="139303"/>
                </a:moveTo>
                <a:lnTo>
                  <a:pt x="225028" y="278606"/>
                </a:lnTo>
                <a:lnTo>
                  <a:pt x="267891" y="278606"/>
                </a:lnTo>
                <a:lnTo>
                  <a:pt x="267891" y="139303"/>
                </a:lnTo>
                <a:lnTo>
                  <a:pt x="225028" y="139303"/>
                </a:lnTo>
                <a:close/>
                <a:moveTo>
                  <a:pt x="150019" y="278606"/>
                </a:moveTo>
                <a:lnTo>
                  <a:pt x="192881" y="278606"/>
                </a:lnTo>
                <a:lnTo>
                  <a:pt x="192881" y="139303"/>
                </a:lnTo>
                <a:lnTo>
                  <a:pt x="150019" y="139303"/>
                </a:lnTo>
                <a:lnTo>
                  <a:pt x="150019" y="278606"/>
                </a:lnTo>
                <a:close/>
                <a:moveTo>
                  <a:pt x="75009" y="139303"/>
                </a:moveTo>
                <a:lnTo>
                  <a:pt x="75009" y="278606"/>
                </a:lnTo>
                <a:lnTo>
                  <a:pt x="117872" y="278606"/>
                </a:lnTo>
                <a:lnTo>
                  <a:pt x="117872" y="139303"/>
                </a:lnTo>
                <a:lnTo>
                  <a:pt x="75009" y="139303"/>
                </a:lnTo>
                <a:close/>
              </a:path>
            </a:pathLst>
          </a:custGeom>
          <a:solidFill>
            <a:srgbClr val="8B9DAE"/>
          </a:solidFill>
          <a:ln/>
        </p:spPr>
      </p:sp>
      <p:sp>
        <p:nvSpPr>
          <p:cNvPr id="30" name="Text 27"/>
          <p:cNvSpPr/>
          <p:nvPr/>
        </p:nvSpPr>
        <p:spPr>
          <a:xfrm>
            <a:off x="7368540" y="1653546"/>
            <a:ext cx="26289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8B9DAE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Governance Architecture</a:t>
            </a:r>
            <a:endParaRPr lang="en-US" sz="1600" dirty="0"/>
          </a:p>
        </p:txBody>
      </p:sp>
      <p:sp>
        <p:nvSpPr>
          <p:cNvPr id="31" name="Text 28"/>
          <p:cNvSpPr/>
          <p:nvPr/>
        </p:nvSpPr>
        <p:spPr>
          <a:xfrm>
            <a:off x="7368540" y="1958225"/>
            <a:ext cx="25908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8B9D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Viksit Bharat 2047 Framework</a:t>
            </a:r>
            <a:endParaRPr lang="en-US" sz="1600" dirty="0"/>
          </a:p>
        </p:txBody>
      </p:sp>
      <p:sp>
        <p:nvSpPr>
          <p:cNvPr id="32" name="Shape 29"/>
          <p:cNvSpPr/>
          <p:nvPr/>
        </p:nvSpPr>
        <p:spPr>
          <a:xfrm>
            <a:off x="6454140" y="2453646"/>
            <a:ext cx="5114925" cy="1133475"/>
          </a:xfrm>
          <a:custGeom>
            <a:avLst/>
            <a:gdLst/>
            <a:ahLst/>
            <a:cxnLst/>
            <a:rect l="l" t="t" r="r" b="b"/>
            <a:pathLst>
              <a:path w="5114925" h="1133475">
                <a:moveTo>
                  <a:pt x="76204" y="0"/>
                </a:moveTo>
                <a:lnTo>
                  <a:pt x="5038721" y="0"/>
                </a:lnTo>
                <a:cubicBezTo>
                  <a:pt x="5080808" y="0"/>
                  <a:pt x="5114925" y="34117"/>
                  <a:pt x="5114925" y="76204"/>
                </a:cubicBezTo>
                <a:lnTo>
                  <a:pt x="5114925" y="1057271"/>
                </a:lnTo>
                <a:cubicBezTo>
                  <a:pt x="5114925" y="1099358"/>
                  <a:pt x="5080808" y="1133475"/>
                  <a:pt x="5038721" y="1133475"/>
                </a:cubicBezTo>
                <a:lnTo>
                  <a:pt x="76204" y="1133475"/>
                </a:lnTo>
                <a:cubicBezTo>
                  <a:pt x="34117" y="1133475"/>
                  <a:pt x="0" y="1099358"/>
                  <a:pt x="0" y="1057271"/>
                </a:cubicBezTo>
                <a:lnTo>
                  <a:pt x="0" y="76204"/>
                </a:lnTo>
                <a:cubicBezTo>
                  <a:pt x="0" y="34146"/>
                  <a:pt x="34146" y="0"/>
                  <a:pt x="76204" y="0"/>
                </a:cubicBezTo>
                <a:close/>
              </a:path>
            </a:pathLst>
          </a:custGeom>
          <a:solidFill>
            <a:srgbClr val="1A1D24">
              <a:alpha val="70196"/>
            </a:srgbClr>
          </a:solidFill>
          <a:ln/>
        </p:spPr>
      </p:sp>
      <p:sp>
        <p:nvSpPr>
          <p:cNvPr id="33" name="Text 30"/>
          <p:cNvSpPr/>
          <p:nvPr/>
        </p:nvSpPr>
        <p:spPr>
          <a:xfrm>
            <a:off x="6606540" y="2606046"/>
            <a:ext cx="48768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8B9DAE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OFFICIAL URL</a:t>
            </a:r>
            <a:endParaRPr lang="en-US" sz="1600" dirty="0"/>
          </a:p>
        </p:txBody>
      </p:sp>
      <p:sp>
        <p:nvSpPr>
          <p:cNvPr id="34" name="Text 31"/>
          <p:cNvSpPr/>
          <p:nvPr/>
        </p:nvSpPr>
        <p:spPr>
          <a:xfrm>
            <a:off x="6606540" y="2872746"/>
            <a:ext cx="4895850" cy="561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350" b="1" dirty="0">
                <a:solidFill>
                  <a:srgbClr val="8B9D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https://helixoriginator.github.io/Viksit-Bharat-2047-Governance-Architecture/#platforms</a:t>
            </a:r>
            <a:endParaRPr lang="en-US" sz="1600" dirty="0"/>
          </a:p>
        </p:txBody>
      </p:sp>
      <p:sp>
        <p:nvSpPr>
          <p:cNvPr id="35" name="Shape 32"/>
          <p:cNvSpPr/>
          <p:nvPr/>
        </p:nvSpPr>
        <p:spPr>
          <a:xfrm>
            <a:off x="6473190" y="3772858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152400"/>
                </a:moveTo>
                <a:cubicBezTo>
                  <a:pt x="118256" y="152400"/>
                  <a:pt x="152400" y="118256"/>
                  <a:pt x="152400" y="76200"/>
                </a:cubicBezTo>
                <a:cubicBezTo>
                  <a:pt x="152400" y="34144"/>
                  <a:pt x="118256" y="0"/>
                  <a:pt x="76200" y="0"/>
                </a:cubicBezTo>
                <a:cubicBezTo>
                  <a:pt x="34144" y="0"/>
                  <a:pt x="0" y="34144"/>
                  <a:pt x="0" y="76200"/>
                </a:cubicBezTo>
                <a:cubicBezTo>
                  <a:pt x="0" y="118256"/>
                  <a:pt x="34144" y="152400"/>
                  <a:pt x="76200" y="152400"/>
                </a:cubicBezTo>
                <a:close/>
                <a:moveTo>
                  <a:pt x="101322" y="63311"/>
                </a:moveTo>
                <a:lnTo>
                  <a:pt x="77510" y="101411"/>
                </a:lnTo>
                <a:cubicBezTo>
                  <a:pt x="76260" y="103406"/>
                  <a:pt x="74116" y="104656"/>
                  <a:pt x="71765" y="104775"/>
                </a:cubicBezTo>
                <a:cubicBezTo>
                  <a:pt x="69413" y="104894"/>
                  <a:pt x="67151" y="103823"/>
                  <a:pt x="65752" y="101918"/>
                </a:cubicBezTo>
                <a:lnTo>
                  <a:pt x="51465" y="82867"/>
                </a:lnTo>
                <a:cubicBezTo>
                  <a:pt x="49084" y="79712"/>
                  <a:pt x="49738" y="75248"/>
                  <a:pt x="52894" y="72866"/>
                </a:cubicBezTo>
                <a:cubicBezTo>
                  <a:pt x="56049" y="70485"/>
                  <a:pt x="60514" y="71140"/>
                  <a:pt x="62895" y="74295"/>
                </a:cubicBezTo>
                <a:lnTo>
                  <a:pt x="70931" y="85011"/>
                </a:lnTo>
                <a:lnTo>
                  <a:pt x="89208" y="55751"/>
                </a:lnTo>
                <a:cubicBezTo>
                  <a:pt x="91291" y="52417"/>
                  <a:pt x="95696" y="51375"/>
                  <a:pt x="99060" y="53489"/>
                </a:cubicBezTo>
                <a:cubicBezTo>
                  <a:pt x="102424" y="55602"/>
                  <a:pt x="103436" y="59978"/>
                  <a:pt x="101322" y="63341"/>
                </a:cubicBezTo>
                <a:close/>
              </a:path>
            </a:pathLst>
          </a:custGeom>
          <a:solidFill>
            <a:srgbClr val="8B9DAE"/>
          </a:solidFill>
          <a:ln/>
        </p:spPr>
      </p:sp>
      <p:sp>
        <p:nvSpPr>
          <p:cNvPr id="36" name="Text 33"/>
          <p:cNvSpPr/>
          <p:nvPr/>
        </p:nvSpPr>
        <p:spPr>
          <a:xfrm>
            <a:off x="6758940" y="3734758"/>
            <a:ext cx="25527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F7FAF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Comprehensive governance blueprint</a:t>
            </a:r>
            <a:endParaRPr lang="en-US" sz="1600" dirty="0"/>
          </a:p>
        </p:txBody>
      </p:sp>
      <p:sp>
        <p:nvSpPr>
          <p:cNvPr id="37" name="Shape 34"/>
          <p:cNvSpPr/>
          <p:nvPr/>
        </p:nvSpPr>
        <p:spPr>
          <a:xfrm>
            <a:off x="6473190" y="4077658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152400"/>
                </a:moveTo>
                <a:cubicBezTo>
                  <a:pt x="118256" y="152400"/>
                  <a:pt x="152400" y="118256"/>
                  <a:pt x="152400" y="76200"/>
                </a:cubicBezTo>
                <a:cubicBezTo>
                  <a:pt x="152400" y="34144"/>
                  <a:pt x="118256" y="0"/>
                  <a:pt x="76200" y="0"/>
                </a:cubicBezTo>
                <a:cubicBezTo>
                  <a:pt x="34144" y="0"/>
                  <a:pt x="0" y="34144"/>
                  <a:pt x="0" y="76200"/>
                </a:cubicBezTo>
                <a:cubicBezTo>
                  <a:pt x="0" y="118256"/>
                  <a:pt x="34144" y="152400"/>
                  <a:pt x="76200" y="152400"/>
                </a:cubicBezTo>
                <a:close/>
                <a:moveTo>
                  <a:pt x="101322" y="63311"/>
                </a:moveTo>
                <a:lnTo>
                  <a:pt x="77510" y="101411"/>
                </a:lnTo>
                <a:cubicBezTo>
                  <a:pt x="76260" y="103406"/>
                  <a:pt x="74116" y="104656"/>
                  <a:pt x="71765" y="104775"/>
                </a:cubicBezTo>
                <a:cubicBezTo>
                  <a:pt x="69413" y="104894"/>
                  <a:pt x="67151" y="103823"/>
                  <a:pt x="65752" y="101918"/>
                </a:cubicBezTo>
                <a:lnTo>
                  <a:pt x="51465" y="82867"/>
                </a:lnTo>
                <a:cubicBezTo>
                  <a:pt x="49084" y="79712"/>
                  <a:pt x="49738" y="75248"/>
                  <a:pt x="52894" y="72866"/>
                </a:cubicBezTo>
                <a:cubicBezTo>
                  <a:pt x="56049" y="70485"/>
                  <a:pt x="60514" y="71140"/>
                  <a:pt x="62895" y="74295"/>
                </a:cubicBezTo>
                <a:lnTo>
                  <a:pt x="70931" y="85011"/>
                </a:lnTo>
                <a:lnTo>
                  <a:pt x="89208" y="55751"/>
                </a:lnTo>
                <a:cubicBezTo>
                  <a:pt x="91291" y="52417"/>
                  <a:pt x="95696" y="51375"/>
                  <a:pt x="99060" y="53489"/>
                </a:cubicBezTo>
                <a:cubicBezTo>
                  <a:pt x="102424" y="55602"/>
                  <a:pt x="103436" y="59978"/>
                  <a:pt x="101322" y="63341"/>
                </a:cubicBezTo>
                <a:close/>
              </a:path>
            </a:pathLst>
          </a:custGeom>
          <a:solidFill>
            <a:srgbClr val="8B9DAE"/>
          </a:solidFill>
          <a:ln/>
        </p:spPr>
      </p:sp>
      <p:sp>
        <p:nvSpPr>
          <p:cNvPr id="38" name="Text 35"/>
          <p:cNvSpPr/>
          <p:nvPr/>
        </p:nvSpPr>
        <p:spPr>
          <a:xfrm>
            <a:off x="6758940" y="4039558"/>
            <a:ext cx="29813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F7FAF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15 digital repositories with interactive access</a:t>
            </a:r>
            <a:endParaRPr lang="en-US" sz="1600" dirty="0"/>
          </a:p>
        </p:txBody>
      </p:sp>
      <p:sp>
        <p:nvSpPr>
          <p:cNvPr id="39" name="Shape 36"/>
          <p:cNvSpPr/>
          <p:nvPr/>
        </p:nvSpPr>
        <p:spPr>
          <a:xfrm>
            <a:off x="6473190" y="4382458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152400"/>
                </a:moveTo>
                <a:cubicBezTo>
                  <a:pt x="118256" y="152400"/>
                  <a:pt x="152400" y="118256"/>
                  <a:pt x="152400" y="76200"/>
                </a:cubicBezTo>
                <a:cubicBezTo>
                  <a:pt x="152400" y="34144"/>
                  <a:pt x="118256" y="0"/>
                  <a:pt x="76200" y="0"/>
                </a:cubicBezTo>
                <a:cubicBezTo>
                  <a:pt x="34144" y="0"/>
                  <a:pt x="0" y="34144"/>
                  <a:pt x="0" y="76200"/>
                </a:cubicBezTo>
                <a:cubicBezTo>
                  <a:pt x="0" y="118256"/>
                  <a:pt x="34144" y="152400"/>
                  <a:pt x="76200" y="152400"/>
                </a:cubicBezTo>
                <a:close/>
                <a:moveTo>
                  <a:pt x="101322" y="63311"/>
                </a:moveTo>
                <a:lnTo>
                  <a:pt x="77510" y="101411"/>
                </a:lnTo>
                <a:cubicBezTo>
                  <a:pt x="76260" y="103406"/>
                  <a:pt x="74116" y="104656"/>
                  <a:pt x="71765" y="104775"/>
                </a:cubicBezTo>
                <a:cubicBezTo>
                  <a:pt x="69413" y="104894"/>
                  <a:pt x="67151" y="103823"/>
                  <a:pt x="65752" y="101918"/>
                </a:cubicBezTo>
                <a:lnTo>
                  <a:pt x="51465" y="82867"/>
                </a:lnTo>
                <a:cubicBezTo>
                  <a:pt x="49084" y="79712"/>
                  <a:pt x="49738" y="75248"/>
                  <a:pt x="52894" y="72866"/>
                </a:cubicBezTo>
                <a:cubicBezTo>
                  <a:pt x="56049" y="70485"/>
                  <a:pt x="60514" y="71140"/>
                  <a:pt x="62895" y="74295"/>
                </a:cubicBezTo>
                <a:lnTo>
                  <a:pt x="70931" y="85011"/>
                </a:lnTo>
                <a:lnTo>
                  <a:pt x="89208" y="55751"/>
                </a:lnTo>
                <a:cubicBezTo>
                  <a:pt x="91291" y="52417"/>
                  <a:pt x="95696" y="51375"/>
                  <a:pt x="99060" y="53489"/>
                </a:cubicBezTo>
                <a:cubicBezTo>
                  <a:pt x="102424" y="55602"/>
                  <a:pt x="103436" y="59978"/>
                  <a:pt x="101322" y="63341"/>
                </a:cubicBezTo>
                <a:close/>
              </a:path>
            </a:pathLst>
          </a:custGeom>
          <a:solidFill>
            <a:srgbClr val="8B9DAE"/>
          </a:solidFill>
          <a:ln/>
        </p:spPr>
      </p:sp>
      <p:sp>
        <p:nvSpPr>
          <p:cNvPr id="40" name="Text 37"/>
          <p:cNvSpPr/>
          <p:nvPr/>
        </p:nvSpPr>
        <p:spPr>
          <a:xfrm>
            <a:off x="6758940" y="4344358"/>
            <a:ext cx="32480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F7FAF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Policy frameworks and civilisational architecture</a:t>
            </a:r>
            <a:endParaRPr lang="en-US" sz="1600" dirty="0"/>
          </a:p>
        </p:txBody>
      </p:sp>
      <p:sp>
        <p:nvSpPr>
          <p:cNvPr id="41" name="Shape 38"/>
          <p:cNvSpPr/>
          <p:nvPr/>
        </p:nvSpPr>
        <p:spPr>
          <a:xfrm>
            <a:off x="6473190" y="4687258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152400"/>
                </a:moveTo>
                <a:cubicBezTo>
                  <a:pt x="118256" y="152400"/>
                  <a:pt x="152400" y="118256"/>
                  <a:pt x="152400" y="76200"/>
                </a:cubicBezTo>
                <a:cubicBezTo>
                  <a:pt x="152400" y="34144"/>
                  <a:pt x="118256" y="0"/>
                  <a:pt x="76200" y="0"/>
                </a:cubicBezTo>
                <a:cubicBezTo>
                  <a:pt x="34144" y="0"/>
                  <a:pt x="0" y="34144"/>
                  <a:pt x="0" y="76200"/>
                </a:cubicBezTo>
                <a:cubicBezTo>
                  <a:pt x="0" y="118256"/>
                  <a:pt x="34144" y="152400"/>
                  <a:pt x="76200" y="152400"/>
                </a:cubicBezTo>
                <a:close/>
                <a:moveTo>
                  <a:pt x="101322" y="63311"/>
                </a:moveTo>
                <a:lnTo>
                  <a:pt x="77510" y="101411"/>
                </a:lnTo>
                <a:cubicBezTo>
                  <a:pt x="76260" y="103406"/>
                  <a:pt x="74116" y="104656"/>
                  <a:pt x="71765" y="104775"/>
                </a:cubicBezTo>
                <a:cubicBezTo>
                  <a:pt x="69413" y="104894"/>
                  <a:pt x="67151" y="103823"/>
                  <a:pt x="65752" y="101918"/>
                </a:cubicBezTo>
                <a:lnTo>
                  <a:pt x="51465" y="82867"/>
                </a:lnTo>
                <a:cubicBezTo>
                  <a:pt x="49084" y="79712"/>
                  <a:pt x="49738" y="75248"/>
                  <a:pt x="52894" y="72866"/>
                </a:cubicBezTo>
                <a:cubicBezTo>
                  <a:pt x="56049" y="70485"/>
                  <a:pt x="60514" y="71140"/>
                  <a:pt x="62895" y="74295"/>
                </a:cubicBezTo>
                <a:lnTo>
                  <a:pt x="70931" y="85011"/>
                </a:lnTo>
                <a:lnTo>
                  <a:pt x="89208" y="55751"/>
                </a:lnTo>
                <a:cubicBezTo>
                  <a:pt x="91291" y="52417"/>
                  <a:pt x="95696" y="51375"/>
                  <a:pt x="99060" y="53489"/>
                </a:cubicBezTo>
                <a:cubicBezTo>
                  <a:pt x="102424" y="55602"/>
                  <a:pt x="103436" y="59978"/>
                  <a:pt x="101322" y="63341"/>
                </a:cubicBezTo>
                <a:close/>
              </a:path>
            </a:pathLst>
          </a:custGeom>
          <a:solidFill>
            <a:srgbClr val="8B9DAE"/>
          </a:solidFill>
          <a:ln/>
        </p:spPr>
      </p:sp>
      <p:sp>
        <p:nvSpPr>
          <p:cNvPr id="42" name="Text 39"/>
          <p:cNvSpPr/>
          <p:nvPr/>
        </p:nvSpPr>
        <p:spPr>
          <a:xfrm>
            <a:off x="6758940" y="4649158"/>
            <a:ext cx="32385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F7FAF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AI-enabled governance systems documentation</a:t>
            </a:r>
            <a:endParaRPr lang="en-US" sz="1600" dirty="0"/>
          </a:p>
        </p:txBody>
      </p:sp>
      <p:sp>
        <p:nvSpPr>
          <p:cNvPr id="43" name="Shape 40"/>
          <p:cNvSpPr/>
          <p:nvPr/>
        </p:nvSpPr>
        <p:spPr>
          <a:xfrm>
            <a:off x="6473190" y="4992058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152400"/>
                </a:moveTo>
                <a:cubicBezTo>
                  <a:pt x="118256" y="152400"/>
                  <a:pt x="152400" y="118256"/>
                  <a:pt x="152400" y="76200"/>
                </a:cubicBezTo>
                <a:cubicBezTo>
                  <a:pt x="152400" y="34144"/>
                  <a:pt x="118256" y="0"/>
                  <a:pt x="76200" y="0"/>
                </a:cubicBezTo>
                <a:cubicBezTo>
                  <a:pt x="34144" y="0"/>
                  <a:pt x="0" y="34144"/>
                  <a:pt x="0" y="76200"/>
                </a:cubicBezTo>
                <a:cubicBezTo>
                  <a:pt x="0" y="118256"/>
                  <a:pt x="34144" y="152400"/>
                  <a:pt x="76200" y="152400"/>
                </a:cubicBezTo>
                <a:close/>
                <a:moveTo>
                  <a:pt x="101322" y="63311"/>
                </a:moveTo>
                <a:lnTo>
                  <a:pt x="77510" y="101411"/>
                </a:lnTo>
                <a:cubicBezTo>
                  <a:pt x="76260" y="103406"/>
                  <a:pt x="74116" y="104656"/>
                  <a:pt x="71765" y="104775"/>
                </a:cubicBezTo>
                <a:cubicBezTo>
                  <a:pt x="69413" y="104894"/>
                  <a:pt x="67151" y="103823"/>
                  <a:pt x="65752" y="101918"/>
                </a:cubicBezTo>
                <a:lnTo>
                  <a:pt x="51465" y="82867"/>
                </a:lnTo>
                <a:cubicBezTo>
                  <a:pt x="49084" y="79712"/>
                  <a:pt x="49738" y="75248"/>
                  <a:pt x="52894" y="72866"/>
                </a:cubicBezTo>
                <a:cubicBezTo>
                  <a:pt x="56049" y="70485"/>
                  <a:pt x="60514" y="71140"/>
                  <a:pt x="62895" y="74295"/>
                </a:cubicBezTo>
                <a:lnTo>
                  <a:pt x="70931" y="85011"/>
                </a:lnTo>
                <a:lnTo>
                  <a:pt x="89208" y="55751"/>
                </a:lnTo>
                <a:cubicBezTo>
                  <a:pt x="91291" y="52417"/>
                  <a:pt x="95696" y="51375"/>
                  <a:pt x="99060" y="53489"/>
                </a:cubicBezTo>
                <a:cubicBezTo>
                  <a:pt x="102424" y="55602"/>
                  <a:pt x="103436" y="59978"/>
                  <a:pt x="101322" y="63341"/>
                </a:cubicBezTo>
                <a:close/>
              </a:path>
            </a:pathLst>
          </a:custGeom>
          <a:solidFill>
            <a:srgbClr val="8B9DAE"/>
          </a:solidFill>
          <a:ln/>
        </p:spPr>
      </p:sp>
      <p:sp>
        <p:nvSpPr>
          <p:cNvPr id="44" name="Text 41"/>
          <p:cNvSpPr/>
          <p:nvPr/>
        </p:nvSpPr>
        <p:spPr>
          <a:xfrm>
            <a:off x="6758940" y="4953958"/>
            <a:ext cx="24669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F7FAF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Citizen data sovereignty frameworks</a:t>
            </a:r>
            <a:endParaRPr lang="en-US" sz="1600" dirty="0"/>
          </a:p>
        </p:txBody>
      </p:sp>
      <p:sp>
        <p:nvSpPr>
          <p:cNvPr id="45" name="Shape 42"/>
          <p:cNvSpPr/>
          <p:nvPr/>
        </p:nvSpPr>
        <p:spPr>
          <a:xfrm>
            <a:off x="6473190" y="5296858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152400"/>
                </a:moveTo>
                <a:cubicBezTo>
                  <a:pt x="118256" y="152400"/>
                  <a:pt x="152400" y="118256"/>
                  <a:pt x="152400" y="76200"/>
                </a:cubicBezTo>
                <a:cubicBezTo>
                  <a:pt x="152400" y="34144"/>
                  <a:pt x="118256" y="0"/>
                  <a:pt x="76200" y="0"/>
                </a:cubicBezTo>
                <a:cubicBezTo>
                  <a:pt x="34144" y="0"/>
                  <a:pt x="0" y="34144"/>
                  <a:pt x="0" y="76200"/>
                </a:cubicBezTo>
                <a:cubicBezTo>
                  <a:pt x="0" y="118256"/>
                  <a:pt x="34144" y="152400"/>
                  <a:pt x="76200" y="152400"/>
                </a:cubicBezTo>
                <a:close/>
                <a:moveTo>
                  <a:pt x="101322" y="63311"/>
                </a:moveTo>
                <a:lnTo>
                  <a:pt x="77510" y="101411"/>
                </a:lnTo>
                <a:cubicBezTo>
                  <a:pt x="76260" y="103406"/>
                  <a:pt x="74116" y="104656"/>
                  <a:pt x="71765" y="104775"/>
                </a:cubicBezTo>
                <a:cubicBezTo>
                  <a:pt x="69413" y="104894"/>
                  <a:pt x="67151" y="103823"/>
                  <a:pt x="65752" y="101918"/>
                </a:cubicBezTo>
                <a:lnTo>
                  <a:pt x="51465" y="82867"/>
                </a:lnTo>
                <a:cubicBezTo>
                  <a:pt x="49084" y="79712"/>
                  <a:pt x="49738" y="75248"/>
                  <a:pt x="52894" y="72866"/>
                </a:cubicBezTo>
                <a:cubicBezTo>
                  <a:pt x="56049" y="70485"/>
                  <a:pt x="60514" y="71140"/>
                  <a:pt x="62895" y="74295"/>
                </a:cubicBezTo>
                <a:lnTo>
                  <a:pt x="70931" y="85011"/>
                </a:lnTo>
                <a:lnTo>
                  <a:pt x="89208" y="55751"/>
                </a:lnTo>
                <a:cubicBezTo>
                  <a:pt x="91291" y="52417"/>
                  <a:pt x="95696" y="51375"/>
                  <a:pt x="99060" y="53489"/>
                </a:cubicBezTo>
                <a:cubicBezTo>
                  <a:pt x="102424" y="55602"/>
                  <a:pt x="103436" y="59978"/>
                  <a:pt x="101322" y="63341"/>
                </a:cubicBezTo>
                <a:close/>
              </a:path>
            </a:pathLst>
          </a:custGeom>
          <a:solidFill>
            <a:srgbClr val="8B9DAE"/>
          </a:solidFill>
          <a:ln/>
        </p:spPr>
      </p:sp>
      <p:sp>
        <p:nvSpPr>
          <p:cNvPr id="46" name="Text 43"/>
          <p:cNvSpPr/>
          <p:nvPr/>
        </p:nvSpPr>
        <p:spPr>
          <a:xfrm>
            <a:off x="6758940" y="5258758"/>
            <a:ext cx="29241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F7FAF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Arthashastra-modern governance mapping</a:t>
            </a:r>
            <a:endParaRPr lang="en-US" sz="1600" dirty="0"/>
          </a:p>
        </p:txBody>
      </p:sp>
      <p:sp>
        <p:nvSpPr>
          <p:cNvPr id="47" name="Shape 44"/>
          <p:cNvSpPr/>
          <p:nvPr/>
        </p:nvSpPr>
        <p:spPr>
          <a:xfrm>
            <a:off x="388620" y="5891214"/>
            <a:ext cx="11416665" cy="853440"/>
          </a:xfrm>
          <a:custGeom>
            <a:avLst/>
            <a:gdLst/>
            <a:ahLst/>
            <a:cxnLst/>
            <a:rect l="l" t="t" r="r" b="b"/>
            <a:pathLst>
              <a:path w="11416665" h="853440">
                <a:moveTo>
                  <a:pt x="76204" y="0"/>
                </a:moveTo>
                <a:lnTo>
                  <a:pt x="11340461" y="0"/>
                </a:lnTo>
                <a:cubicBezTo>
                  <a:pt x="11382547" y="0"/>
                  <a:pt x="11416665" y="34118"/>
                  <a:pt x="11416665" y="76204"/>
                </a:cubicBezTo>
                <a:lnTo>
                  <a:pt x="11416665" y="777236"/>
                </a:lnTo>
                <a:cubicBezTo>
                  <a:pt x="11416665" y="819322"/>
                  <a:pt x="11382547" y="853440"/>
                  <a:pt x="11340461" y="853440"/>
                </a:cubicBezTo>
                <a:lnTo>
                  <a:pt x="76204" y="853440"/>
                </a:lnTo>
                <a:cubicBezTo>
                  <a:pt x="34118" y="853440"/>
                  <a:pt x="0" y="819322"/>
                  <a:pt x="0" y="777236"/>
                </a:cubicBezTo>
                <a:lnTo>
                  <a:pt x="0" y="76204"/>
                </a:lnTo>
                <a:cubicBezTo>
                  <a:pt x="0" y="34146"/>
                  <a:pt x="34146" y="0"/>
                  <a:pt x="76204" y="0"/>
                </a:cubicBezTo>
                <a:close/>
              </a:path>
            </a:pathLst>
          </a:custGeom>
          <a:gradFill rotWithShape="1" flip="none">
            <a:gsLst>
              <a:gs pos="0">
                <a:srgbClr val="C5A575">
                  <a:alpha val="30000"/>
                </a:srgbClr>
              </a:gs>
              <a:gs pos="50000">
                <a:srgbClr val="8B9DAE">
                  <a:alpha val="20000"/>
                </a:srgbClr>
              </a:gs>
              <a:gs pos="100000">
                <a:srgbClr val="C5A575">
                  <a:alpha val="30000"/>
                </a:srgbClr>
              </a:gs>
            </a:gsLst>
            <a:lin ang="0" scaled="1"/>
          </a:gradFill>
          <a:ln w="20320">
            <a:solidFill>
              <a:srgbClr val="C5A575"/>
            </a:solidFill>
            <a:prstDash val="solid"/>
          </a:ln>
        </p:spPr>
      </p:sp>
      <p:sp>
        <p:nvSpPr>
          <p:cNvPr id="48" name="Shape 45"/>
          <p:cNvSpPr/>
          <p:nvPr/>
        </p:nvSpPr>
        <p:spPr>
          <a:xfrm>
            <a:off x="586740" y="6175056"/>
            <a:ext cx="285750" cy="285750"/>
          </a:xfrm>
          <a:custGeom>
            <a:avLst/>
            <a:gdLst/>
            <a:ahLst/>
            <a:cxnLst/>
            <a:rect l="l" t="t" r="r" b="b"/>
            <a:pathLst>
              <a:path w="285750" h="285750">
                <a:moveTo>
                  <a:pt x="142875" y="0"/>
                </a:moveTo>
                <a:cubicBezTo>
                  <a:pt x="145442" y="0"/>
                  <a:pt x="148010" y="558"/>
                  <a:pt x="150354" y="1619"/>
                </a:cubicBezTo>
                <a:lnTo>
                  <a:pt x="255501" y="46211"/>
                </a:lnTo>
                <a:cubicBezTo>
                  <a:pt x="267779" y="51402"/>
                  <a:pt x="276932" y="63512"/>
                  <a:pt x="276876" y="78135"/>
                </a:cubicBezTo>
                <a:cubicBezTo>
                  <a:pt x="276597" y="133499"/>
                  <a:pt x="253826" y="234795"/>
                  <a:pt x="157665" y="280839"/>
                </a:cubicBezTo>
                <a:cubicBezTo>
                  <a:pt x="148344" y="285304"/>
                  <a:pt x="137517" y="285304"/>
                  <a:pt x="128197" y="280839"/>
                </a:cubicBezTo>
                <a:cubicBezTo>
                  <a:pt x="31979" y="234795"/>
                  <a:pt x="9265" y="133499"/>
                  <a:pt x="8985" y="78135"/>
                </a:cubicBezTo>
                <a:cubicBezTo>
                  <a:pt x="8930" y="63512"/>
                  <a:pt x="18083" y="51402"/>
                  <a:pt x="30361" y="46211"/>
                </a:cubicBezTo>
                <a:lnTo>
                  <a:pt x="135452" y="1619"/>
                </a:lnTo>
                <a:cubicBezTo>
                  <a:pt x="137796" y="558"/>
                  <a:pt x="140308" y="0"/>
                  <a:pt x="142875" y="0"/>
                </a:cubicBezTo>
                <a:close/>
                <a:moveTo>
                  <a:pt x="142875" y="37281"/>
                </a:moveTo>
                <a:lnTo>
                  <a:pt x="142875" y="248301"/>
                </a:lnTo>
                <a:cubicBezTo>
                  <a:pt x="219894" y="211020"/>
                  <a:pt x="240599" y="128420"/>
                  <a:pt x="241102" y="78972"/>
                </a:cubicBezTo>
                <a:lnTo>
                  <a:pt x="142875" y="37337"/>
                </a:lnTo>
                <a:lnTo>
                  <a:pt x="142875" y="37337"/>
                </a:lnTo>
                <a:close/>
              </a:path>
            </a:pathLst>
          </a:custGeom>
          <a:solidFill>
            <a:srgbClr val="C5A575"/>
          </a:solidFill>
          <a:ln/>
        </p:spPr>
      </p:sp>
      <p:sp>
        <p:nvSpPr>
          <p:cNvPr id="49" name="Text 46"/>
          <p:cNvSpPr/>
          <p:nvPr/>
        </p:nvSpPr>
        <p:spPr>
          <a:xfrm>
            <a:off x="1058227" y="6051231"/>
            <a:ext cx="106775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F7FAFC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Open-Access &amp; Independently Verifiable</a:t>
            </a:r>
            <a:endParaRPr lang="en-US" sz="1600" dirty="0"/>
          </a:p>
        </p:txBody>
      </p:sp>
      <p:sp>
        <p:nvSpPr>
          <p:cNvPr id="50" name="Text 47"/>
          <p:cNvSpPr/>
          <p:nvPr/>
        </p:nvSpPr>
        <p:spPr>
          <a:xfrm>
            <a:off x="1058227" y="6356031"/>
            <a:ext cx="106584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8B9D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Both repositories are permanently archived, open-access, and independently verifiable through third-party platforms and institutions.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1A1D2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81000" y="476250"/>
            <a:ext cx="38100" cy="457200"/>
          </a:xfrm>
          <a:custGeom>
            <a:avLst/>
            <a:gdLst/>
            <a:ahLst/>
            <a:cxnLst/>
            <a:rect l="l" t="t" r="r" b="b"/>
            <a:pathLst>
              <a:path w="38100" h="457200">
                <a:moveTo>
                  <a:pt x="0" y="0"/>
                </a:moveTo>
                <a:lnTo>
                  <a:pt x="38100" y="0"/>
                </a:lnTo>
                <a:lnTo>
                  <a:pt x="38100" y="457200"/>
                </a:lnTo>
                <a:lnTo>
                  <a:pt x="0" y="457200"/>
                </a:lnTo>
                <a:lnTo>
                  <a:pt x="0" y="0"/>
                </a:lnTo>
                <a:close/>
              </a:path>
            </a:pathLst>
          </a:custGeom>
          <a:solidFill>
            <a:srgbClr val="C5A575"/>
          </a:solidFill>
          <a:ln/>
        </p:spPr>
      </p:sp>
      <p:sp>
        <p:nvSpPr>
          <p:cNvPr id="3" name="Text 1"/>
          <p:cNvSpPr/>
          <p:nvPr/>
        </p:nvSpPr>
        <p:spPr>
          <a:xfrm>
            <a:off x="533400" y="381000"/>
            <a:ext cx="41910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spc="210" kern="0" dirty="0">
                <a:solidFill>
                  <a:srgbClr val="C5A575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Submission Overview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533400" y="571500"/>
            <a:ext cx="435292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80000"/>
              </a:lnSpc>
            </a:pPr>
            <a:r>
              <a:rPr lang="en-US" sz="3600" b="1" dirty="0">
                <a:solidFill>
                  <a:srgbClr val="F7FAFC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Purpose of Submission</a:t>
            </a:r>
            <a:endParaRPr lang="en-US" sz="1600" dirty="0"/>
          </a:p>
        </p:txBody>
      </p:sp>
      <p:sp>
        <p:nvSpPr>
          <p:cNvPr id="5" name="Shape 3"/>
          <p:cNvSpPr/>
          <p:nvPr/>
        </p:nvSpPr>
        <p:spPr>
          <a:xfrm>
            <a:off x="400050" y="1371600"/>
            <a:ext cx="5581650" cy="2114550"/>
          </a:xfrm>
          <a:custGeom>
            <a:avLst/>
            <a:gdLst/>
            <a:ahLst/>
            <a:cxnLst/>
            <a:rect l="l" t="t" r="r" b="b"/>
            <a:pathLst>
              <a:path w="5581650" h="2114550">
                <a:moveTo>
                  <a:pt x="0" y="0"/>
                </a:moveTo>
                <a:lnTo>
                  <a:pt x="5505442" y="0"/>
                </a:lnTo>
                <a:cubicBezTo>
                  <a:pt x="5547530" y="0"/>
                  <a:pt x="5581650" y="34120"/>
                  <a:pt x="5581650" y="76208"/>
                </a:cubicBezTo>
                <a:lnTo>
                  <a:pt x="5581650" y="2038342"/>
                </a:lnTo>
                <a:cubicBezTo>
                  <a:pt x="5581650" y="2080430"/>
                  <a:pt x="5547530" y="2114550"/>
                  <a:pt x="5505442" y="2114550"/>
                </a:cubicBezTo>
                <a:lnTo>
                  <a:pt x="0" y="2114550"/>
                </a:lnTo>
                <a:lnTo>
                  <a:pt x="0" y="0"/>
                </a:lnTo>
                <a:close/>
              </a:path>
            </a:pathLst>
          </a:custGeom>
          <a:solidFill>
            <a:srgbClr val="4A5568">
              <a:alpha val="20000"/>
            </a:srgbClr>
          </a:solidFill>
          <a:ln/>
        </p:spPr>
      </p:sp>
      <p:sp>
        <p:nvSpPr>
          <p:cNvPr id="6" name="Shape 4"/>
          <p:cNvSpPr/>
          <p:nvPr/>
        </p:nvSpPr>
        <p:spPr>
          <a:xfrm>
            <a:off x="400050" y="1371600"/>
            <a:ext cx="38100" cy="2114550"/>
          </a:xfrm>
          <a:custGeom>
            <a:avLst/>
            <a:gdLst/>
            <a:ahLst/>
            <a:cxnLst/>
            <a:rect l="l" t="t" r="r" b="b"/>
            <a:pathLst>
              <a:path w="38100" h="2114550">
                <a:moveTo>
                  <a:pt x="0" y="0"/>
                </a:moveTo>
                <a:lnTo>
                  <a:pt x="38100" y="0"/>
                </a:lnTo>
                <a:lnTo>
                  <a:pt x="38100" y="2114550"/>
                </a:lnTo>
                <a:lnTo>
                  <a:pt x="0" y="2114550"/>
                </a:lnTo>
                <a:lnTo>
                  <a:pt x="0" y="0"/>
                </a:lnTo>
                <a:close/>
              </a:path>
            </a:pathLst>
          </a:custGeom>
          <a:solidFill>
            <a:srgbClr val="C5A575"/>
          </a:solidFill>
          <a:ln/>
        </p:spPr>
      </p:sp>
      <p:sp>
        <p:nvSpPr>
          <p:cNvPr id="7" name="Shape 5"/>
          <p:cNvSpPr/>
          <p:nvPr/>
        </p:nvSpPr>
        <p:spPr>
          <a:xfrm>
            <a:off x="647700" y="1600200"/>
            <a:ext cx="533400" cy="533400"/>
          </a:xfrm>
          <a:custGeom>
            <a:avLst/>
            <a:gdLst/>
            <a:ahLst/>
            <a:cxnLst/>
            <a:rect l="l" t="t" r="r" b="b"/>
            <a:pathLst>
              <a:path w="533400" h="533400">
                <a:moveTo>
                  <a:pt x="266700" y="0"/>
                </a:moveTo>
                <a:lnTo>
                  <a:pt x="266700" y="0"/>
                </a:lnTo>
                <a:cubicBezTo>
                  <a:pt x="413896" y="0"/>
                  <a:pt x="533400" y="119504"/>
                  <a:pt x="533400" y="266700"/>
                </a:cubicBezTo>
                <a:lnTo>
                  <a:pt x="533400" y="266700"/>
                </a:lnTo>
                <a:cubicBezTo>
                  <a:pt x="533400" y="413896"/>
                  <a:pt x="413896" y="533400"/>
                  <a:pt x="266700" y="533400"/>
                </a:cubicBezTo>
                <a:lnTo>
                  <a:pt x="266700" y="533400"/>
                </a:lnTo>
                <a:cubicBezTo>
                  <a:pt x="119504" y="533400"/>
                  <a:pt x="0" y="413896"/>
                  <a:pt x="0" y="266700"/>
                </a:cubicBezTo>
                <a:lnTo>
                  <a:pt x="0" y="266700"/>
                </a:lnTo>
                <a:cubicBezTo>
                  <a:pt x="0" y="119504"/>
                  <a:pt x="119504" y="0"/>
                  <a:pt x="266700" y="0"/>
                </a:cubicBezTo>
                <a:close/>
              </a:path>
            </a:pathLst>
          </a:custGeom>
          <a:solidFill>
            <a:srgbClr val="C5A575">
              <a:alpha val="20000"/>
            </a:srgbClr>
          </a:solidFill>
          <a:ln/>
        </p:spPr>
      </p:sp>
      <p:sp>
        <p:nvSpPr>
          <p:cNvPr id="8" name="Shape 6"/>
          <p:cNvSpPr/>
          <p:nvPr/>
        </p:nvSpPr>
        <p:spPr>
          <a:xfrm>
            <a:off x="800100" y="1752600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200025" y="114300"/>
                </a:moveTo>
                <a:cubicBezTo>
                  <a:pt x="200025" y="66987"/>
                  <a:pt x="161613" y="28575"/>
                  <a:pt x="114300" y="28575"/>
                </a:cubicBezTo>
                <a:cubicBezTo>
                  <a:pt x="66987" y="28575"/>
                  <a:pt x="28575" y="66987"/>
                  <a:pt x="28575" y="114300"/>
                </a:cubicBezTo>
                <a:cubicBezTo>
                  <a:pt x="28575" y="161613"/>
                  <a:pt x="66987" y="200025"/>
                  <a:pt x="114300" y="200025"/>
                </a:cubicBezTo>
                <a:cubicBezTo>
                  <a:pt x="161613" y="200025"/>
                  <a:pt x="200025" y="161613"/>
                  <a:pt x="200025" y="114300"/>
                </a:cubicBezTo>
                <a:close/>
                <a:moveTo>
                  <a:pt x="0" y="114300"/>
                </a:moveTo>
                <a:cubicBezTo>
                  <a:pt x="0" y="51216"/>
                  <a:pt x="51216" y="0"/>
                  <a:pt x="114300" y="0"/>
                </a:cubicBezTo>
                <a:cubicBezTo>
                  <a:pt x="177384" y="0"/>
                  <a:pt x="228600" y="51216"/>
                  <a:pt x="228600" y="114300"/>
                </a:cubicBezTo>
                <a:cubicBezTo>
                  <a:pt x="228600" y="177384"/>
                  <a:pt x="177384" y="228600"/>
                  <a:pt x="114300" y="228600"/>
                </a:cubicBezTo>
                <a:cubicBezTo>
                  <a:pt x="51216" y="228600"/>
                  <a:pt x="0" y="177384"/>
                  <a:pt x="0" y="114300"/>
                </a:cubicBezTo>
                <a:close/>
                <a:moveTo>
                  <a:pt x="114300" y="150019"/>
                </a:moveTo>
                <a:cubicBezTo>
                  <a:pt x="134014" y="150019"/>
                  <a:pt x="150019" y="134014"/>
                  <a:pt x="150019" y="114300"/>
                </a:cubicBezTo>
                <a:cubicBezTo>
                  <a:pt x="150019" y="94586"/>
                  <a:pt x="134014" y="78581"/>
                  <a:pt x="114300" y="78581"/>
                </a:cubicBezTo>
                <a:cubicBezTo>
                  <a:pt x="94586" y="78581"/>
                  <a:pt x="78581" y="94586"/>
                  <a:pt x="78581" y="114300"/>
                </a:cubicBezTo>
                <a:cubicBezTo>
                  <a:pt x="78581" y="134014"/>
                  <a:pt x="94586" y="150019"/>
                  <a:pt x="114300" y="150019"/>
                </a:cubicBezTo>
                <a:close/>
                <a:moveTo>
                  <a:pt x="114300" y="50006"/>
                </a:moveTo>
                <a:cubicBezTo>
                  <a:pt x="149785" y="50006"/>
                  <a:pt x="178594" y="78815"/>
                  <a:pt x="178594" y="114300"/>
                </a:cubicBezTo>
                <a:cubicBezTo>
                  <a:pt x="178594" y="149785"/>
                  <a:pt x="149785" y="178594"/>
                  <a:pt x="114300" y="178594"/>
                </a:cubicBezTo>
                <a:cubicBezTo>
                  <a:pt x="78815" y="178594"/>
                  <a:pt x="50006" y="149785"/>
                  <a:pt x="50006" y="114300"/>
                </a:cubicBezTo>
                <a:cubicBezTo>
                  <a:pt x="50006" y="78815"/>
                  <a:pt x="78815" y="50006"/>
                  <a:pt x="114300" y="50006"/>
                </a:cubicBezTo>
                <a:close/>
                <a:moveTo>
                  <a:pt x="100013" y="114300"/>
                </a:moveTo>
                <a:cubicBezTo>
                  <a:pt x="100013" y="106415"/>
                  <a:pt x="106415" y="100013"/>
                  <a:pt x="114300" y="100013"/>
                </a:cubicBezTo>
                <a:cubicBezTo>
                  <a:pt x="122185" y="100013"/>
                  <a:pt x="128588" y="106415"/>
                  <a:pt x="128588" y="114300"/>
                </a:cubicBezTo>
                <a:cubicBezTo>
                  <a:pt x="128588" y="122185"/>
                  <a:pt x="122185" y="128588"/>
                  <a:pt x="114300" y="128588"/>
                </a:cubicBezTo>
                <a:cubicBezTo>
                  <a:pt x="106415" y="128588"/>
                  <a:pt x="100013" y="122185"/>
                  <a:pt x="100013" y="114300"/>
                </a:cubicBezTo>
                <a:close/>
              </a:path>
            </a:pathLst>
          </a:custGeom>
          <a:solidFill>
            <a:srgbClr val="C5A575"/>
          </a:solidFill>
          <a:ln/>
        </p:spPr>
      </p:sp>
      <p:sp>
        <p:nvSpPr>
          <p:cNvPr id="9" name="Text 7"/>
          <p:cNvSpPr/>
          <p:nvPr/>
        </p:nvSpPr>
        <p:spPr>
          <a:xfrm>
            <a:off x="1333500" y="1600200"/>
            <a:ext cx="45339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C5A575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Primary Objective</a:t>
            </a: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1333500" y="2019181"/>
            <a:ext cx="4495800" cy="1238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F7FAF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To formally submit a comprehensive portfolio of independent research achievements for evaluation and potential recognition by the </a:t>
            </a:r>
            <a:pPr>
              <a:lnSpc>
                <a:spcPct val="140000"/>
              </a:lnSpc>
            </a:pPr>
            <a:r>
              <a:rPr lang="en-US" sz="1200" b="1" dirty="0">
                <a:solidFill>
                  <a:srgbClr val="C5A57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Limca Book of World Records</a:t>
            </a:r>
            <a:pPr>
              <a:lnSpc>
                <a:spcPct val="140000"/>
              </a:lnSpc>
            </a:pPr>
            <a:r>
              <a:rPr lang="en-US" sz="1200" dirty="0">
                <a:solidFill>
                  <a:srgbClr val="F7FAF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. This submission documents an unprecedented body of work created by a single independent researcher without institutional affiliation.</a:t>
            </a:r>
            <a:endParaRPr lang="en-US" sz="1600" dirty="0"/>
          </a:p>
        </p:txBody>
      </p:sp>
      <p:sp>
        <p:nvSpPr>
          <p:cNvPr id="11" name="Shape 9"/>
          <p:cNvSpPr/>
          <p:nvPr/>
        </p:nvSpPr>
        <p:spPr>
          <a:xfrm>
            <a:off x="400050" y="3676531"/>
            <a:ext cx="5581650" cy="1866900"/>
          </a:xfrm>
          <a:custGeom>
            <a:avLst/>
            <a:gdLst/>
            <a:ahLst/>
            <a:cxnLst/>
            <a:rect l="l" t="t" r="r" b="b"/>
            <a:pathLst>
              <a:path w="5581650" h="1866900">
                <a:moveTo>
                  <a:pt x="0" y="0"/>
                </a:moveTo>
                <a:lnTo>
                  <a:pt x="5505443" y="0"/>
                </a:lnTo>
                <a:cubicBezTo>
                  <a:pt x="5547531" y="0"/>
                  <a:pt x="5581650" y="34119"/>
                  <a:pt x="5581650" y="76207"/>
                </a:cubicBezTo>
                <a:lnTo>
                  <a:pt x="5581650" y="1790693"/>
                </a:lnTo>
                <a:cubicBezTo>
                  <a:pt x="5581650" y="1832781"/>
                  <a:pt x="5547531" y="1866900"/>
                  <a:pt x="5505443" y="1866900"/>
                </a:cubicBezTo>
                <a:lnTo>
                  <a:pt x="0" y="1866900"/>
                </a:lnTo>
                <a:lnTo>
                  <a:pt x="0" y="0"/>
                </a:lnTo>
                <a:close/>
              </a:path>
            </a:pathLst>
          </a:custGeom>
          <a:solidFill>
            <a:srgbClr val="4A5568">
              <a:alpha val="20000"/>
            </a:srgbClr>
          </a:solidFill>
          <a:ln/>
        </p:spPr>
      </p:sp>
      <p:sp>
        <p:nvSpPr>
          <p:cNvPr id="12" name="Shape 10"/>
          <p:cNvSpPr/>
          <p:nvPr/>
        </p:nvSpPr>
        <p:spPr>
          <a:xfrm>
            <a:off x="400050" y="3676531"/>
            <a:ext cx="38100" cy="1866900"/>
          </a:xfrm>
          <a:custGeom>
            <a:avLst/>
            <a:gdLst/>
            <a:ahLst/>
            <a:cxnLst/>
            <a:rect l="l" t="t" r="r" b="b"/>
            <a:pathLst>
              <a:path w="38100" h="1866900">
                <a:moveTo>
                  <a:pt x="0" y="0"/>
                </a:moveTo>
                <a:lnTo>
                  <a:pt x="38100" y="0"/>
                </a:lnTo>
                <a:lnTo>
                  <a:pt x="38100" y="1866900"/>
                </a:lnTo>
                <a:lnTo>
                  <a:pt x="0" y="1866900"/>
                </a:lnTo>
                <a:lnTo>
                  <a:pt x="0" y="0"/>
                </a:lnTo>
                <a:close/>
              </a:path>
            </a:pathLst>
          </a:custGeom>
          <a:solidFill>
            <a:srgbClr val="8B9DAE"/>
          </a:solidFill>
          <a:ln/>
        </p:spPr>
      </p:sp>
      <p:sp>
        <p:nvSpPr>
          <p:cNvPr id="13" name="Shape 11"/>
          <p:cNvSpPr/>
          <p:nvPr/>
        </p:nvSpPr>
        <p:spPr>
          <a:xfrm>
            <a:off x="647700" y="3905131"/>
            <a:ext cx="533400" cy="533400"/>
          </a:xfrm>
          <a:custGeom>
            <a:avLst/>
            <a:gdLst/>
            <a:ahLst/>
            <a:cxnLst/>
            <a:rect l="l" t="t" r="r" b="b"/>
            <a:pathLst>
              <a:path w="533400" h="533400">
                <a:moveTo>
                  <a:pt x="266700" y="0"/>
                </a:moveTo>
                <a:lnTo>
                  <a:pt x="266700" y="0"/>
                </a:lnTo>
                <a:cubicBezTo>
                  <a:pt x="413896" y="0"/>
                  <a:pt x="533400" y="119504"/>
                  <a:pt x="533400" y="266700"/>
                </a:cubicBezTo>
                <a:lnTo>
                  <a:pt x="533400" y="266700"/>
                </a:lnTo>
                <a:cubicBezTo>
                  <a:pt x="533400" y="413896"/>
                  <a:pt x="413896" y="533400"/>
                  <a:pt x="266700" y="533400"/>
                </a:cubicBezTo>
                <a:lnTo>
                  <a:pt x="266700" y="533400"/>
                </a:lnTo>
                <a:cubicBezTo>
                  <a:pt x="119504" y="533400"/>
                  <a:pt x="0" y="413896"/>
                  <a:pt x="0" y="266700"/>
                </a:cubicBezTo>
                <a:lnTo>
                  <a:pt x="0" y="266700"/>
                </a:lnTo>
                <a:cubicBezTo>
                  <a:pt x="0" y="119504"/>
                  <a:pt x="119504" y="0"/>
                  <a:pt x="266700" y="0"/>
                </a:cubicBezTo>
                <a:close/>
              </a:path>
            </a:pathLst>
          </a:custGeom>
          <a:solidFill>
            <a:srgbClr val="8B9DAE">
              <a:alpha val="20000"/>
            </a:srgbClr>
          </a:solidFill>
          <a:ln/>
        </p:spPr>
      </p:sp>
      <p:sp>
        <p:nvSpPr>
          <p:cNvPr id="14" name="Shape 12"/>
          <p:cNvSpPr/>
          <p:nvPr/>
        </p:nvSpPr>
        <p:spPr>
          <a:xfrm>
            <a:off x="814388" y="4057531"/>
            <a:ext cx="200025" cy="228600"/>
          </a:xfrm>
          <a:custGeom>
            <a:avLst/>
            <a:gdLst/>
            <a:ahLst/>
            <a:cxnLst/>
            <a:rect l="l" t="t" r="r" b="b"/>
            <a:pathLst>
              <a:path w="200025" h="228600">
                <a:moveTo>
                  <a:pt x="109791" y="-11564"/>
                </a:moveTo>
                <a:cubicBezTo>
                  <a:pt x="103808" y="-15225"/>
                  <a:pt x="96262" y="-15225"/>
                  <a:pt x="90279" y="-11564"/>
                </a:cubicBezTo>
                <a:cubicBezTo>
                  <a:pt x="79385" y="-4911"/>
                  <a:pt x="72643" y="-3125"/>
                  <a:pt x="59874" y="-3393"/>
                </a:cubicBezTo>
                <a:cubicBezTo>
                  <a:pt x="52864" y="-3572"/>
                  <a:pt x="46345" y="223"/>
                  <a:pt x="42952" y="6385"/>
                </a:cubicBezTo>
                <a:cubicBezTo>
                  <a:pt x="36835" y="17591"/>
                  <a:pt x="31879" y="22547"/>
                  <a:pt x="20672" y="28664"/>
                </a:cubicBezTo>
                <a:cubicBezTo>
                  <a:pt x="14511" y="32013"/>
                  <a:pt x="10760" y="38576"/>
                  <a:pt x="10894" y="45586"/>
                </a:cubicBezTo>
                <a:cubicBezTo>
                  <a:pt x="11207" y="58356"/>
                  <a:pt x="9376" y="65097"/>
                  <a:pt x="2724" y="75992"/>
                </a:cubicBezTo>
                <a:cubicBezTo>
                  <a:pt x="-938" y="81975"/>
                  <a:pt x="-938" y="89520"/>
                  <a:pt x="2724" y="95503"/>
                </a:cubicBezTo>
                <a:cubicBezTo>
                  <a:pt x="9376" y="106397"/>
                  <a:pt x="11162" y="113139"/>
                  <a:pt x="10894" y="125909"/>
                </a:cubicBezTo>
                <a:cubicBezTo>
                  <a:pt x="10716" y="132918"/>
                  <a:pt x="14511" y="139437"/>
                  <a:pt x="20672" y="142830"/>
                </a:cubicBezTo>
                <a:cubicBezTo>
                  <a:pt x="30540" y="148233"/>
                  <a:pt x="35540" y="152698"/>
                  <a:pt x="40809" y="161359"/>
                </a:cubicBezTo>
                <a:lnTo>
                  <a:pt x="19065" y="204713"/>
                </a:lnTo>
                <a:cubicBezTo>
                  <a:pt x="16431" y="210026"/>
                  <a:pt x="18574" y="216456"/>
                  <a:pt x="23842" y="219090"/>
                </a:cubicBezTo>
                <a:lnTo>
                  <a:pt x="62240" y="238289"/>
                </a:lnTo>
                <a:cubicBezTo>
                  <a:pt x="67374" y="240834"/>
                  <a:pt x="73625" y="238914"/>
                  <a:pt x="76393" y="233913"/>
                </a:cubicBezTo>
                <a:lnTo>
                  <a:pt x="99968" y="191453"/>
                </a:lnTo>
                <a:lnTo>
                  <a:pt x="123542" y="233913"/>
                </a:lnTo>
                <a:cubicBezTo>
                  <a:pt x="126310" y="238914"/>
                  <a:pt x="132561" y="240878"/>
                  <a:pt x="137696" y="238289"/>
                </a:cubicBezTo>
                <a:lnTo>
                  <a:pt x="176093" y="219090"/>
                </a:lnTo>
                <a:cubicBezTo>
                  <a:pt x="181407" y="216456"/>
                  <a:pt x="183550" y="210026"/>
                  <a:pt x="180871" y="204713"/>
                </a:cubicBezTo>
                <a:lnTo>
                  <a:pt x="159172" y="161315"/>
                </a:lnTo>
                <a:cubicBezTo>
                  <a:pt x="164396" y="152653"/>
                  <a:pt x="169441" y="148188"/>
                  <a:pt x="179308" y="142786"/>
                </a:cubicBezTo>
                <a:cubicBezTo>
                  <a:pt x="185470" y="139437"/>
                  <a:pt x="189220" y="132874"/>
                  <a:pt x="189086" y="125864"/>
                </a:cubicBezTo>
                <a:cubicBezTo>
                  <a:pt x="188774" y="113094"/>
                  <a:pt x="190604" y="106353"/>
                  <a:pt x="197257" y="95458"/>
                </a:cubicBezTo>
                <a:cubicBezTo>
                  <a:pt x="200918" y="89475"/>
                  <a:pt x="200918" y="81930"/>
                  <a:pt x="197257" y="75947"/>
                </a:cubicBezTo>
                <a:cubicBezTo>
                  <a:pt x="190604" y="65053"/>
                  <a:pt x="188818" y="58311"/>
                  <a:pt x="189086" y="45541"/>
                </a:cubicBezTo>
                <a:cubicBezTo>
                  <a:pt x="189265" y="38532"/>
                  <a:pt x="185470" y="32013"/>
                  <a:pt x="179308" y="28620"/>
                </a:cubicBezTo>
                <a:cubicBezTo>
                  <a:pt x="168101" y="22503"/>
                  <a:pt x="163145" y="17547"/>
                  <a:pt x="157029" y="6340"/>
                </a:cubicBezTo>
                <a:cubicBezTo>
                  <a:pt x="153680" y="179"/>
                  <a:pt x="147117" y="-3572"/>
                  <a:pt x="140107" y="-3438"/>
                </a:cubicBezTo>
                <a:cubicBezTo>
                  <a:pt x="127337" y="-3125"/>
                  <a:pt x="120595" y="-4956"/>
                  <a:pt x="109701" y="-11609"/>
                </a:cubicBezTo>
                <a:close/>
                <a:moveTo>
                  <a:pt x="100013" y="42863"/>
                </a:moveTo>
                <a:cubicBezTo>
                  <a:pt x="123669" y="42863"/>
                  <a:pt x="142875" y="62069"/>
                  <a:pt x="142875" y="85725"/>
                </a:cubicBezTo>
                <a:cubicBezTo>
                  <a:pt x="142875" y="109381"/>
                  <a:pt x="123669" y="128588"/>
                  <a:pt x="100013" y="128588"/>
                </a:cubicBezTo>
                <a:cubicBezTo>
                  <a:pt x="76356" y="128588"/>
                  <a:pt x="57150" y="109381"/>
                  <a:pt x="57150" y="85725"/>
                </a:cubicBezTo>
                <a:cubicBezTo>
                  <a:pt x="57150" y="62069"/>
                  <a:pt x="76356" y="42863"/>
                  <a:pt x="100012" y="42863"/>
                </a:cubicBezTo>
                <a:close/>
              </a:path>
            </a:pathLst>
          </a:custGeom>
          <a:solidFill>
            <a:srgbClr val="8B9DAE"/>
          </a:solidFill>
          <a:ln/>
        </p:spPr>
      </p:sp>
      <p:sp>
        <p:nvSpPr>
          <p:cNvPr id="15" name="Text 13"/>
          <p:cNvSpPr/>
          <p:nvPr/>
        </p:nvSpPr>
        <p:spPr>
          <a:xfrm>
            <a:off x="1333500" y="3905131"/>
            <a:ext cx="45339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8B9DAE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Record Category</a:t>
            </a:r>
            <a:endParaRPr lang="en-US" sz="1600" dirty="0"/>
          </a:p>
        </p:txBody>
      </p:sp>
      <p:sp>
        <p:nvSpPr>
          <p:cNvPr id="16" name="Text 14"/>
          <p:cNvSpPr/>
          <p:nvPr/>
        </p:nvSpPr>
        <p:spPr>
          <a:xfrm>
            <a:off x="1333500" y="4324112"/>
            <a:ext cx="4495800" cy="9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F7FAF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Claim for recognition as the </a:t>
            </a:r>
            <a:pPr>
              <a:lnSpc>
                <a:spcPct val="140000"/>
              </a:lnSpc>
            </a:pPr>
            <a:r>
              <a:rPr lang="en-US" sz="1200" b="1" dirty="0">
                <a:solidFill>
                  <a:srgbClr val="C5A57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world's most prolific solo independent researcher</a:t>
            </a:r>
            <a:pPr>
              <a:lnSpc>
                <a:spcPct val="140000"/>
              </a:lnSpc>
            </a:pPr>
            <a:r>
              <a:rPr lang="en-US" sz="1200" dirty="0">
                <a:solidFill>
                  <a:srgbClr val="F7FAF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based on verifiable metrics including 256+ registered DOIs, 219+ original concepts, 23+ world-first ready reckoners, and 5,000+ global downloads — all authored by a single individual.</a:t>
            </a:r>
            <a:endParaRPr lang="en-US" sz="1600" dirty="0"/>
          </a:p>
        </p:txBody>
      </p:sp>
      <p:sp>
        <p:nvSpPr>
          <p:cNvPr id="17" name="Shape 15"/>
          <p:cNvSpPr/>
          <p:nvPr/>
        </p:nvSpPr>
        <p:spPr>
          <a:xfrm>
            <a:off x="6214110" y="1375410"/>
            <a:ext cx="5589270" cy="3055620"/>
          </a:xfrm>
          <a:custGeom>
            <a:avLst/>
            <a:gdLst/>
            <a:ahLst/>
            <a:cxnLst/>
            <a:rect l="l" t="t" r="r" b="b"/>
            <a:pathLst>
              <a:path w="5589270" h="3055620">
                <a:moveTo>
                  <a:pt x="76207" y="0"/>
                </a:moveTo>
                <a:lnTo>
                  <a:pt x="5513063" y="0"/>
                </a:lnTo>
                <a:cubicBezTo>
                  <a:pt x="5555151" y="0"/>
                  <a:pt x="5589270" y="34119"/>
                  <a:pt x="5589270" y="76207"/>
                </a:cubicBezTo>
                <a:lnTo>
                  <a:pt x="5589270" y="2979413"/>
                </a:lnTo>
                <a:cubicBezTo>
                  <a:pt x="5589270" y="3021501"/>
                  <a:pt x="5555151" y="3055620"/>
                  <a:pt x="5513063" y="3055620"/>
                </a:cubicBezTo>
                <a:lnTo>
                  <a:pt x="76207" y="3055620"/>
                </a:lnTo>
                <a:cubicBezTo>
                  <a:pt x="34119" y="3055620"/>
                  <a:pt x="0" y="3021501"/>
                  <a:pt x="0" y="2979413"/>
                </a:cubicBezTo>
                <a:lnTo>
                  <a:pt x="0" y="76207"/>
                </a:lnTo>
                <a:cubicBezTo>
                  <a:pt x="0" y="34147"/>
                  <a:pt x="34147" y="0"/>
                  <a:pt x="76207" y="0"/>
                </a:cubicBezTo>
                <a:close/>
              </a:path>
            </a:pathLst>
          </a:custGeom>
          <a:solidFill>
            <a:srgbClr val="2D3748">
              <a:alpha val="40000"/>
            </a:srgbClr>
          </a:solidFill>
          <a:ln w="10160">
            <a:solidFill>
              <a:srgbClr val="4A5568"/>
            </a:solidFill>
            <a:prstDash val="solid"/>
          </a:ln>
        </p:spPr>
      </p:sp>
      <p:sp>
        <p:nvSpPr>
          <p:cNvPr id="18" name="Shape 16"/>
          <p:cNvSpPr/>
          <p:nvPr/>
        </p:nvSpPr>
        <p:spPr>
          <a:xfrm>
            <a:off x="6494145" y="1645920"/>
            <a:ext cx="142875" cy="190500"/>
          </a:xfrm>
          <a:custGeom>
            <a:avLst/>
            <a:gdLst/>
            <a:ahLst/>
            <a:cxnLst/>
            <a:rect l="l" t="t" r="r" b="b"/>
            <a:pathLst>
              <a:path w="142875" h="190500">
                <a:moveTo>
                  <a:pt x="115863" y="11906"/>
                </a:moveTo>
                <a:lnTo>
                  <a:pt x="119063" y="11906"/>
                </a:lnTo>
                <a:cubicBezTo>
                  <a:pt x="132197" y="11906"/>
                  <a:pt x="142875" y="22585"/>
                  <a:pt x="142875" y="35719"/>
                </a:cubicBezTo>
                <a:lnTo>
                  <a:pt x="142875" y="166688"/>
                </a:lnTo>
                <a:cubicBezTo>
                  <a:pt x="142875" y="179822"/>
                  <a:pt x="132197" y="190500"/>
                  <a:pt x="119063" y="190500"/>
                </a:cubicBezTo>
                <a:lnTo>
                  <a:pt x="23812" y="190500"/>
                </a:lnTo>
                <a:cubicBezTo>
                  <a:pt x="10678" y="190500"/>
                  <a:pt x="0" y="179822"/>
                  <a:pt x="0" y="166688"/>
                </a:cubicBezTo>
                <a:lnTo>
                  <a:pt x="0" y="35719"/>
                </a:lnTo>
                <a:cubicBezTo>
                  <a:pt x="0" y="22585"/>
                  <a:pt x="10678" y="11906"/>
                  <a:pt x="23812" y="11906"/>
                </a:cubicBezTo>
                <a:lnTo>
                  <a:pt x="27012" y="11906"/>
                </a:lnTo>
                <a:cubicBezTo>
                  <a:pt x="31105" y="4800"/>
                  <a:pt x="38807" y="0"/>
                  <a:pt x="47625" y="0"/>
                </a:cubicBezTo>
                <a:lnTo>
                  <a:pt x="95250" y="0"/>
                </a:lnTo>
                <a:cubicBezTo>
                  <a:pt x="104068" y="0"/>
                  <a:pt x="111770" y="4800"/>
                  <a:pt x="115863" y="11906"/>
                </a:cubicBezTo>
                <a:close/>
                <a:moveTo>
                  <a:pt x="92273" y="41672"/>
                </a:moveTo>
                <a:cubicBezTo>
                  <a:pt x="97222" y="41672"/>
                  <a:pt x="101203" y="37691"/>
                  <a:pt x="101203" y="32742"/>
                </a:cubicBezTo>
                <a:cubicBezTo>
                  <a:pt x="101203" y="27794"/>
                  <a:pt x="97222" y="23812"/>
                  <a:pt x="92273" y="23812"/>
                </a:cubicBezTo>
                <a:lnTo>
                  <a:pt x="50602" y="23812"/>
                </a:lnTo>
                <a:cubicBezTo>
                  <a:pt x="45653" y="23812"/>
                  <a:pt x="41672" y="27794"/>
                  <a:pt x="41672" y="32742"/>
                </a:cubicBezTo>
                <a:cubicBezTo>
                  <a:pt x="41672" y="37691"/>
                  <a:pt x="45653" y="41672"/>
                  <a:pt x="50602" y="41672"/>
                </a:cubicBezTo>
                <a:lnTo>
                  <a:pt x="92273" y="41672"/>
                </a:lnTo>
                <a:close/>
                <a:moveTo>
                  <a:pt x="102840" y="96999"/>
                </a:moveTo>
                <a:cubicBezTo>
                  <a:pt x="105445" y="92832"/>
                  <a:pt x="104180" y="87325"/>
                  <a:pt x="100012" y="84683"/>
                </a:cubicBezTo>
                <a:cubicBezTo>
                  <a:pt x="95845" y="82042"/>
                  <a:pt x="90339" y="83344"/>
                  <a:pt x="87697" y="87511"/>
                </a:cubicBezTo>
                <a:lnTo>
                  <a:pt x="64852" y="124085"/>
                </a:lnTo>
                <a:lnTo>
                  <a:pt x="54806" y="110691"/>
                </a:lnTo>
                <a:cubicBezTo>
                  <a:pt x="51829" y="106747"/>
                  <a:pt x="46248" y="105928"/>
                  <a:pt x="42304" y="108905"/>
                </a:cubicBezTo>
                <a:cubicBezTo>
                  <a:pt x="38360" y="111882"/>
                  <a:pt x="37542" y="117463"/>
                  <a:pt x="40518" y="121407"/>
                </a:cubicBezTo>
                <a:lnTo>
                  <a:pt x="58378" y="145219"/>
                </a:lnTo>
                <a:cubicBezTo>
                  <a:pt x="60127" y="147563"/>
                  <a:pt x="62954" y="148903"/>
                  <a:pt x="65894" y="148791"/>
                </a:cubicBezTo>
                <a:cubicBezTo>
                  <a:pt x="68833" y="148679"/>
                  <a:pt x="71512" y="147117"/>
                  <a:pt x="73075" y="144587"/>
                </a:cubicBezTo>
                <a:lnTo>
                  <a:pt x="102840" y="96962"/>
                </a:lnTo>
                <a:close/>
              </a:path>
            </a:pathLst>
          </a:custGeom>
          <a:solidFill>
            <a:srgbClr val="C5A575"/>
          </a:solidFill>
          <a:ln/>
        </p:spPr>
      </p:sp>
      <p:sp>
        <p:nvSpPr>
          <p:cNvPr id="19" name="Text 17"/>
          <p:cNvSpPr/>
          <p:nvPr/>
        </p:nvSpPr>
        <p:spPr>
          <a:xfrm>
            <a:off x="6684645" y="1607820"/>
            <a:ext cx="49815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C5A575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Evaluation Scope</a:t>
            </a:r>
            <a:endParaRPr lang="en-US" sz="1600" dirty="0"/>
          </a:p>
        </p:txBody>
      </p:sp>
      <p:sp>
        <p:nvSpPr>
          <p:cNvPr id="20" name="Shape 18"/>
          <p:cNvSpPr/>
          <p:nvPr/>
        </p:nvSpPr>
        <p:spPr>
          <a:xfrm>
            <a:off x="6446520" y="2103120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38100" y="0"/>
                </a:moveTo>
                <a:lnTo>
                  <a:pt x="38100" y="0"/>
                </a:lnTo>
                <a:cubicBezTo>
                  <a:pt x="59128" y="0"/>
                  <a:pt x="76200" y="17072"/>
                  <a:pt x="76200" y="38100"/>
                </a:cubicBezTo>
                <a:lnTo>
                  <a:pt x="76200" y="38100"/>
                </a:lnTo>
                <a:cubicBezTo>
                  <a:pt x="76200" y="59128"/>
                  <a:pt x="59128" y="76200"/>
                  <a:pt x="38100" y="76200"/>
                </a:cubicBezTo>
                <a:lnTo>
                  <a:pt x="38100" y="76200"/>
                </a:lnTo>
                <a:cubicBezTo>
                  <a:pt x="17072" y="76200"/>
                  <a:pt x="0" y="59128"/>
                  <a:pt x="0" y="381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C5A575"/>
          </a:solidFill>
          <a:ln/>
        </p:spPr>
      </p:sp>
      <p:sp>
        <p:nvSpPr>
          <p:cNvPr id="21" name="Text 19"/>
          <p:cNvSpPr/>
          <p:nvPr/>
        </p:nvSpPr>
        <p:spPr>
          <a:xfrm>
            <a:off x="6637020" y="2026920"/>
            <a:ext cx="501015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F7FAF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Volume &amp; Scale:</a:t>
            </a:r>
            <a:pPr>
              <a:lnSpc>
                <a:spcPct val="130000"/>
              </a:lnSpc>
            </a:pPr>
            <a:r>
              <a:rPr lang="en-US" sz="1200" dirty="0">
                <a:solidFill>
                  <a:srgbClr val="F7FAF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Quantitative assessment of research output across multiple platforms and repositories</a:t>
            </a:r>
            <a:endParaRPr lang="en-US" sz="1600" dirty="0"/>
          </a:p>
        </p:txBody>
      </p:sp>
      <p:sp>
        <p:nvSpPr>
          <p:cNvPr id="22" name="Shape 20"/>
          <p:cNvSpPr/>
          <p:nvPr/>
        </p:nvSpPr>
        <p:spPr>
          <a:xfrm>
            <a:off x="6446520" y="2674620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38100" y="0"/>
                </a:moveTo>
                <a:lnTo>
                  <a:pt x="38100" y="0"/>
                </a:lnTo>
                <a:cubicBezTo>
                  <a:pt x="59128" y="0"/>
                  <a:pt x="76200" y="17072"/>
                  <a:pt x="76200" y="38100"/>
                </a:cubicBezTo>
                <a:lnTo>
                  <a:pt x="76200" y="38100"/>
                </a:lnTo>
                <a:cubicBezTo>
                  <a:pt x="76200" y="59128"/>
                  <a:pt x="59128" y="76200"/>
                  <a:pt x="38100" y="76200"/>
                </a:cubicBezTo>
                <a:lnTo>
                  <a:pt x="38100" y="76200"/>
                </a:lnTo>
                <a:cubicBezTo>
                  <a:pt x="17072" y="76200"/>
                  <a:pt x="0" y="59128"/>
                  <a:pt x="0" y="381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C5A575"/>
          </a:solidFill>
          <a:ln/>
        </p:spPr>
      </p:sp>
      <p:sp>
        <p:nvSpPr>
          <p:cNvPr id="23" name="Text 21"/>
          <p:cNvSpPr/>
          <p:nvPr/>
        </p:nvSpPr>
        <p:spPr>
          <a:xfrm>
            <a:off x="6637020" y="2598420"/>
            <a:ext cx="501015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F7FAF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Originality &amp; Innovation:</a:t>
            </a:r>
            <a:pPr>
              <a:lnSpc>
                <a:spcPct val="130000"/>
              </a:lnSpc>
            </a:pPr>
            <a:r>
              <a:rPr lang="en-US" sz="1200" dirty="0">
                <a:solidFill>
                  <a:srgbClr val="F7FAF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Verification of world-first claims and novel conceptual frameworks</a:t>
            </a:r>
            <a:endParaRPr lang="en-US" sz="1600" dirty="0"/>
          </a:p>
        </p:txBody>
      </p:sp>
      <p:sp>
        <p:nvSpPr>
          <p:cNvPr id="24" name="Shape 22"/>
          <p:cNvSpPr/>
          <p:nvPr/>
        </p:nvSpPr>
        <p:spPr>
          <a:xfrm>
            <a:off x="6446520" y="3246120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38100" y="0"/>
                </a:moveTo>
                <a:lnTo>
                  <a:pt x="38100" y="0"/>
                </a:lnTo>
                <a:cubicBezTo>
                  <a:pt x="59128" y="0"/>
                  <a:pt x="76200" y="17072"/>
                  <a:pt x="76200" y="38100"/>
                </a:cubicBezTo>
                <a:lnTo>
                  <a:pt x="76200" y="38100"/>
                </a:lnTo>
                <a:cubicBezTo>
                  <a:pt x="76200" y="59128"/>
                  <a:pt x="59128" y="76200"/>
                  <a:pt x="38100" y="76200"/>
                </a:cubicBezTo>
                <a:lnTo>
                  <a:pt x="38100" y="76200"/>
                </a:lnTo>
                <a:cubicBezTo>
                  <a:pt x="17072" y="76200"/>
                  <a:pt x="0" y="59128"/>
                  <a:pt x="0" y="381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C5A575"/>
          </a:solidFill>
          <a:ln/>
        </p:spPr>
      </p:sp>
      <p:sp>
        <p:nvSpPr>
          <p:cNvPr id="25" name="Text 23"/>
          <p:cNvSpPr/>
          <p:nvPr/>
        </p:nvSpPr>
        <p:spPr>
          <a:xfrm>
            <a:off x="6637020" y="3169920"/>
            <a:ext cx="501015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F7FAF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Impact &amp; Reach:</a:t>
            </a:r>
            <a:pPr>
              <a:lnSpc>
                <a:spcPct val="130000"/>
              </a:lnSpc>
            </a:pPr>
            <a:r>
              <a:rPr lang="en-US" sz="1200" dirty="0">
                <a:solidFill>
                  <a:srgbClr val="F7FAF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Global download metrics, international recognition, and knowledge ecosystem entry</a:t>
            </a:r>
            <a:endParaRPr lang="en-US" sz="1600" dirty="0"/>
          </a:p>
        </p:txBody>
      </p:sp>
      <p:sp>
        <p:nvSpPr>
          <p:cNvPr id="26" name="Shape 24"/>
          <p:cNvSpPr/>
          <p:nvPr/>
        </p:nvSpPr>
        <p:spPr>
          <a:xfrm>
            <a:off x="6446520" y="3817620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38100" y="0"/>
                </a:moveTo>
                <a:lnTo>
                  <a:pt x="38100" y="0"/>
                </a:lnTo>
                <a:cubicBezTo>
                  <a:pt x="59128" y="0"/>
                  <a:pt x="76200" y="17072"/>
                  <a:pt x="76200" y="38100"/>
                </a:cubicBezTo>
                <a:lnTo>
                  <a:pt x="76200" y="38100"/>
                </a:lnTo>
                <a:cubicBezTo>
                  <a:pt x="76200" y="59128"/>
                  <a:pt x="59128" y="76200"/>
                  <a:pt x="38100" y="76200"/>
                </a:cubicBezTo>
                <a:lnTo>
                  <a:pt x="38100" y="76200"/>
                </a:lnTo>
                <a:cubicBezTo>
                  <a:pt x="17072" y="76200"/>
                  <a:pt x="0" y="59128"/>
                  <a:pt x="0" y="381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C5A575"/>
          </a:solidFill>
          <a:ln/>
        </p:spPr>
      </p:sp>
      <p:sp>
        <p:nvSpPr>
          <p:cNvPr id="27" name="Text 25"/>
          <p:cNvSpPr/>
          <p:nvPr/>
        </p:nvSpPr>
        <p:spPr>
          <a:xfrm>
            <a:off x="6637020" y="3741420"/>
            <a:ext cx="501015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F7FAF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Documentation Quality:</a:t>
            </a:r>
            <a:pPr>
              <a:lnSpc>
                <a:spcPct val="130000"/>
              </a:lnSpc>
            </a:pPr>
            <a:r>
              <a:rPr lang="en-US" sz="1200" dirty="0">
                <a:solidFill>
                  <a:srgbClr val="F7FAF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Evidence-based verification through registered DOIs, peer indexing, and third-party validation</a:t>
            </a:r>
            <a:endParaRPr lang="en-US" sz="1600" dirty="0"/>
          </a:p>
        </p:txBody>
      </p:sp>
      <p:sp>
        <p:nvSpPr>
          <p:cNvPr id="28" name="Shape 26"/>
          <p:cNvSpPr/>
          <p:nvPr/>
        </p:nvSpPr>
        <p:spPr>
          <a:xfrm>
            <a:off x="6214110" y="4629150"/>
            <a:ext cx="5589270" cy="1645920"/>
          </a:xfrm>
          <a:custGeom>
            <a:avLst/>
            <a:gdLst/>
            <a:ahLst/>
            <a:cxnLst/>
            <a:rect l="l" t="t" r="r" b="b"/>
            <a:pathLst>
              <a:path w="5589270" h="1645920">
                <a:moveTo>
                  <a:pt x="76206" y="0"/>
                </a:moveTo>
                <a:lnTo>
                  <a:pt x="5513064" y="0"/>
                </a:lnTo>
                <a:cubicBezTo>
                  <a:pt x="5555151" y="0"/>
                  <a:pt x="5589270" y="34119"/>
                  <a:pt x="5589270" y="76206"/>
                </a:cubicBezTo>
                <a:lnTo>
                  <a:pt x="5589270" y="1569714"/>
                </a:lnTo>
                <a:cubicBezTo>
                  <a:pt x="5589270" y="1611801"/>
                  <a:pt x="5555151" y="1645920"/>
                  <a:pt x="5513064" y="1645920"/>
                </a:cubicBezTo>
                <a:lnTo>
                  <a:pt x="76206" y="1645920"/>
                </a:lnTo>
                <a:cubicBezTo>
                  <a:pt x="34119" y="1645920"/>
                  <a:pt x="0" y="1611801"/>
                  <a:pt x="0" y="1569714"/>
                </a:cubicBezTo>
                <a:lnTo>
                  <a:pt x="0" y="76206"/>
                </a:lnTo>
                <a:cubicBezTo>
                  <a:pt x="0" y="34147"/>
                  <a:pt x="34147" y="0"/>
                  <a:pt x="76206" y="0"/>
                </a:cubicBezTo>
                <a:close/>
              </a:path>
            </a:pathLst>
          </a:custGeom>
          <a:gradFill rotWithShape="1" flip="none">
            <a:gsLst>
              <a:gs pos="0">
                <a:srgbClr val="C5A575">
                  <a:alpha val="20000"/>
                </a:srgbClr>
              </a:gs>
              <a:gs pos="100000">
                <a:srgbClr val="8B9DAE">
                  <a:alpha val="10000"/>
                </a:srgbClr>
              </a:gs>
            </a:gsLst>
            <a:lin ang="2700000" scaled="1"/>
          </a:gradFill>
          <a:ln w="10160">
            <a:solidFill>
              <a:srgbClr val="C5A575">
                <a:alpha val="40000"/>
              </a:srgbClr>
            </a:solidFill>
            <a:prstDash val="solid"/>
          </a:ln>
        </p:spPr>
      </p:sp>
      <p:sp>
        <p:nvSpPr>
          <p:cNvPr id="29" name="Shape 27"/>
          <p:cNvSpPr/>
          <p:nvPr/>
        </p:nvSpPr>
        <p:spPr>
          <a:xfrm>
            <a:off x="6466761" y="4861560"/>
            <a:ext cx="321469" cy="285750"/>
          </a:xfrm>
          <a:custGeom>
            <a:avLst/>
            <a:gdLst/>
            <a:ahLst/>
            <a:cxnLst/>
            <a:rect l="l" t="t" r="r" b="b"/>
            <a:pathLst>
              <a:path w="321469" h="285750">
                <a:moveTo>
                  <a:pt x="172734" y="-10548"/>
                </a:moveTo>
                <a:cubicBezTo>
                  <a:pt x="170445" y="-15013"/>
                  <a:pt x="165813" y="-17859"/>
                  <a:pt x="160790" y="-17859"/>
                </a:cubicBezTo>
                <a:cubicBezTo>
                  <a:pt x="155767" y="-17859"/>
                  <a:pt x="151135" y="-15013"/>
                  <a:pt x="148847" y="-10548"/>
                </a:cubicBezTo>
                <a:lnTo>
                  <a:pt x="107770" y="69931"/>
                </a:lnTo>
                <a:lnTo>
                  <a:pt x="18529" y="84106"/>
                </a:lnTo>
                <a:cubicBezTo>
                  <a:pt x="13562" y="84888"/>
                  <a:pt x="9432" y="88404"/>
                  <a:pt x="7869" y="93204"/>
                </a:cubicBezTo>
                <a:cubicBezTo>
                  <a:pt x="6307" y="98003"/>
                  <a:pt x="7590" y="103250"/>
                  <a:pt x="11106" y="106821"/>
                </a:cubicBezTo>
                <a:lnTo>
                  <a:pt x="74954" y="170724"/>
                </a:lnTo>
                <a:lnTo>
                  <a:pt x="60889" y="259966"/>
                </a:lnTo>
                <a:cubicBezTo>
                  <a:pt x="60108" y="264933"/>
                  <a:pt x="62173" y="269956"/>
                  <a:pt x="66247" y="272914"/>
                </a:cubicBezTo>
                <a:cubicBezTo>
                  <a:pt x="70321" y="275872"/>
                  <a:pt x="75679" y="276318"/>
                  <a:pt x="80200" y="274030"/>
                </a:cubicBezTo>
                <a:lnTo>
                  <a:pt x="160790" y="233065"/>
                </a:lnTo>
                <a:lnTo>
                  <a:pt x="241325" y="274030"/>
                </a:lnTo>
                <a:cubicBezTo>
                  <a:pt x="245790" y="276318"/>
                  <a:pt x="251203" y="275872"/>
                  <a:pt x="255277" y="272914"/>
                </a:cubicBezTo>
                <a:cubicBezTo>
                  <a:pt x="259352" y="269956"/>
                  <a:pt x="261417" y="264988"/>
                  <a:pt x="260635" y="259966"/>
                </a:cubicBezTo>
                <a:lnTo>
                  <a:pt x="246515" y="170724"/>
                </a:lnTo>
                <a:lnTo>
                  <a:pt x="310362" y="106821"/>
                </a:lnTo>
                <a:cubicBezTo>
                  <a:pt x="313934" y="103250"/>
                  <a:pt x="315162" y="98003"/>
                  <a:pt x="313599" y="93204"/>
                </a:cubicBezTo>
                <a:cubicBezTo>
                  <a:pt x="312037" y="88404"/>
                  <a:pt x="307963" y="84888"/>
                  <a:pt x="302940" y="84106"/>
                </a:cubicBezTo>
                <a:lnTo>
                  <a:pt x="213754" y="69931"/>
                </a:lnTo>
                <a:lnTo>
                  <a:pt x="172734" y="-10548"/>
                </a:lnTo>
                <a:close/>
              </a:path>
            </a:pathLst>
          </a:custGeom>
          <a:solidFill>
            <a:srgbClr val="C5A575"/>
          </a:solidFill>
          <a:ln/>
        </p:spPr>
      </p:sp>
      <p:sp>
        <p:nvSpPr>
          <p:cNvPr id="30" name="Text 28"/>
          <p:cNvSpPr/>
          <p:nvPr/>
        </p:nvSpPr>
        <p:spPr>
          <a:xfrm>
            <a:off x="6956107" y="4871085"/>
            <a:ext cx="19716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F7FAFC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Submission Standards</a:t>
            </a:r>
            <a:endParaRPr lang="en-US" sz="1600" dirty="0"/>
          </a:p>
        </p:txBody>
      </p:sp>
      <p:sp>
        <p:nvSpPr>
          <p:cNvPr id="31" name="Text 29"/>
          <p:cNvSpPr/>
          <p:nvPr/>
        </p:nvSpPr>
        <p:spPr>
          <a:xfrm>
            <a:off x="6446520" y="5299710"/>
            <a:ext cx="5200650" cy="7429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8B9D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All claims in this presentation are supported by </a:t>
            </a:r>
            <a:pPr>
              <a:lnSpc>
                <a:spcPct val="140000"/>
              </a:lnSpc>
            </a:pPr>
            <a:r>
              <a:rPr lang="en-US" sz="1200" b="1" dirty="0">
                <a:solidFill>
                  <a:srgbClr val="C5A57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verifiable digital evidence</a:t>
            </a:r>
            <a:pPr>
              <a:lnSpc>
                <a:spcPct val="140000"/>
              </a:lnSpc>
            </a:pPr>
            <a:r>
              <a:rPr lang="en-US" sz="1200" dirty="0">
                <a:solidFill>
                  <a:srgbClr val="8B9D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including DOI registrations, download statistics, peer-reviewed publications, and independent third-party validations from international institutions.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1A1D2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web-img.moonshot.cn/img/static.vecteezy.com/472e21e41abf430bf258c554324bc9780ad4a994.jpg">    </p:cNvPr>
          <p:cNvPicPr>
            <a:picLocks noChangeAspect="1"/>
          </p:cNvPicPr>
          <p:nvPr/>
        </p:nvPicPr>
        <p:blipFill>
          <a:blip r:embed="rId1">
            <a:alphaModFix amt="30000"/>
          </a:blip>
          <a:srcRect l="6" r="6" t="0" b="0"/>
          <a:stretch/>
        </p:blipFill>
        <p:spPr>
          <a:xfrm>
            <a:off x="0" y="0"/>
            <a:ext cx="12192000" cy="6859757"/>
          </a:xfrm>
          <a:prstGeom prst="roundRect">
            <a:avLst>
              <a:gd name="adj" fmla="val 0"/>
            </a:avLst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2000" cy="6859757"/>
          </a:xfrm>
          <a:custGeom>
            <a:avLst/>
            <a:gdLst/>
            <a:ahLst/>
            <a:cxnLst/>
            <a:rect l="l" t="t" r="r" b="b"/>
            <a:pathLst>
              <a:path w="12192000" h="6859757">
                <a:moveTo>
                  <a:pt x="0" y="0"/>
                </a:moveTo>
                <a:lnTo>
                  <a:pt x="12192000" y="0"/>
                </a:lnTo>
                <a:lnTo>
                  <a:pt x="12192000" y="6859757"/>
                </a:lnTo>
                <a:lnTo>
                  <a:pt x="0" y="6859757"/>
                </a:lnTo>
                <a:lnTo>
                  <a:pt x="0" y="0"/>
                </a:lnTo>
                <a:close/>
              </a:path>
            </a:pathLst>
          </a:custGeom>
          <a:gradFill rotWithShape="1" flip="none">
            <a:gsLst>
              <a:gs pos="0">
                <a:srgbClr val="1A1D24">
                  <a:alpha val="95000"/>
                </a:srgbClr>
              </a:gs>
              <a:gs pos="50000">
                <a:srgbClr val="1A1D24">
                  <a:alpha val="90000"/>
                </a:srgbClr>
              </a:gs>
              <a:gs pos="100000">
                <a:srgbClr val="1A1D24">
                  <a:alpha val="85000"/>
                </a:srgbClr>
              </a:gs>
            </a:gsLst>
            <a:lin ang="2700000" scaled="1"/>
          </a:gradFill>
          <a:ln/>
        </p:spPr>
      </p:sp>
      <p:sp>
        <p:nvSpPr>
          <p:cNvPr id="4" name="Shape 1"/>
          <p:cNvSpPr/>
          <p:nvPr/>
        </p:nvSpPr>
        <p:spPr>
          <a:xfrm>
            <a:off x="5647703" y="-55175"/>
            <a:ext cx="899640" cy="899640"/>
          </a:xfrm>
          <a:custGeom>
            <a:avLst/>
            <a:gdLst/>
            <a:ahLst/>
            <a:cxnLst/>
            <a:rect l="l" t="t" r="r" b="b"/>
            <a:pathLst>
              <a:path w="899640" h="899640">
                <a:moveTo>
                  <a:pt x="449820" y="0"/>
                </a:moveTo>
                <a:lnTo>
                  <a:pt x="449820" y="0"/>
                </a:lnTo>
                <a:cubicBezTo>
                  <a:pt x="698249" y="0"/>
                  <a:pt x="899640" y="201391"/>
                  <a:pt x="899640" y="449820"/>
                </a:cubicBezTo>
                <a:lnTo>
                  <a:pt x="899640" y="449820"/>
                </a:lnTo>
                <a:cubicBezTo>
                  <a:pt x="899640" y="698249"/>
                  <a:pt x="698249" y="899640"/>
                  <a:pt x="449820" y="899640"/>
                </a:cubicBezTo>
                <a:lnTo>
                  <a:pt x="449820" y="899640"/>
                </a:lnTo>
                <a:cubicBezTo>
                  <a:pt x="201391" y="899640"/>
                  <a:pt x="0" y="698249"/>
                  <a:pt x="0" y="449820"/>
                </a:cubicBezTo>
                <a:lnTo>
                  <a:pt x="0" y="449820"/>
                </a:lnTo>
                <a:cubicBezTo>
                  <a:pt x="0" y="201391"/>
                  <a:pt x="201391" y="0"/>
                  <a:pt x="449820" y="0"/>
                </a:cubicBezTo>
                <a:close/>
              </a:path>
            </a:pathLst>
          </a:custGeom>
          <a:solidFill>
            <a:srgbClr val="C5A575">
              <a:alpha val="30196"/>
            </a:srgbClr>
          </a:solidFill>
          <a:ln/>
        </p:spPr>
      </p:sp>
      <p:sp>
        <p:nvSpPr>
          <p:cNvPr id="5" name="Shape 2"/>
          <p:cNvSpPr/>
          <p:nvPr/>
        </p:nvSpPr>
        <p:spPr>
          <a:xfrm>
            <a:off x="5900727" y="169735"/>
            <a:ext cx="393593" cy="449820"/>
          </a:xfrm>
          <a:custGeom>
            <a:avLst/>
            <a:gdLst/>
            <a:ahLst/>
            <a:cxnLst/>
            <a:rect l="l" t="t" r="r" b="b"/>
            <a:pathLst>
              <a:path w="393593" h="449820">
                <a:moveTo>
                  <a:pt x="216037" y="-22755"/>
                </a:moveTo>
                <a:cubicBezTo>
                  <a:pt x="204264" y="-29959"/>
                  <a:pt x="189416" y="-29959"/>
                  <a:pt x="177644" y="-22755"/>
                </a:cubicBezTo>
                <a:cubicBezTo>
                  <a:pt x="156207" y="-9664"/>
                  <a:pt x="142941" y="-6150"/>
                  <a:pt x="117814" y="-6677"/>
                </a:cubicBezTo>
                <a:cubicBezTo>
                  <a:pt x="104021" y="-7028"/>
                  <a:pt x="91194" y="439"/>
                  <a:pt x="84517" y="12563"/>
                </a:cubicBezTo>
                <a:cubicBezTo>
                  <a:pt x="72481" y="34615"/>
                  <a:pt x="62729" y="44367"/>
                  <a:pt x="40677" y="56403"/>
                </a:cubicBezTo>
                <a:cubicBezTo>
                  <a:pt x="28553" y="62992"/>
                  <a:pt x="21173" y="75907"/>
                  <a:pt x="21437" y="89700"/>
                </a:cubicBezTo>
                <a:cubicBezTo>
                  <a:pt x="22052" y="114827"/>
                  <a:pt x="18450" y="128093"/>
                  <a:pt x="5359" y="149530"/>
                </a:cubicBezTo>
                <a:cubicBezTo>
                  <a:pt x="-1845" y="161303"/>
                  <a:pt x="-1845" y="176150"/>
                  <a:pt x="5359" y="187923"/>
                </a:cubicBezTo>
                <a:cubicBezTo>
                  <a:pt x="18450" y="209360"/>
                  <a:pt x="21964" y="222626"/>
                  <a:pt x="21437" y="247752"/>
                </a:cubicBezTo>
                <a:cubicBezTo>
                  <a:pt x="21085" y="261546"/>
                  <a:pt x="28553" y="274373"/>
                  <a:pt x="40677" y="281050"/>
                </a:cubicBezTo>
                <a:cubicBezTo>
                  <a:pt x="60093" y="291680"/>
                  <a:pt x="69933" y="300466"/>
                  <a:pt x="80300" y="317510"/>
                </a:cubicBezTo>
                <a:lnTo>
                  <a:pt x="37514" y="402817"/>
                </a:lnTo>
                <a:cubicBezTo>
                  <a:pt x="32331" y="413272"/>
                  <a:pt x="36548" y="425923"/>
                  <a:pt x="46915" y="431107"/>
                </a:cubicBezTo>
                <a:lnTo>
                  <a:pt x="122471" y="468885"/>
                </a:lnTo>
                <a:cubicBezTo>
                  <a:pt x="132574" y="473893"/>
                  <a:pt x="144874" y="470115"/>
                  <a:pt x="150321" y="460275"/>
                </a:cubicBezTo>
                <a:lnTo>
                  <a:pt x="196708" y="376724"/>
                </a:lnTo>
                <a:lnTo>
                  <a:pt x="243096" y="460275"/>
                </a:lnTo>
                <a:cubicBezTo>
                  <a:pt x="248543" y="470115"/>
                  <a:pt x="260843" y="473980"/>
                  <a:pt x="270946" y="468885"/>
                </a:cubicBezTo>
                <a:lnTo>
                  <a:pt x="346502" y="431107"/>
                </a:lnTo>
                <a:cubicBezTo>
                  <a:pt x="356957" y="425923"/>
                  <a:pt x="361174" y="413272"/>
                  <a:pt x="355903" y="402817"/>
                </a:cubicBezTo>
                <a:lnTo>
                  <a:pt x="313205" y="317422"/>
                </a:lnTo>
                <a:cubicBezTo>
                  <a:pt x="323484" y="300378"/>
                  <a:pt x="333412" y="291592"/>
                  <a:pt x="352828" y="280962"/>
                </a:cubicBezTo>
                <a:cubicBezTo>
                  <a:pt x="364952" y="274373"/>
                  <a:pt x="372332" y="261458"/>
                  <a:pt x="372068" y="247665"/>
                </a:cubicBezTo>
                <a:cubicBezTo>
                  <a:pt x="371453" y="222538"/>
                  <a:pt x="375055" y="209272"/>
                  <a:pt x="388146" y="187835"/>
                </a:cubicBezTo>
                <a:cubicBezTo>
                  <a:pt x="395350" y="176062"/>
                  <a:pt x="395350" y="161215"/>
                  <a:pt x="388146" y="149442"/>
                </a:cubicBezTo>
                <a:cubicBezTo>
                  <a:pt x="375055" y="128005"/>
                  <a:pt x="371541" y="114739"/>
                  <a:pt x="372068" y="89613"/>
                </a:cubicBezTo>
                <a:cubicBezTo>
                  <a:pt x="372419" y="75819"/>
                  <a:pt x="364952" y="62992"/>
                  <a:pt x="352828" y="56315"/>
                </a:cubicBezTo>
                <a:cubicBezTo>
                  <a:pt x="330776" y="44279"/>
                  <a:pt x="321024" y="34527"/>
                  <a:pt x="308988" y="12475"/>
                </a:cubicBezTo>
                <a:cubicBezTo>
                  <a:pt x="302399" y="351"/>
                  <a:pt x="289484" y="-7028"/>
                  <a:pt x="275691" y="-6765"/>
                </a:cubicBezTo>
                <a:cubicBezTo>
                  <a:pt x="250564" y="-6150"/>
                  <a:pt x="237298" y="-9752"/>
                  <a:pt x="215861" y="-22842"/>
                </a:cubicBezTo>
                <a:close/>
                <a:moveTo>
                  <a:pt x="196796" y="84341"/>
                </a:moveTo>
                <a:cubicBezTo>
                  <a:pt x="243346" y="84341"/>
                  <a:pt x="281138" y="122133"/>
                  <a:pt x="281138" y="168683"/>
                </a:cubicBezTo>
                <a:cubicBezTo>
                  <a:pt x="281138" y="215232"/>
                  <a:pt x="243346" y="253024"/>
                  <a:pt x="196796" y="253024"/>
                </a:cubicBezTo>
                <a:cubicBezTo>
                  <a:pt x="150247" y="253024"/>
                  <a:pt x="112455" y="215232"/>
                  <a:pt x="112455" y="168683"/>
                </a:cubicBezTo>
                <a:cubicBezTo>
                  <a:pt x="112455" y="122133"/>
                  <a:pt x="150247" y="84341"/>
                  <a:pt x="196796" y="84341"/>
                </a:cubicBezTo>
                <a:close/>
              </a:path>
            </a:pathLst>
          </a:custGeom>
          <a:solidFill>
            <a:srgbClr val="C5A575"/>
          </a:solidFill>
          <a:ln/>
        </p:spPr>
      </p:sp>
      <p:sp>
        <p:nvSpPr>
          <p:cNvPr id="6" name="Text 3"/>
          <p:cNvSpPr/>
          <p:nvPr/>
        </p:nvSpPr>
        <p:spPr>
          <a:xfrm>
            <a:off x="1186986" y="994405"/>
            <a:ext cx="9821073" cy="4498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80000"/>
              </a:lnSpc>
            </a:pPr>
            <a:r>
              <a:rPr lang="en-US" sz="3542" b="1" dirty="0">
                <a:solidFill>
                  <a:srgbClr val="F7FAFC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Closing Statement</a:t>
            </a:r>
            <a:endParaRPr lang="en-US" sz="1600" dirty="0"/>
          </a:p>
        </p:txBody>
      </p:sp>
      <p:sp>
        <p:nvSpPr>
          <p:cNvPr id="7" name="Shape 4"/>
          <p:cNvSpPr/>
          <p:nvPr/>
        </p:nvSpPr>
        <p:spPr>
          <a:xfrm>
            <a:off x="5497763" y="1594165"/>
            <a:ext cx="1199520" cy="37485"/>
          </a:xfrm>
          <a:custGeom>
            <a:avLst/>
            <a:gdLst/>
            <a:ahLst/>
            <a:cxnLst/>
            <a:rect l="l" t="t" r="r" b="b"/>
            <a:pathLst>
              <a:path w="1199520" h="37485">
                <a:moveTo>
                  <a:pt x="0" y="0"/>
                </a:moveTo>
                <a:lnTo>
                  <a:pt x="1199520" y="0"/>
                </a:lnTo>
                <a:lnTo>
                  <a:pt x="1199520" y="37485"/>
                </a:lnTo>
                <a:lnTo>
                  <a:pt x="0" y="37485"/>
                </a:lnTo>
                <a:lnTo>
                  <a:pt x="0" y="0"/>
                </a:lnTo>
                <a:close/>
              </a:path>
            </a:pathLst>
          </a:custGeom>
          <a:solidFill>
            <a:srgbClr val="C5A575"/>
          </a:solidFill>
          <a:ln/>
        </p:spPr>
      </p:sp>
      <p:sp>
        <p:nvSpPr>
          <p:cNvPr id="8" name="Shape 5"/>
          <p:cNvSpPr/>
          <p:nvPr/>
        </p:nvSpPr>
        <p:spPr>
          <a:xfrm>
            <a:off x="1303190" y="1860309"/>
            <a:ext cx="9584917" cy="2069173"/>
          </a:xfrm>
          <a:custGeom>
            <a:avLst/>
            <a:gdLst/>
            <a:ahLst/>
            <a:cxnLst/>
            <a:rect l="l" t="t" r="r" b="b"/>
            <a:pathLst>
              <a:path w="9584917" h="2069173">
                <a:moveTo>
                  <a:pt x="74966" y="0"/>
                </a:moveTo>
                <a:lnTo>
                  <a:pt x="9509951" y="0"/>
                </a:lnTo>
                <a:cubicBezTo>
                  <a:pt x="9551354" y="0"/>
                  <a:pt x="9584917" y="33563"/>
                  <a:pt x="9584917" y="74966"/>
                </a:cubicBezTo>
                <a:lnTo>
                  <a:pt x="9584917" y="1994207"/>
                </a:lnTo>
                <a:cubicBezTo>
                  <a:pt x="9584917" y="2035609"/>
                  <a:pt x="9551354" y="2069173"/>
                  <a:pt x="9509951" y="2069173"/>
                </a:cubicBezTo>
                <a:lnTo>
                  <a:pt x="74966" y="2069173"/>
                </a:lnTo>
                <a:cubicBezTo>
                  <a:pt x="33563" y="2069173"/>
                  <a:pt x="0" y="2035609"/>
                  <a:pt x="0" y="1994207"/>
                </a:cubicBezTo>
                <a:lnTo>
                  <a:pt x="0" y="74966"/>
                </a:lnTo>
                <a:cubicBezTo>
                  <a:pt x="0" y="33563"/>
                  <a:pt x="33563" y="0"/>
                  <a:pt x="74966" y="0"/>
                </a:cubicBezTo>
                <a:close/>
              </a:path>
            </a:pathLst>
          </a:custGeom>
          <a:solidFill>
            <a:srgbClr val="4A5568">
              <a:alpha val="30196"/>
            </a:srgbClr>
          </a:solidFill>
          <a:ln w="10160">
            <a:solidFill>
              <a:srgbClr val="C5A575">
                <a:alpha val="40000"/>
              </a:srgbClr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1484992" y="2088975"/>
            <a:ext cx="9221313" cy="9183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40000"/>
              </a:lnSpc>
            </a:pPr>
            <a:r>
              <a:rPr lang="en-US" sz="1476" dirty="0">
                <a:solidFill>
                  <a:srgbClr val="F7FAF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This portfolio represents a </a:t>
            </a:r>
            <a:pPr algn="ctr">
              <a:lnSpc>
                <a:spcPct val="140000"/>
              </a:lnSpc>
            </a:pPr>
            <a:r>
              <a:rPr lang="en-US" sz="1476" b="1" dirty="0">
                <a:solidFill>
                  <a:srgbClr val="C5A57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singular achievement in independent research</a:t>
            </a:r>
            <a:pPr algn="ctr">
              <a:lnSpc>
                <a:spcPct val="140000"/>
              </a:lnSpc>
            </a:pPr>
            <a:r>
              <a:rPr lang="en-US" sz="1476" dirty="0">
                <a:solidFill>
                  <a:srgbClr val="F7FAF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— </a:t>
            </a:r>
            <a:pPr algn="ctr">
              <a:lnSpc>
                <a:spcPct val="140000"/>
              </a:lnSpc>
            </a:pPr>
            <a:r>
              <a:rPr lang="en-US" sz="1476" b="1" dirty="0">
                <a:solidFill>
                  <a:srgbClr val="C5A57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256+ DOIs</a:t>
            </a:r>
            <a:pPr algn="ctr">
              <a:lnSpc>
                <a:spcPct val="140000"/>
              </a:lnSpc>
            </a:pPr>
            <a:r>
              <a:rPr lang="en-US" sz="1476" dirty="0">
                <a:solidFill>
                  <a:srgbClr val="F7FAF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, </a:t>
            </a:r>
            <a:pPr algn="ctr">
              <a:lnSpc>
                <a:spcPct val="140000"/>
              </a:lnSpc>
            </a:pPr>
            <a:r>
              <a:rPr lang="en-US" sz="1476" b="1" dirty="0">
                <a:solidFill>
                  <a:srgbClr val="C5A57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219+ original concepts</a:t>
            </a:r>
            <a:pPr algn="ctr">
              <a:lnSpc>
                <a:spcPct val="140000"/>
              </a:lnSpc>
            </a:pPr>
            <a:r>
              <a:rPr lang="en-US" sz="1476" dirty="0">
                <a:solidFill>
                  <a:srgbClr val="F7FAF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, </a:t>
            </a:r>
            <a:pPr algn="ctr">
              <a:lnSpc>
                <a:spcPct val="140000"/>
              </a:lnSpc>
            </a:pPr>
            <a:r>
              <a:rPr lang="en-US" sz="1476" b="1" dirty="0">
                <a:solidFill>
                  <a:srgbClr val="C5A57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23+ world-first ready reckoners</a:t>
            </a:r>
            <a:pPr algn="ctr">
              <a:lnSpc>
                <a:spcPct val="140000"/>
              </a:lnSpc>
            </a:pPr>
            <a:r>
              <a:rPr lang="en-US" sz="1476" dirty="0">
                <a:solidFill>
                  <a:srgbClr val="F7FAF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, </a:t>
            </a:r>
            <a:pPr algn="ctr">
              <a:lnSpc>
                <a:spcPct val="140000"/>
              </a:lnSpc>
            </a:pPr>
            <a:r>
              <a:rPr lang="en-US" sz="1476" b="1" dirty="0">
                <a:solidFill>
                  <a:srgbClr val="C5A57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5,000+ global downloads</a:t>
            </a:r>
            <a:pPr algn="ctr">
              <a:lnSpc>
                <a:spcPct val="140000"/>
              </a:lnSpc>
            </a:pPr>
            <a:r>
              <a:rPr lang="en-US" sz="1476" dirty="0">
                <a:solidFill>
                  <a:srgbClr val="F7FAF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— all authored by one self-taught researcher with no institutional affiliation.</a:t>
            </a:r>
            <a:endParaRPr lang="en-US" sz="1600" dirty="0"/>
          </a:p>
        </p:txBody>
      </p:sp>
      <p:sp>
        <p:nvSpPr>
          <p:cNvPr id="10" name="Text 7"/>
          <p:cNvSpPr/>
          <p:nvPr/>
        </p:nvSpPr>
        <p:spPr>
          <a:xfrm>
            <a:off x="1489678" y="3152612"/>
            <a:ext cx="9211942" cy="5529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40000"/>
              </a:lnSpc>
            </a:pPr>
            <a:r>
              <a:rPr lang="en-US" sz="1328" dirty="0">
                <a:solidFill>
                  <a:srgbClr val="8B9D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The work has entered </a:t>
            </a:r>
            <a:pPr algn="ctr">
              <a:lnSpc>
                <a:spcPct val="140000"/>
              </a:lnSpc>
            </a:pPr>
            <a:r>
              <a:rPr lang="en-US" sz="1328" b="1" dirty="0">
                <a:solidFill>
                  <a:srgbClr val="F7FAF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global knowledge ecosystems</a:t>
            </a:r>
            <a:pPr algn="ctr">
              <a:lnSpc>
                <a:spcPct val="140000"/>
              </a:lnSpc>
            </a:pPr>
            <a:r>
              <a:rPr lang="en-US" sz="1328" dirty="0">
                <a:solidFill>
                  <a:srgbClr val="8B9D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, been validated by </a:t>
            </a:r>
            <a:pPr algn="ctr">
              <a:lnSpc>
                <a:spcPct val="140000"/>
              </a:lnSpc>
            </a:pPr>
            <a:r>
              <a:rPr lang="en-US" sz="1328" b="1" dirty="0">
                <a:solidFill>
                  <a:srgbClr val="F7FAF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international institutions</a:t>
            </a:r>
            <a:pPr algn="ctr">
              <a:lnSpc>
                <a:spcPct val="140000"/>
              </a:lnSpc>
            </a:pPr>
            <a:r>
              <a:rPr lang="en-US" sz="1328" dirty="0">
                <a:solidFill>
                  <a:srgbClr val="8B9D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, and contributes to </a:t>
            </a:r>
            <a:pPr algn="ctr">
              <a:lnSpc>
                <a:spcPct val="140000"/>
              </a:lnSpc>
            </a:pPr>
            <a:r>
              <a:rPr lang="en-US" sz="1328" b="1" dirty="0">
                <a:solidFill>
                  <a:srgbClr val="F7FAF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India's civilisational narrative</a:t>
            </a:r>
            <a:pPr algn="ctr">
              <a:lnSpc>
                <a:spcPct val="140000"/>
              </a:lnSpc>
            </a:pPr>
            <a:r>
              <a:rPr lang="en-US" sz="1328" dirty="0">
                <a:solidFill>
                  <a:srgbClr val="8B9D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at scale.</a:t>
            </a:r>
            <a:endParaRPr lang="en-US" sz="1600" dirty="0"/>
          </a:p>
        </p:txBody>
      </p:sp>
      <p:sp>
        <p:nvSpPr>
          <p:cNvPr id="11" name="Shape 8"/>
          <p:cNvSpPr/>
          <p:nvPr/>
        </p:nvSpPr>
        <p:spPr>
          <a:xfrm>
            <a:off x="1306938" y="4165643"/>
            <a:ext cx="9583043" cy="830293"/>
          </a:xfrm>
          <a:custGeom>
            <a:avLst/>
            <a:gdLst/>
            <a:ahLst/>
            <a:cxnLst/>
            <a:rect l="l" t="t" r="r" b="b"/>
            <a:pathLst>
              <a:path w="9583043" h="830293">
                <a:moveTo>
                  <a:pt x="74967" y="0"/>
                </a:moveTo>
                <a:lnTo>
                  <a:pt x="9508076" y="0"/>
                </a:lnTo>
                <a:cubicBezTo>
                  <a:pt x="9549479" y="0"/>
                  <a:pt x="9583043" y="33564"/>
                  <a:pt x="9583043" y="74967"/>
                </a:cubicBezTo>
                <a:lnTo>
                  <a:pt x="9583043" y="755326"/>
                </a:lnTo>
                <a:cubicBezTo>
                  <a:pt x="9583043" y="796729"/>
                  <a:pt x="9549479" y="830293"/>
                  <a:pt x="9508076" y="830293"/>
                </a:cubicBezTo>
                <a:lnTo>
                  <a:pt x="74967" y="830293"/>
                </a:lnTo>
                <a:cubicBezTo>
                  <a:pt x="33564" y="830293"/>
                  <a:pt x="0" y="796729"/>
                  <a:pt x="0" y="755326"/>
                </a:cubicBezTo>
                <a:lnTo>
                  <a:pt x="0" y="74967"/>
                </a:lnTo>
                <a:cubicBezTo>
                  <a:pt x="0" y="33592"/>
                  <a:pt x="33592" y="0"/>
                  <a:pt x="74967" y="0"/>
                </a:cubicBezTo>
                <a:close/>
              </a:path>
            </a:pathLst>
          </a:custGeom>
          <a:gradFill rotWithShape="1" flip="none">
            <a:gsLst>
              <a:gs pos="0">
                <a:srgbClr val="C5A575">
                  <a:alpha val="40000"/>
                </a:srgbClr>
              </a:gs>
              <a:gs pos="100000">
                <a:srgbClr val="8B9DAE">
                  <a:alpha val="30000"/>
                </a:srgbClr>
              </a:gs>
            </a:gsLst>
            <a:lin ang="0" scaled="1"/>
          </a:gradFill>
          <a:ln w="20320">
            <a:solidFill>
              <a:srgbClr val="C5A575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1483118" y="4398046"/>
            <a:ext cx="9230684" cy="3654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40000"/>
              </a:lnSpc>
            </a:pPr>
            <a:r>
              <a:rPr lang="en-US" sz="1771" b="1" dirty="0">
                <a:solidFill>
                  <a:srgbClr val="F7FAFC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I stand ready for comprehensive evaluation and verification by the Limca Book of World Records.</a:t>
            </a:r>
            <a:endParaRPr lang="en-US" sz="1600" dirty="0"/>
          </a:p>
        </p:txBody>
      </p:sp>
      <p:sp>
        <p:nvSpPr>
          <p:cNvPr id="13" name="Text 10"/>
          <p:cNvSpPr/>
          <p:nvPr/>
        </p:nvSpPr>
        <p:spPr>
          <a:xfrm>
            <a:off x="3769821" y="5228345"/>
            <a:ext cx="665359" cy="3373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2214" b="1" dirty="0">
                <a:solidFill>
                  <a:srgbClr val="C5A575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256+</a:t>
            </a:r>
            <a:endParaRPr lang="en-US" sz="1600" dirty="0"/>
          </a:p>
        </p:txBody>
      </p:sp>
      <p:sp>
        <p:nvSpPr>
          <p:cNvPr id="14" name="Text 11"/>
          <p:cNvSpPr/>
          <p:nvPr/>
        </p:nvSpPr>
        <p:spPr>
          <a:xfrm>
            <a:off x="3802620" y="5565710"/>
            <a:ext cx="599760" cy="2249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181" dirty="0">
                <a:solidFill>
                  <a:srgbClr val="8B9D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DOIs</a:t>
            </a:r>
            <a:endParaRPr lang="en-US" sz="1600" dirty="0"/>
          </a:p>
        </p:txBody>
      </p:sp>
      <p:sp>
        <p:nvSpPr>
          <p:cNvPr id="15" name="Shape 12"/>
          <p:cNvSpPr/>
          <p:nvPr/>
        </p:nvSpPr>
        <p:spPr>
          <a:xfrm>
            <a:off x="4668524" y="5284572"/>
            <a:ext cx="9371" cy="449820"/>
          </a:xfrm>
          <a:custGeom>
            <a:avLst/>
            <a:gdLst/>
            <a:ahLst/>
            <a:cxnLst/>
            <a:rect l="l" t="t" r="r" b="b"/>
            <a:pathLst>
              <a:path w="9371" h="449820">
                <a:moveTo>
                  <a:pt x="0" y="0"/>
                </a:moveTo>
                <a:lnTo>
                  <a:pt x="9371" y="0"/>
                </a:lnTo>
                <a:lnTo>
                  <a:pt x="9371" y="449820"/>
                </a:lnTo>
                <a:lnTo>
                  <a:pt x="0" y="449820"/>
                </a:lnTo>
                <a:lnTo>
                  <a:pt x="0" y="0"/>
                </a:lnTo>
                <a:close/>
              </a:path>
            </a:pathLst>
          </a:custGeom>
          <a:solidFill>
            <a:srgbClr val="4A5568"/>
          </a:solidFill>
          <a:ln/>
        </p:spPr>
      </p:sp>
      <p:sp>
        <p:nvSpPr>
          <p:cNvPr id="16" name="Text 13"/>
          <p:cNvSpPr/>
          <p:nvPr/>
        </p:nvSpPr>
        <p:spPr>
          <a:xfrm>
            <a:off x="4907491" y="5228345"/>
            <a:ext cx="759071" cy="3373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2214" b="1" dirty="0">
                <a:solidFill>
                  <a:srgbClr val="C5A575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219+</a:t>
            </a:r>
            <a:endParaRPr lang="en-US" sz="1600" dirty="0"/>
          </a:p>
        </p:txBody>
      </p:sp>
      <p:sp>
        <p:nvSpPr>
          <p:cNvPr id="17" name="Text 14"/>
          <p:cNvSpPr/>
          <p:nvPr/>
        </p:nvSpPr>
        <p:spPr>
          <a:xfrm>
            <a:off x="4940290" y="5565710"/>
            <a:ext cx="693473" cy="2249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181" dirty="0">
                <a:solidFill>
                  <a:srgbClr val="8B9D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Concepts</a:t>
            </a:r>
            <a:endParaRPr lang="en-US" sz="1600" dirty="0"/>
          </a:p>
        </p:txBody>
      </p:sp>
      <p:sp>
        <p:nvSpPr>
          <p:cNvPr id="18" name="Shape 15"/>
          <p:cNvSpPr/>
          <p:nvPr/>
        </p:nvSpPr>
        <p:spPr>
          <a:xfrm>
            <a:off x="5891590" y="5284572"/>
            <a:ext cx="9371" cy="449820"/>
          </a:xfrm>
          <a:custGeom>
            <a:avLst/>
            <a:gdLst/>
            <a:ahLst/>
            <a:cxnLst/>
            <a:rect l="l" t="t" r="r" b="b"/>
            <a:pathLst>
              <a:path w="9371" h="449820">
                <a:moveTo>
                  <a:pt x="0" y="0"/>
                </a:moveTo>
                <a:lnTo>
                  <a:pt x="9371" y="0"/>
                </a:lnTo>
                <a:lnTo>
                  <a:pt x="9371" y="449820"/>
                </a:lnTo>
                <a:lnTo>
                  <a:pt x="0" y="449820"/>
                </a:lnTo>
                <a:lnTo>
                  <a:pt x="0" y="0"/>
                </a:lnTo>
                <a:close/>
              </a:path>
            </a:pathLst>
          </a:custGeom>
          <a:solidFill>
            <a:srgbClr val="4A5568"/>
          </a:solidFill>
          <a:ln/>
        </p:spPr>
      </p:sp>
      <p:sp>
        <p:nvSpPr>
          <p:cNvPr id="19" name="Text 16"/>
          <p:cNvSpPr/>
          <p:nvPr/>
        </p:nvSpPr>
        <p:spPr>
          <a:xfrm>
            <a:off x="6130556" y="5228345"/>
            <a:ext cx="937125" cy="3373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2214" b="1" dirty="0">
                <a:solidFill>
                  <a:srgbClr val="C5A575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23+</a:t>
            </a:r>
            <a:endParaRPr lang="en-US" sz="1600" dirty="0"/>
          </a:p>
        </p:txBody>
      </p:sp>
      <p:sp>
        <p:nvSpPr>
          <p:cNvPr id="20" name="Text 17"/>
          <p:cNvSpPr/>
          <p:nvPr/>
        </p:nvSpPr>
        <p:spPr>
          <a:xfrm>
            <a:off x="6163356" y="5565710"/>
            <a:ext cx="871527" cy="2249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181" dirty="0">
                <a:solidFill>
                  <a:srgbClr val="8B9D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World Firsts</a:t>
            </a:r>
            <a:endParaRPr lang="en-US" sz="1600" dirty="0"/>
          </a:p>
        </p:txBody>
      </p:sp>
      <p:sp>
        <p:nvSpPr>
          <p:cNvPr id="21" name="Shape 18"/>
          <p:cNvSpPr/>
          <p:nvPr/>
        </p:nvSpPr>
        <p:spPr>
          <a:xfrm>
            <a:off x="7297746" y="5284572"/>
            <a:ext cx="9371" cy="449820"/>
          </a:xfrm>
          <a:custGeom>
            <a:avLst/>
            <a:gdLst/>
            <a:ahLst/>
            <a:cxnLst/>
            <a:rect l="l" t="t" r="r" b="b"/>
            <a:pathLst>
              <a:path w="9371" h="449820">
                <a:moveTo>
                  <a:pt x="0" y="0"/>
                </a:moveTo>
                <a:lnTo>
                  <a:pt x="9371" y="0"/>
                </a:lnTo>
                <a:lnTo>
                  <a:pt x="9371" y="449820"/>
                </a:lnTo>
                <a:lnTo>
                  <a:pt x="0" y="449820"/>
                </a:lnTo>
                <a:lnTo>
                  <a:pt x="0" y="0"/>
                </a:lnTo>
                <a:close/>
              </a:path>
            </a:pathLst>
          </a:custGeom>
          <a:solidFill>
            <a:srgbClr val="4A5568"/>
          </a:solidFill>
          <a:ln/>
        </p:spPr>
      </p:sp>
      <p:sp>
        <p:nvSpPr>
          <p:cNvPr id="22" name="Text 19"/>
          <p:cNvSpPr/>
          <p:nvPr/>
        </p:nvSpPr>
        <p:spPr>
          <a:xfrm>
            <a:off x="7536713" y="5228345"/>
            <a:ext cx="890269" cy="3373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2214" b="1" dirty="0">
                <a:solidFill>
                  <a:srgbClr val="C5A575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5,000+</a:t>
            </a:r>
            <a:endParaRPr lang="en-US" sz="1600" dirty="0"/>
          </a:p>
        </p:txBody>
      </p:sp>
      <p:sp>
        <p:nvSpPr>
          <p:cNvPr id="23" name="Text 20"/>
          <p:cNvSpPr/>
          <p:nvPr/>
        </p:nvSpPr>
        <p:spPr>
          <a:xfrm>
            <a:off x="7569512" y="5565710"/>
            <a:ext cx="824670" cy="2249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181" dirty="0">
                <a:solidFill>
                  <a:srgbClr val="8B9D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Downloads</a:t>
            </a:r>
            <a:endParaRPr lang="en-US" sz="1600" dirty="0"/>
          </a:p>
        </p:txBody>
      </p:sp>
      <p:sp>
        <p:nvSpPr>
          <p:cNvPr id="24" name="Text 21"/>
          <p:cNvSpPr/>
          <p:nvPr/>
        </p:nvSpPr>
        <p:spPr>
          <a:xfrm>
            <a:off x="1252585" y="6015530"/>
            <a:ext cx="9689875" cy="2623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476" dirty="0">
                <a:solidFill>
                  <a:srgbClr val="8B9DAE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Thank you for considering this submission</a:t>
            </a:r>
            <a:endParaRPr lang="en-US" sz="1600" dirty="0"/>
          </a:p>
        </p:txBody>
      </p:sp>
      <p:sp>
        <p:nvSpPr>
          <p:cNvPr id="25" name="Text 22"/>
          <p:cNvSpPr/>
          <p:nvPr/>
        </p:nvSpPr>
        <p:spPr>
          <a:xfrm>
            <a:off x="1243214" y="6352895"/>
            <a:ext cx="9708618" cy="299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1771" b="1" dirty="0">
                <a:solidFill>
                  <a:srgbClr val="C5A575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Kallol Chakrabarti</a:t>
            </a:r>
            <a:endParaRPr lang="en-US" sz="1600" dirty="0"/>
          </a:p>
        </p:txBody>
      </p:sp>
      <p:sp>
        <p:nvSpPr>
          <p:cNvPr id="26" name="Text 23"/>
          <p:cNvSpPr/>
          <p:nvPr/>
        </p:nvSpPr>
        <p:spPr>
          <a:xfrm>
            <a:off x="1257271" y="6652656"/>
            <a:ext cx="9680504" cy="2623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328" dirty="0">
                <a:solidFill>
                  <a:srgbClr val="8B9D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Global Independent Researcher · Governance Architect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1A1D2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81000" y="476250"/>
            <a:ext cx="38100" cy="457200"/>
          </a:xfrm>
          <a:custGeom>
            <a:avLst/>
            <a:gdLst/>
            <a:ahLst/>
            <a:cxnLst/>
            <a:rect l="l" t="t" r="r" b="b"/>
            <a:pathLst>
              <a:path w="38100" h="457200">
                <a:moveTo>
                  <a:pt x="0" y="0"/>
                </a:moveTo>
                <a:lnTo>
                  <a:pt x="38100" y="0"/>
                </a:lnTo>
                <a:lnTo>
                  <a:pt x="38100" y="457200"/>
                </a:lnTo>
                <a:lnTo>
                  <a:pt x="0" y="457200"/>
                </a:lnTo>
                <a:lnTo>
                  <a:pt x="0" y="0"/>
                </a:lnTo>
                <a:close/>
              </a:path>
            </a:pathLst>
          </a:custGeom>
          <a:solidFill>
            <a:srgbClr val="C5A575"/>
          </a:solidFill>
          <a:ln/>
        </p:spPr>
      </p:sp>
      <p:sp>
        <p:nvSpPr>
          <p:cNvPr id="3" name="Text 1"/>
          <p:cNvSpPr/>
          <p:nvPr/>
        </p:nvSpPr>
        <p:spPr>
          <a:xfrm>
            <a:off x="533400" y="381000"/>
            <a:ext cx="54197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spc="210" kern="0" dirty="0">
                <a:solidFill>
                  <a:srgbClr val="C5A575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Profile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533400" y="571500"/>
            <a:ext cx="558165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80000"/>
              </a:lnSpc>
            </a:pPr>
            <a:r>
              <a:rPr lang="en-US" sz="3600" b="1" dirty="0">
                <a:solidFill>
                  <a:srgbClr val="F7FAFC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Professional Identity &amp; Vision</a:t>
            </a:r>
            <a:endParaRPr lang="en-US" sz="1600" dirty="0"/>
          </a:p>
        </p:txBody>
      </p:sp>
      <p:sp>
        <p:nvSpPr>
          <p:cNvPr id="5" name="Shape 3"/>
          <p:cNvSpPr/>
          <p:nvPr/>
        </p:nvSpPr>
        <p:spPr>
          <a:xfrm>
            <a:off x="388620" y="1379220"/>
            <a:ext cx="4415790" cy="2682240"/>
          </a:xfrm>
          <a:custGeom>
            <a:avLst/>
            <a:gdLst/>
            <a:ahLst/>
            <a:cxnLst/>
            <a:rect l="l" t="t" r="r" b="b"/>
            <a:pathLst>
              <a:path w="4415790" h="2682240">
                <a:moveTo>
                  <a:pt x="76202" y="0"/>
                </a:moveTo>
                <a:lnTo>
                  <a:pt x="4339588" y="0"/>
                </a:lnTo>
                <a:cubicBezTo>
                  <a:pt x="4381673" y="0"/>
                  <a:pt x="4415790" y="34117"/>
                  <a:pt x="4415790" y="76202"/>
                </a:cubicBezTo>
                <a:lnTo>
                  <a:pt x="4415790" y="2606038"/>
                </a:lnTo>
                <a:cubicBezTo>
                  <a:pt x="4415790" y="2648123"/>
                  <a:pt x="4381673" y="2682240"/>
                  <a:pt x="4339588" y="2682240"/>
                </a:cubicBezTo>
                <a:lnTo>
                  <a:pt x="76202" y="2682240"/>
                </a:lnTo>
                <a:cubicBezTo>
                  <a:pt x="34117" y="2682240"/>
                  <a:pt x="0" y="2648123"/>
                  <a:pt x="0" y="2606038"/>
                </a:cubicBezTo>
                <a:lnTo>
                  <a:pt x="0" y="76202"/>
                </a:lnTo>
                <a:cubicBezTo>
                  <a:pt x="0" y="34145"/>
                  <a:pt x="34145" y="0"/>
                  <a:pt x="76202" y="0"/>
                </a:cubicBezTo>
                <a:close/>
              </a:path>
            </a:pathLst>
          </a:custGeom>
          <a:gradFill rotWithShape="1" flip="none">
            <a:gsLst>
              <a:gs pos="0">
                <a:srgbClr val="C5A575">
                  <a:alpha val="30000"/>
                </a:srgbClr>
              </a:gs>
              <a:gs pos="100000">
                <a:srgbClr val="8B9DAE">
                  <a:alpha val="20000"/>
                </a:srgbClr>
              </a:gs>
            </a:gsLst>
            <a:lin ang="2700000" scaled="1"/>
          </a:gradFill>
          <a:ln w="20320">
            <a:solidFill>
              <a:srgbClr val="C5A575"/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2217420" y="1615440"/>
            <a:ext cx="762000" cy="762000"/>
          </a:xfrm>
          <a:custGeom>
            <a:avLst/>
            <a:gdLst/>
            <a:ahLst/>
            <a:cxnLst/>
            <a:rect l="l" t="t" r="r" b="b"/>
            <a:pathLst>
              <a:path w="762000" h="762000">
                <a:moveTo>
                  <a:pt x="381000" y="0"/>
                </a:moveTo>
                <a:lnTo>
                  <a:pt x="381000" y="0"/>
                </a:lnTo>
                <a:cubicBezTo>
                  <a:pt x="591280" y="0"/>
                  <a:pt x="762000" y="170720"/>
                  <a:pt x="762000" y="381000"/>
                </a:cubicBezTo>
                <a:lnTo>
                  <a:pt x="762000" y="381000"/>
                </a:lnTo>
                <a:cubicBezTo>
                  <a:pt x="762000" y="591280"/>
                  <a:pt x="591280" y="762000"/>
                  <a:pt x="381000" y="762000"/>
                </a:cubicBezTo>
                <a:lnTo>
                  <a:pt x="381000" y="762000"/>
                </a:lnTo>
                <a:cubicBezTo>
                  <a:pt x="170720" y="762000"/>
                  <a:pt x="0" y="591280"/>
                  <a:pt x="0" y="381000"/>
                </a:cubicBezTo>
                <a:lnTo>
                  <a:pt x="0" y="381000"/>
                </a:lnTo>
                <a:cubicBezTo>
                  <a:pt x="0" y="170720"/>
                  <a:pt x="170720" y="0"/>
                  <a:pt x="381000" y="0"/>
                </a:cubicBezTo>
                <a:close/>
              </a:path>
            </a:pathLst>
          </a:custGeom>
          <a:solidFill>
            <a:srgbClr val="C5A575">
              <a:alpha val="30196"/>
            </a:srgbClr>
          </a:solidFill>
          <a:ln/>
        </p:spPr>
      </p:sp>
      <p:sp>
        <p:nvSpPr>
          <p:cNvPr id="7" name="Shape 5"/>
          <p:cNvSpPr/>
          <p:nvPr/>
        </p:nvSpPr>
        <p:spPr>
          <a:xfrm>
            <a:off x="2448401" y="1824990"/>
            <a:ext cx="300038" cy="342900"/>
          </a:xfrm>
          <a:custGeom>
            <a:avLst/>
            <a:gdLst/>
            <a:ahLst/>
            <a:cxnLst/>
            <a:rect l="l" t="t" r="r" b="b"/>
            <a:pathLst>
              <a:path w="300038" h="342900">
                <a:moveTo>
                  <a:pt x="150019" y="166092"/>
                </a:moveTo>
                <a:cubicBezTo>
                  <a:pt x="105663" y="166092"/>
                  <a:pt x="69652" y="130081"/>
                  <a:pt x="69652" y="85725"/>
                </a:cubicBezTo>
                <a:cubicBezTo>
                  <a:pt x="69652" y="41369"/>
                  <a:pt x="105663" y="5358"/>
                  <a:pt x="150019" y="5358"/>
                </a:cubicBezTo>
                <a:cubicBezTo>
                  <a:pt x="194375" y="5358"/>
                  <a:pt x="230386" y="41369"/>
                  <a:pt x="230386" y="85725"/>
                </a:cubicBezTo>
                <a:cubicBezTo>
                  <a:pt x="230386" y="130081"/>
                  <a:pt x="194375" y="166092"/>
                  <a:pt x="150019" y="166092"/>
                </a:cubicBezTo>
                <a:close/>
                <a:moveTo>
                  <a:pt x="129592" y="203597"/>
                </a:moveTo>
                <a:lnTo>
                  <a:pt x="170445" y="203597"/>
                </a:lnTo>
                <a:cubicBezTo>
                  <a:pt x="176942" y="203597"/>
                  <a:pt x="182166" y="208821"/>
                  <a:pt x="182166" y="215317"/>
                </a:cubicBezTo>
                <a:cubicBezTo>
                  <a:pt x="182166" y="218130"/>
                  <a:pt x="181161" y="220809"/>
                  <a:pt x="179353" y="222952"/>
                </a:cubicBezTo>
                <a:lnTo>
                  <a:pt x="161002" y="244383"/>
                </a:lnTo>
                <a:lnTo>
                  <a:pt x="181764" y="321469"/>
                </a:lnTo>
                <a:lnTo>
                  <a:pt x="182166" y="321469"/>
                </a:lnTo>
                <a:lnTo>
                  <a:pt x="205338" y="228712"/>
                </a:lnTo>
                <a:cubicBezTo>
                  <a:pt x="206812" y="222885"/>
                  <a:pt x="212772" y="219335"/>
                  <a:pt x="218398" y="221479"/>
                </a:cubicBezTo>
                <a:cubicBezTo>
                  <a:pt x="259854" y="237284"/>
                  <a:pt x="289322" y="277468"/>
                  <a:pt x="289322" y="324483"/>
                </a:cubicBezTo>
                <a:cubicBezTo>
                  <a:pt x="289322" y="334595"/>
                  <a:pt x="281084" y="342833"/>
                  <a:pt x="270971" y="342833"/>
                </a:cubicBezTo>
                <a:lnTo>
                  <a:pt x="29066" y="342900"/>
                </a:lnTo>
                <a:cubicBezTo>
                  <a:pt x="18953" y="342900"/>
                  <a:pt x="10716" y="334662"/>
                  <a:pt x="10716" y="324549"/>
                </a:cubicBezTo>
                <a:cubicBezTo>
                  <a:pt x="10716" y="277535"/>
                  <a:pt x="40184" y="237351"/>
                  <a:pt x="81640" y="221546"/>
                </a:cubicBezTo>
                <a:cubicBezTo>
                  <a:pt x="87265" y="219402"/>
                  <a:pt x="93226" y="222952"/>
                  <a:pt x="94699" y="228779"/>
                </a:cubicBezTo>
                <a:lnTo>
                  <a:pt x="117872" y="321536"/>
                </a:lnTo>
                <a:lnTo>
                  <a:pt x="118274" y="321536"/>
                </a:lnTo>
                <a:lnTo>
                  <a:pt x="139035" y="244450"/>
                </a:lnTo>
                <a:lnTo>
                  <a:pt x="120685" y="223019"/>
                </a:lnTo>
                <a:cubicBezTo>
                  <a:pt x="118876" y="220876"/>
                  <a:pt x="117872" y="218197"/>
                  <a:pt x="117872" y="215384"/>
                </a:cubicBezTo>
                <a:cubicBezTo>
                  <a:pt x="117872" y="208888"/>
                  <a:pt x="123096" y="203664"/>
                  <a:pt x="129592" y="203664"/>
                </a:cubicBezTo>
                <a:close/>
              </a:path>
            </a:pathLst>
          </a:custGeom>
          <a:solidFill>
            <a:srgbClr val="C5A575"/>
          </a:solidFill>
          <a:ln/>
        </p:spPr>
      </p:sp>
      <p:sp>
        <p:nvSpPr>
          <p:cNvPr id="8" name="Text 6"/>
          <p:cNvSpPr/>
          <p:nvPr/>
        </p:nvSpPr>
        <p:spPr>
          <a:xfrm>
            <a:off x="553402" y="2529840"/>
            <a:ext cx="4086225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2250" b="1" dirty="0">
                <a:solidFill>
                  <a:srgbClr val="F7FAFC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Kallol Chakrabarti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581977" y="2910840"/>
            <a:ext cx="40290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350" dirty="0">
                <a:solidFill>
                  <a:srgbClr val="C5A575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Global Independent Researcher</a:t>
            </a: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586740" y="3329940"/>
            <a:ext cx="40195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200" dirty="0">
                <a:solidFill>
                  <a:srgbClr val="8B9D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Lucknow, Uttar Pradesh, India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591502" y="3634740"/>
            <a:ext cx="40100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050" dirty="0">
                <a:solidFill>
                  <a:srgbClr val="8B9D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ORCID: 0009-0007-4971-8936</a:t>
            </a:r>
            <a:endParaRPr lang="en-US" sz="1600" dirty="0"/>
          </a:p>
        </p:txBody>
      </p:sp>
      <p:sp>
        <p:nvSpPr>
          <p:cNvPr id="12" name="Shape 10"/>
          <p:cNvSpPr/>
          <p:nvPr/>
        </p:nvSpPr>
        <p:spPr>
          <a:xfrm>
            <a:off x="381000" y="4221481"/>
            <a:ext cx="4438650" cy="1905000"/>
          </a:xfrm>
          <a:custGeom>
            <a:avLst/>
            <a:gdLst/>
            <a:ahLst/>
            <a:cxnLst/>
            <a:rect l="l" t="t" r="r" b="b"/>
            <a:pathLst>
              <a:path w="4438650" h="1905000">
                <a:moveTo>
                  <a:pt x="76200" y="0"/>
                </a:moveTo>
                <a:lnTo>
                  <a:pt x="4362450" y="0"/>
                </a:lnTo>
                <a:cubicBezTo>
                  <a:pt x="4404506" y="0"/>
                  <a:pt x="4438650" y="34144"/>
                  <a:pt x="4438650" y="76200"/>
                </a:cubicBezTo>
                <a:lnTo>
                  <a:pt x="4438650" y="1828800"/>
                </a:lnTo>
                <a:cubicBezTo>
                  <a:pt x="4438650" y="1870856"/>
                  <a:pt x="4404506" y="1905000"/>
                  <a:pt x="4362450" y="1905000"/>
                </a:cubicBezTo>
                <a:lnTo>
                  <a:pt x="76200" y="1905000"/>
                </a:lnTo>
                <a:cubicBezTo>
                  <a:pt x="34144" y="1905000"/>
                  <a:pt x="0" y="1870856"/>
                  <a:pt x="0" y="1828800"/>
                </a:cubicBezTo>
                <a:lnTo>
                  <a:pt x="0" y="76200"/>
                </a:lnTo>
                <a:cubicBezTo>
                  <a:pt x="0" y="34144"/>
                  <a:pt x="34144" y="0"/>
                  <a:pt x="76200" y="0"/>
                </a:cubicBezTo>
                <a:close/>
              </a:path>
            </a:pathLst>
          </a:custGeom>
          <a:solidFill>
            <a:srgbClr val="4A5568">
              <a:alpha val="30196"/>
            </a:srgbClr>
          </a:solidFill>
          <a:ln/>
        </p:spPr>
      </p:sp>
      <p:sp>
        <p:nvSpPr>
          <p:cNvPr id="13" name="Shape 11"/>
          <p:cNvSpPr/>
          <p:nvPr/>
        </p:nvSpPr>
        <p:spPr>
          <a:xfrm>
            <a:off x="584597" y="4459606"/>
            <a:ext cx="192881" cy="171450"/>
          </a:xfrm>
          <a:custGeom>
            <a:avLst/>
            <a:gdLst/>
            <a:ahLst/>
            <a:cxnLst/>
            <a:rect l="l" t="t" r="r" b="b"/>
            <a:pathLst>
              <a:path w="192881" h="171450">
                <a:moveTo>
                  <a:pt x="0" y="32147"/>
                </a:moveTo>
                <a:cubicBezTo>
                  <a:pt x="0" y="20326"/>
                  <a:pt x="9611" y="10716"/>
                  <a:pt x="21431" y="10716"/>
                </a:cubicBezTo>
                <a:lnTo>
                  <a:pt x="171450" y="10716"/>
                </a:lnTo>
                <a:cubicBezTo>
                  <a:pt x="183271" y="10716"/>
                  <a:pt x="192881" y="20326"/>
                  <a:pt x="192881" y="32147"/>
                </a:cubicBezTo>
                <a:lnTo>
                  <a:pt x="0" y="32147"/>
                </a:lnTo>
                <a:close/>
                <a:moveTo>
                  <a:pt x="0" y="48220"/>
                </a:moveTo>
                <a:lnTo>
                  <a:pt x="192881" y="48220"/>
                </a:lnTo>
                <a:lnTo>
                  <a:pt x="192881" y="139303"/>
                </a:lnTo>
                <a:cubicBezTo>
                  <a:pt x="192881" y="151124"/>
                  <a:pt x="183271" y="160734"/>
                  <a:pt x="171450" y="160734"/>
                </a:cubicBezTo>
                <a:lnTo>
                  <a:pt x="21431" y="160734"/>
                </a:lnTo>
                <a:cubicBezTo>
                  <a:pt x="9611" y="160734"/>
                  <a:pt x="0" y="151124"/>
                  <a:pt x="0" y="139303"/>
                </a:cubicBezTo>
                <a:lnTo>
                  <a:pt x="0" y="48220"/>
                </a:lnTo>
                <a:close/>
                <a:moveTo>
                  <a:pt x="82812" y="139303"/>
                </a:moveTo>
                <a:cubicBezTo>
                  <a:pt x="89576" y="139303"/>
                  <a:pt x="94632" y="132807"/>
                  <a:pt x="90313" y="127583"/>
                </a:cubicBezTo>
                <a:cubicBezTo>
                  <a:pt x="85390" y="121656"/>
                  <a:pt x="77956" y="117872"/>
                  <a:pt x="69652" y="117872"/>
                </a:cubicBezTo>
                <a:lnTo>
                  <a:pt x="48220" y="117872"/>
                </a:lnTo>
                <a:cubicBezTo>
                  <a:pt x="39916" y="117872"/>
                  <a:pt x="32482" y="121656"/>
                  <a:pt x="27559" y="127583"/>
                </a:cubicBezTo>
                <a:cubicBezTo>
                  <a:pt x="23240" y="132807"/>
                  <a:pt x="28296" y="139303"/>
                  <a:pt x="35060" y="139303"/>
                </a:cubicBezTo>
                <a:lnTo>
                  <a:pt x="82778" y="139303"/>
                </a:lnTo>
                <a:close/>
                <a:moveTo>
                  <a:pt x="58936" y="104477"/>
                </a:moveTo>
                <a:cubicBezTo>
                  <a:pt x="69286" y="104477"/>
                  <a:pt x="77688" y="96075"/>
                  <a:pt x="77688" y="85725"/>
                </a:cubicBezTo>
                <a:cubicBezTo>
                  <a:pt x="77688" y="75375"/>
                  <a:pt x="69286" y="66973"/>
                  <a:pt x="58936" y="66973"/>
                </a:cubicBezTo>
                <a:cubicBezTo>
                  <a:pt x="48586" y="66973"/>
                  <a:pt x="40184" y="75375"/>
                  <a:pt x="40184" y="85725"/>
                </a:cubicBezTo>
                <a:cubicBezTo>
                  <a:pt x="40184" y="96075"/>
                  <a:pt x="48586" y="104477"/>
                  <a:pt x="58936" y="104477"/>
                </a:cubicBezTo>
                <a:close/>
                <a:moveTo>
                  <a:pt x="120551" y="69652"/>
                </a:moveTo>
                <a:cubicBezTo>
                  <a:pt x="116097" y="69652"/>
                  <a:pt x="112514" y="73235"/>
                  <a:pt x="112514" y="77688"/>
                </a:cubicBezTo>
                <a:cubicBezTo>
                  <a:pt x="112514" y="82142"/>
                  <a:pt x="116097" y="85725"/>
                  <a:pt x="120551" y="85725"/>
                </a:cubicBezTo>
                <a:lnTo>
                  <a:pt x="158055" y="85725"/>
                </a:lnTo>
                <a:cubicBezTo>
                  <a:pt x="162509" y="85725"/>
                  <a:pt x="166092" y="82142"/>
                  <a:pt x="166092" y="77688"/>
                </a:cubicBezTo>
                <a:cubicBezTo>
                  <a:pt x="166092" y="73235"/>
                  <a:pt x="162509" y="69652"/>
                  <a:pt x="158055" y="69652"/>
                </a:cubicBezTo>
                <a:lnTo>
                  <a:pt x="120551" y="69652"/>
                </a:lnTo>
                <a:close/>
                <a:moveTo>
                  <a:pt x="120551" y="101798"/>
                </a:moveTo>
                <a:cubicBezTo>
                  <a:pt x="116097" y="101798"/>
                  <a:pt x="112514" y="105381"/>
                  <a:pt x="112514" y="109835"/>
                </a:cubicBezTo>
                <a:cubicBezTo>
                  <a:pt x="112514" y="114289"/>
                  <a:pt x="116097" y="117872"/>
                  <a:pt x="120551" y="117872"/>
                </a:cubicBezTo>
                <a:lnTo>
                  <a:pt x="158055" y="117872"/>
                </a:lnTo>
                <a:cubicBezTo>
                  <a:pt x="162509" y="117872"/>
                  <a:pt x="166092" y="114289"/>
                  <a:pt x="166092" y="109835"/>
                </a:cubicBezTo>
                <a:cubicBezTo>
                  <a:pt x="166092" y="105381"/>
                  <a:pt x="162509" y="101798"/>
                  <a:pt x="158055" y="101798"/>
                </a:cubicBezTo>
                <a:lnTo>
                  <a:pt x="120551" y="101798"/>
                </a:lnTo>
                <a:close/>
              </a:path>
            </a:pathLst>
          </a:custGeom>
          <a:solidFill>
            <a:srgbClr val="C5A575"/>
          </a:solidFill>
          <a:ln/>
        </p:spPr>
      </p:sp>
      <p:sp>
        <p:nvSpPr>
          <p:cNvPr id="14" name="Text 12"/>
          <p:cNvSpPr/>
          <p:nvPr/>
        </p:nvSpPr>
        <p:spPr>
          <a:xfrm>
            <a:off x="790575" y="4411981"/>
            <a:ext cx="39243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C5A575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Professional Designations</a:t>
            </a:r>
            <a:endParaRPr lang="en-US" sz="1600" dirty="0"/>
          </a:p>
        </p:txBody>
      </p:sp>
      <p:sp>
        <p:nvSpPr>
          <p:cNvPr id="15" name="Shape 13"/>
          <p:cNvSpPr/>
          <p:nvPr/>
        </p:nvSpPr>
        <p:spPr>
          <a:xfrm>
            <a:off x="571500" y="4869180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38100" y="0"/>
                </a:moveTo>
                <a:lnTo>
                  <a:pt x="38100" y="0"/>
                </a:lnTo>
                <a:cubicBezTo>
                  <a:pt x="59128" y="0"/>
                  <a:pt x="76200" y="17072"/>
                  <a:pt x="76200" y="38100"/>
                </a:cubicBezTo>
                <a:lnTo>
                  <a:pt x="76200" y="38100"/>
                </a:lnTo>
                <a:cubicBezTo>
                  <a:pt x="76200" y="59128"/>
                  <a:pt x="59128" y="76200"/>
                  <a:pt x="38100" y="76200"/>
                </a:cubicBezTo>
                <a:lnTo>
                  <a:pt x="38100" y="76200"/>
                </a:lnTo>
                <a:cubicBezTo>
                  <a:pt x="17072" y="76200"/>
                  <a:pt x="0" y="59128"/>
                  <a:pt x="0" y="381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C5A575"/>
          </a:solidFill>
          <a:ln/>
        </p:spPr>
      </p:sp>
      <p:sp>
        <p:nvSpPr>
          <p:cNvPr id="16" name="Text 14"/>
          <p:cNvSpPr/>
          <p:nvPr/>
        </p:nvSpPr>
        <p:spPr>
          <a:xfrm>
            <a:off x="762000" y="4792980"/>
            <a:ext cx="19716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F7FAF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Global Governance Architect</a:t>
            </a:r>
            <a:endParaRPr lang="en-US" sz="1600" dirty="0"/>
          </a:p>
        </p:txBody>
      </p:sp>
      <p:sp>
        <p:nvSpPr>
          <p:cNvPr id="17" name="Shape 15"/>
          <p:cNvSpPr/>
          <p:nvPr/>
        </p:nvSpPr>
        <p:spPr>
          <a:xfrm>
            <a:off x="571500" y="5173980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38100" y="0"/>
                </a:moveTo>
                <a:lnTo>
                  <a:pt x="38100" y="0"/>
                </a:lnTo>
                <a:cubicBezTo>
                  <a:pt x="59128" y="0"/>
                  <a:pt x="76200" y="17072"/>
                  <a:pt x="76200" y="38100"/>
                </a:cubicBezTo>
                <a:lnTo>
                  <a:pt x="76200" y="38100"/>
                </a:lnTo>
                <a:cubicBezTo>
                  <a:pt x="76200" y="59128"/>
                  <a:pt x="59128" y="76200"/>
                  <a:pt x="38100" y="76200"/>
                </a:cubicBezTo>
                <a:lnTo>
                  <a:pt x="38100" y="76200"/>
                </a:lnTo>
                <a:cubicBezTo>
                  <a:pt x="17072" y="76200"/>
                  <a:pt x="0" y="59128"/>
                  <a:pt x="0" y="381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C5A575"/>
          </a:solidFill>
          <a:ln/>
        </p:spPr>
      </p:sp>
      <p:sp>
        <p:nvSpPr>
          <p:cNvPr id="18" name="Text 16"/>
          <p:cNvSpPr/>
          <p:nvPr/>
        </p:nvSpPr>
        <p:spPr>
          <a:xfrm>
            <a:off x="762000" y="5097780"/>
            <a:ext cx="20574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F7FAF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Civilisational Systems Theorist</a:t>
            </a:r>
            <a:endParaRPr lang="en-US" sz="1600" dirty="0"/>
          </a:p>
        </p:txBody>
      </p:sp>
      <p:sp>
        <p:nvSpPr>
          <p:cNvPr id="19" name="Shape 17"/>
          <p:cNvSpPr/>
          <p:nvPr/>
        </p:nvSpPr>
        <p:spPr>
          <a:xfrm>
            <a:off x="571500" y="5478780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38100" y="0"/>
                </a:moveTo>
                <a:lnTo>
                  <a:pt x="38100" y="0"/>
                </a:lnTo>
                <a:cubicBezTo>
                  <a:pt x="59128" y="0"/>
                  <a:pt x="76200" y="17072"/>
                  <a:pt x="76200" y="38100"/>
                </a:cubicBezTo>
                <a:lnTo>
                  <a:pt x="76200" y="38100"/>
                </a:lnTo>
                <a:cubicBezTo>
                  <a:pt x="76200" y="59128"/>
                  <a:pt x="59128" y="76200"/>
                  <a:pt x="38100" y="76200"/>
                </a:cubicBezTo>
                <a:lnTo>
                  <a:pt x="38100" y="76200"/>
                </a:lnTo>
                <a:cubicBezTo>
                  <a:pt x="17072" y="76200"/>
                  <a:pt x="0" y="59128"/>
                  <a:pt x="0" y="381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C5A575"/>
          </a:solidFill>
          <a:ln/>
        </p:spPr>
      </p:sp>
      <p:sp>
        <p:nvSpPr>
          <p:cNvPr id="20" name="Text 18"/>
          <p:cNvSpPr/>
          <p:nvPr/>
        </p:nvSpPr>
        <p:spPr>
          <a:xfrm>
            <a:off x="762000" y="5402580"/>
            <a:ext cx="19431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F7FAF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AI-State Framework Pioneer</a:t>
            </a:r>
            <a:endParaRPr lang="en-US" sz="1600" dirty="0"/>
          </a:p>
        </p:txBody>
      </p:sp>
      <p:sp>
        <p:nvSpPr>
          <p:cNvPr id="21" name="Shape 19"/>
          <p:cNvSpPr/>
          <p:nvPr/>
        </p:nvSpPr>
        <p:spPr>
          <a:xfrm>
            <a:off x="571500" y="5783580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38100" y="0"/>
                </a:moveTo>
                <a:lnTo>
                  <a:pt x="38100" y="0"/>
                </a:lnTo>
                <a:cubicBezTo>
                  <a:pt x="59128" y="0"/>
                  <a:pt x="76200" y="17072"/>
                  <a:pt x="76200" y="38100"/>
                </a:cubicBezTo>
                <a:lnTo>
                  <a:pt x="76200" y="38100"/>
                </a:lnTo>
                <a:cubicBezTo>
                  <a:pt x="76200" y="59128"/>
                  <a:pt x="59128" y="76200"/>
                  <a:pt x="38100" y="76200"/>
                </a:cubicBezTo>
                <a:lnTo>
                  <a:pt x="38100" y="76200"/>
                </a:lnTo>
                <a:cubicBezTo>
                  <a:pt x="17072" y="76200"/>
                  <a:pt x="0" y="59128"/>
                  <a:pt x="0" y="381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C5A575"/>
          </a:solidFill>
          <a:ln/>
        </p:spPr>
      </p:sp>
      <p:sp>
        <p:nvSpPr>
          <p:cNvPr id="22" name="Text 20"/>
          <p:cNvSpPr/>
          <p:nvPr/>
        </p:nvSpPr>
        <p:spPr>
          <a:xfrm>
            <a:off x="762000" y="5707380"/>
            <a:ext cx="1981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F7FAF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Institutional Design Strategist</a:t>
            </a:r>
            <a:endParaRPr lang="en-US" sz="1600" dirty="0"/>
          </a:p>
        </p:txBody>
      </p:sp>
      <p:sp>
        <p:nvSpPr>
          <p:cNvPr id="23" name="Shape 21"/>
          <p:cNvSpPr/>
          <p:nvPr/>
        </p:nvSpPr>
        <p:spPr>
          <a:xfrm>
            <a:off x="5048250" y="1375410"/>
            <a:ext cx="6760845" cy="2988945"/>
          </a:xfrm>
          <a:custGeom>
            <a:avLst/>
            <a:gdLst/>
            <a:ahLst/>
            <a:cxnLst/>
            <a:rect l="l" t="t" r="r" b="b"/>
            <a:pathLst>
              <a:path w="6760845" h="2988945">
                <a:moveTo>
                  <a:pt x="76188" y="0"/>
                </a:moveTo>
                <a:lnTo>
                  <a:pt x="6684657" y="0"/>
                </a:lnTo>
                <a:cubicBezTo>
                  <a:pt x="6726734" y="0"/>
                  <a:pt x="6760845" y="34111"/>
                  <a:pt x="6760845" y="76188"/>
                </a:cubicBezTo>
                <a:lnTo>
                  <a:pt x="6760845" y="2912757"/>
                </a:lnTo>
                <a:cubicBezTo>
                  <a:pt x="6760845" y="2954834"/>
                  <a:pt x="6726734" y="2988945"/>
                  <a:pt x="6684657" y="2988945"/>
                </a:cubicBezTo>
                <a:lnTo>
                  <a:pt x="76188" y="2988945"/>
                </a:lnTo>
                <a:cubicBezTo>
                  <a:pt x="34111" y="2988945"/>
                  <a:pt x="0" y="2954834"/>
                  <a:pt x="0" y="2912757"/>
                </a:cubicBezTo>
                <a:lnTo>
                  <a:pt x="0" y="76188"/>
                </a:lnTo>
                <a:cubicBezTo>
                  <a:pt x="0" y="34139"/>
                  <a:pt x="34139" y="0"/>
                  <a:pt x="76188" y="0"/>
                </a:cubicBezTo>
                <a:close/>
              </a:path>
            </a:pathLst>
          </a:custGeom>
          <a:solidFill>
            <a:srgbClr val="2D3748">
              <a:alpha val="40000"/>
            </a:srgbClr>
          </a:solidFill>
          <a:ln w="10160">
            <a:solidFill>
              <a:srgbClr val="4A5568"/>
            </a:solidFill>
            <a:prstDash val="solid"/>
          </a:ln>
        </p:spPr>
      </p:sp>
      <p:sp>
        <p:nvSpPr>
          <p:cNvPr id="24" name="Shape 22"/>
          <p:cNvSpPr/>
          <p:nvPr/>
        </p:nvSpPr>
        <p:spPr>
          <a:xfrm>
            <a:off x="5337810" y="1645801"/>
            <a:ext cx="171450" cy="228600"/>
          </a:xfrm>
          <a:custGeom>
            <a:avLst/>
            <a:gdLst/>
            <a:ahLst/>
            <a:cxnLst/>
            <a:rect l="l" t="t" r="r" b="b"/>
            <a:pathLst>
              <a:path w="171450" h="228600">
                <a:moveTo>
                  <a:pt x="130775" y="171450"/>
                </a:moveTo>
                <a:cubicBezTo>
                  <a:pt x="134035" y="161493"/>
                  <a:pt x="140553" y="152474"/>
                  <a:pt x="147920" y="144706"/>
                </a:cubicBezTo>
                <a:cubicBezTo>
                  <a:pt x="162520" y="129347"/>
                  <a:pt x="171450" y="108585"/>
                  <a:pt x="171450" y="85725"/>
                </a:cubicBezTo>
                <a:cubicBezTo>
                  <a:pt x="171450" y="38398"/>
                  <a:pt x="133052" y="0"/>
                  <a:pt x="85725" y="0"/>
                </a:cubicBezTo>
                <a:cubicBezTo>
                  <a:pt x="38398" y="0"/>
                  <a:pt x="0" y="38398"/>
                  <a:pt x="0" y="85725"/>
                </a:cubicBezTo>
                <a:cubicBezTo>
                  <a:pt x="0" y="108585"/>
                  <a:pt x="8930" y="129347"/>
                  <a:pt x="23530" y="144706"/>
                </a:cubicBezTo>
                <a:cubicBezTo>
                  <a:pt x="30897" y="152474"/>
                  <a:pt x="37460" y="161493"/>
                  <a:pt x="40675" y="171450"/>
                </a:cubicBezTo>
                <a:lnTo>
                  <a:pt x="130731" y="171450"/>
                </a:lnTo>
                <a:close/>
                <a:moveTo>
                  <a:pt x="128588" y="192881"/>
                </a:moveTo>
                <a:lnTo>
                  <a:pt x="42863" y="192881"/>
                </a:lnTo>
                <a:lnTo>
                  <a:pt x="42863" y="200025"/>
                </a:lnTo>
                <a:cubicBezTo>
                  <a:pt x="42863" y="219760"/>
                  <a:pt x="58847" y="235744"/>
                  <a:pt x="78581" y="235744"/>
                </a:cubicBezTo>
                <a:lnTo>
                  <a:pt x="92869" y="235744"/>
                </a:lnTo>
                <a:cubicBezTo>
                  <a:pt x="112603" y="235744"/>
                  <a:pt x="128588" y="219760"/>
                  <a:pt x="128588" y="200025"/>
                </a:cubicBezTo>
                <a:lnTo>
                  <a:pt x="128588" y="192881"/>
                </a:lnTo>
                <a:close/>
                <a:moveTo>
                  <a:pt x="82153" y="50006"/>
                </a:moveTo>
                <a:cubicBezTo>
                  <a:pt x="64383" y="50006"/>
                  <a:pt x="50006" y="64383"/>
                  <a:pt x="50006" y="82153"/>
                </a:cubicBezTo>
                <a:cubicBezTo>
                  <a:pt x="50006" y="88091"/>
                  <a:pt x="45229" y="92869"/>
                  <a:pt x="39291" y="92869"/>
                </a:cubicBezTo>
                <a:cubicBezTo>
                  <a:pt x="33352" y="92869"/>
                  <a:pt x="28575" y="88091"/>
                  <a:pt x="28575" y="82153"/>
                </a:cubicBezTo>
                <a:cubicBezTo>
                  <a:pt x="28575" y="52551"/>
                  <a:pt x="52551" y="28575"/>
                  <a:pt x="82153" y="28575"/>
                </a:cubicBezTo>
                <a:cubicBezTo>
                  <a:pt x="88091" y="28575"/>
                  <a:pt x="92869" y="33352"/>
                  <a:pt x="92869" y="39291"/>
                </a:cubicBezTo>
                <a:cubicBezTo>
                  <a:pt x="92869" y="45229"/>
                  <a:pt x="88091" y="50006"/>
                  <a:pt x="82153" y="50006"/>
                </a:cubicBezTo>
                <a:close/>
              </a:path>
            </a:pathLst>
          </a:custGeom>
          <a:solidFill>
            <a:srgbClr val="C5A575"/>
          </a:solidFill>
          <a:ln/>
        </p:spPr>
      </p:sp>
      <p:sp>
        <p:nvSpPr>
          <p:cNvPr id="25" name="Text 23"/>
          <p:cNvSpPr/>
          <p:nvPr/>
        </p:nvSpPr>
        <p:spPr>
          <a:xfrm>
            <a:off x="5566410" y="1607820"/>
            <a:ext cx="6124575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C5A575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Core Mission</a:t>
            </a:r>
            <a:endParaRPr lang="en-US" sz="1600" dirty="0"/>
          </a:p>
        </p:txBody>
      </p:sp>
      <p:sp>
        <p:nvSpPr>
          <p:cNvPr id="26" name="Text 24"/>
          <p:cNvSpPr/>
          <p:nvPr/>
        </p:nvSpPr>
        <p:spPr>
          <a:xfrm>
            <a:off x="5280660" y="2064901"/>
            <a:ext cx="6381750" cy="11144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350" dirty="0">
                <a:solidFill>
                  <a:srgbClr val="F7FAF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To </a:t>
            </a:r>
            <a:pPr>
              <a:lnSpc>
                <a:spcPct val="140000"/>
              </a:lnSpc>
            </a:pPr>
            <a:r>
              <a:rPr lang="en-US" sz="1350" b="1" dirty="0">
                <a:solidFill>
                  <a:srgbClr val="C5A57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democratize knowledge</a:t>
            </a:r>
            <a:pPr>
              <a:lnSpc>
                <a:spcPct val="140000"/>
              </a:lnSpc>
            </a:pPr>
            <a:r>
              <a:rPr lang="en-US" sz="1350" dirty="0">
                <a:solidFill>
                  <a:srgbClr val="F7FAF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and bridge ancient civilisational wisdom with modern governance systems. Creating accessible, evidence-based frameworks that empower citizens, inform policy, and preserve India's intellectual heritage for future generations.</a:t>
            </a:r>
            <a:endParaRPr lang="en-US" sz="1600" dirty="0"/>
          </a:p>
        </p:txBody>
      </p:sp>
      <p:sp>
        <p:nvSpPr>
          <p:cNvPr id="27" name="Shape 25"/>
          <p:cNvSpPr/>
          <p:nvPr/>
        </p:nvSpPr>
        <p:spPr>
          <a:xfrm>
            <a:off x="5280660" y="3331726"/>
            <a:ext cx="2000250" cy="800100"/>
          </a:xfrm>
          <a:custGeom>
            <a:avLst/>
            <a:gdLst/>
            <a:ahLst/>
            <a:cxnLst/>
            <a:rect l="l" t="t" r="r" b="b"/>
            <a:pathLst>
              <a:path w="2000250" h="800100">
                <a:moveTo>
                  <a:pt x="76202" y="0"/>
                </a:moveTo>
                <a:lnTo>
                  <a:pt x="1924048" y="0"/>
                </a:lnTo>
                <a:cubicBezTo>
                  <a:pt x="1966133" y="0"/>
                  <a:pt x="2000250" y="34117"/>
                  <a:pt x="2000250" y="76202"/>
                </a:cubicBezTo>
                <a:lnTo>
                  <a:pt x="2000250" y="723898"/>
                </a:lnTo>
                <a:cubicBezTo>
                  <a:pt x="2000250" y="765983"/>
                  <a:pt x="1966133" y="800100"/>
                  <a:pt x="1924048" y="800100"/>
                </a:cubicBezTo>
                <a:lnTo>
                  <a:pt x="76202" y="800100"/>
                </a:lnTo>
                <a:cubicBezTo>
                  <a:pt x="34117" y="800100"/>
                  <a:pt x="0" y="765983"/>
                  <a:pt x="0" y="723898"/>
                </a:cubicBezTo>
                <a:lnTo>
                  <a:pt x="0" y="76202"/>
                </a:lnTo>
                <a:cubicBezTo>
                  <a:pt x="0" y="34145"/>
                  <a:pt x="34145" y="0"/>
                  <a:pt x="76202" y="0"/>
                </a:cubicBezTo>
                <a:close/>
              </a:path>
            </a:pathLst>
          </a:custGeom>
          <a:solidFill>
            <a:srgbClr val="4A5568">
              <a:alpha val="30196"/>
            </a:srgbClr>
          </a:solidFill>
          <a:ln/>
        </p:spPr>
      </p:sp>
      <p:sp>
        <p:nvSpPr>
          <p:cNvPr id="28" name="Shape 26"/>
          <p:cNvSpPr/>
          <p:nvPr/>
        </p:nvSpPr>
        <p:spPr>
          <a:xfrm>
            <a:off x="6164580" y="3484126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14300" y="67866"/>
                </a:moveTo>
                <a:cubicBezTo>
                  <a:pt x="135985" y="67866"/>
                  <a:pt x="153591" y="50260"/>
                  <a:pt x="153591" y="28575"/>
                </a:cubicBezTo>
                <a:cubicBezTo>
                  <a:pt x="153591" y="6890"/>
                  <a:pt x="135985" y="-10716"/>
                  <a:pt x="114300" y="-10716"/>
                </a:cubicBezTo>
                <a:cubicBezTo>
                  <a:pt x="92615" y="-10716"/>
                  <a:pt x="75009" y="6890"/>
                  <a:pt x="75009" y="28575"/>
                </a:cubicBezTo>
                <a:cubicBezTo>
                  <a:pt x="75009" y="50260"/>
                  <a:pt x="92615" y="67866"/>
                  <a:pt x="114300" y="67866"/>
                </a:cubicBezTo>
                <a:close/>
                <a:moveTo>
                  <a:pt x="114300" y="201231"/>
                </a:moveTo>
                <a:lnTo>
                  <a:pt x="114300" y="134570"/>
                </a:lnTo>
                <a:cubicBezTo>
                  <a:pt x="121578" y="131534"/>
                  <a:pt x="128989" y="128454"/>
                  <a:pt x="136490" y="125328"/>
                </a:cubicBezTo>
                <a:cubicBezTo>
                  <a:pt x="153903" y="118095"/>
                  <a:pt x="172566" y="114345"/>
                  <a:pt x="191452" y="114345"/>
                </a:cubicBezTo>
                <a:lnTo>
                  <a:pt x="200025" y="114345"/>
                </a:lnTo>
                <a:lnTo>
                  <a:pt x="200025" y="185782"/>
                </a:lnTo>
                <a:lnTo>
                  <a:pt x="191452" y="185782"/>
                </a:lnTo>
                <a:cubicBezTo>
                  <a:pt x="165065" y="185782"/>
                  <a:pt x="138901" y="191006"/>
                  <a:pt x="114523" y="201186"/>
                </a:cubicBezTo>
                <a:lnTo>
                  <a:pt x="114300" y="201275"/>
                </a:lnTo>
                <a:close/>
                <a:moveTo>
                  <a:pt x="114300" y="103584"/>
                </a:moveTo>
                <a:lnTo>
                  <a:pt x="103093" y="98896"/>
                </a:lnTo>
                <a:cubicBezTo>
                  <a:pt x="82198" y="90190"/>
                  <a:pt x="59784" y="85725"/>
                  <a:pt x="37148" y="85725"/>
                </a:cubicBezTo>
                <a:lnTo>
                  <a:pt x="21431" y="85725"/>
                </a:lnTo>
                <a:cubicBezTo>
                  <a:pt x="9599" y="85725"/>
                  <a:pt x="0" y="95324"/>
                  <a:pt x="0" y="107156"/>
                </a:cubicBezTo>
                <a:lnTo>
                  <a:pt x="0" y="192881"/>
                </a:lnTo>
                <a:cubicBezTo>
                  <a:pt x="0" y="204713"/>
                  <a:pt x="9599" y="214313"/>
                  <a:pt x="21431" y="214313"/>
                </a:cubicBezTo>
                <a:lnTo>
                  <a:pt x="37148" y="214313"/>
                </a:lnTo>
                <a:cubicBezTo>
                  <a:pt x="59784" y="214313"/>
                  <a:pt x="82198" y="218777"/>
                  <a:pt x="103093" y="227484"/>
                </a:cubicBezTo>
                <a:lnTo>
                  <a:pt x="108808" y="229850"/>
                </a:lnTo>
                <a:cubicBezTo>
                  <a:pt x="112335" y="231324"/>
                  <a:pt x="116265" y="231324"/>
                  <a:pt x="119792" y="229850"/>
                </a:cubicBezTo>
                <a:lnTo>
                  <a:pt x="125507" y="227484"/>
                </a:lnTo>
                <a:cubicBezTo>
                  <a:pt x="146402" y="218777"/>
                  <a:pt x="168816" y="214312"/>
                  <a:pt x="191453" y="214312"/>
                </a:cubicBezTo>
                <a:lnTo>
                  <a:pt x="207169" y="214312"/>
                </a:lnTo>
                <a:cubicBezTo>
                  <a:pt x="219001" y="214312"/>
                  <a:pt x="228600" y="204713"/>
                  <a:pt x="228600" y="192881"/>
                </a:cubicBezTo>
                <a:lnTo>
                  <a:pt x="228600" y="107156"/>
                </a:lnTo>
                <a:cubicBezTo>
                  <a:pt x="228600" y="95324"/>
                  <a:pt x="219001" y="85725"/>
                  <a:pt x="207169" y="85725"/>
                </a:cubicBezTo>
                <a:lnTo>
                  <a:pt x="191453" y="85725"/>
                </a:lnTo>
                <a:cubicBezTo>
                  <a:pt x="168816" y="85725"/>
                  <a:pt x="146402" y="90190"/>
                  <a:pt x="125507" y="98896"/>
                </a:cubicBezTo>
                <a:lnTo>
                  <a:pt x="114300" y="103584"/>
                </a:lnTo>
                <a:close/>
              </a:path>
            </a:pathLst>
          </a:custGeom>
          <a:solidFill>
            <a:srgbClr val="C5A575"/>
          </a:solidFill>
          <a:ln/>
        </p:spPr>
      </p:sp>
      <p:sp>
        <p:nvSpPr>
          <p:cNvPr id="29" name="Text 27"/>
          <p:cNvSpPr/>
          <p:nvPr/>
        </p:nvSpPr>
        <p:spPr>
          <a:xfrm>
            <a:off x="5399723" y="3788926"/>
            <a:ext cx="17621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050" b="1" dirty="0">
                <a:solidFill>
                  <a:srgbClr val="F7FAF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Knowledge Democratization</a:t>
            </a:r>
            <a:endParaRPr lang="en-US" sz="1600" dirty="0"/>
          </a:p>
        </p:txBody>
      </p:sp>
      <p:sp>
        <p:nvSpPr>
          <p:cNvPr id="30" name="Shape 28"/>
          <p:cNvSpPr/>
          <p:nvPr/>
        </p:nvSpPr>
        <p:spPr>
          <a:xfrm>
            <a:off x="7429500" y="3331726"/>
            <a:ext cx="2000250" cy="800100"/>
          </a:xfrm>
          <a:custGeom>
            <a:avLst/>
            <a:gdLst/>
            <a:ahLst/>
            <a:cxnLst/>
            <a:rect l="l" t="t" r="r" b="b"/>
            <a:pathLst>
              <a:path w="2000250" h="800100">
                <a:moveTo>
                  <a:pt x="76202" y="0"/>
                </a:moveTo>
                <a:lnTo>
                  <a:pt x="1924048" y="0"/>
                </a:lnTo>
                <a:cubicBezTo>
                  <a:pt x="1966133" y="0"/>
                  <a:pt x="2000250" y="34117"/>
                  <a:pt x="2000250" y="76202"/>
                </a:cubicBezTo>
                <a:lnTo>
                  <a:pt x="2000250" y="723898"/>
                </a:lnTo>
                <a:cubicBezTo>
                  <a:pt x="2000250" y="765983"/>
                  <a:pt x="1966133" y="800100"/>
                  <a:pt x="1924048" y="800100"/>
                </a:cubicBezTo>
                <a:lnTo>
                  <a:pt x="76202" y="800100"/>
                </a:lnTo>
                <a:cubicBezTo>
                  <a:pt x="34117" y="800100"/>
                  <a:pt x="0" y="765983"/>
                  <a:pt x="0" y="723898"/>
                </a:cubicBezTo>
                <a:lnTo>
                  <a:pt x="0" y="76202"/>
                </a:lnTo>
                <a:cubicBezTo>
                  <a:pt x="0" y="34145"/>
                  <a:pt x="34145" y="0"/>
                  <a:pt x="76202" y="0"/>
                </a:cubicBezTo>
                <a:close/>
              </a:path>
            </a:pathLst>
          </a:custGeom>
          <a:solidFill>
            <a:srgbClr val="4A5568">
              <a:alpha val="30196"/>
            </a:srgbClr>
          </a:solidFill>
          <a:ln/>
        </p:spPr>
      </p:sp>
      <p:sp>
        <p:nvSpPr>
          <p:cNvPr id="31" name="Shape 29"/>
          <p:cNvSpPr/>
          <p:nvPr/>
        </p:nvSpPr>
        <p:spPr>
          <a:xfrm>
            <a:off x="8313420" y="3484126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06576" y="2277"/>
                </a:moveTo>
                <a:cubicBezTo>
                  <a:pt x="111264" y="-759"/>
                  <a:pt x="117336" y="-759"/>
                  <a:pt x="122024" y="2277"/>
                </a:cubicBezTo>
                <a:lnTo>
                  <a:pt x="222037" y="66571"/>
                </a:lnTo>
                <a:cubicBezTo>
                  <a:pt x="227350" y="70009"/>
                  <a:pt x="229806" y="76527"/>
                  <a:pt x="228020" y="82600"/>
                </a:cubicBezTo>
                <a:cubicBezTo>
                  <a:pt x="226234" y="88672"/>
                  <a:pt x="220653" y="92869"/>
                  <a:pt x="214313" y="92869"/>
                </a:cubicBezTo>
                <a:lnTo>
                  <a:pt x="200025" y="92869"/>
                </a:lnTo>
                <a:lnTo>
                  <a:pt x="200025" y="185738"/>
                </a:lnTo>
                <a:lnTo>
                  <a:pt x="222885" y="202883"/>
                </a:lnTo>
                <a:cubicBezTo>
                  <a:pt x="226502" y="205561"/>
                  <a:pt x="228600" y="209803"/>
                  <a:pt x="228600" y="214313"/>
                </a:cubicBezTo>
                <a:cubicBezTo>
                  <a:pt x="228600" y="222215"/>
                  <a:pt x="222215" y="228600"/>
                  <a:pt x="214313" y="228600"/>
                </a:cubicBezTo>
                <a:lnTo>
                  <a:pt x="14288" y="228600"/>
                </a:lnTo>
                <a:cubicBezTo>
                  <a:pt x="6385" y="228600"/>
                  <a:pt x="0" y="222215"/>
                  <a:pt x="0" y="214313"/>
                </a:cubicBezTo>
                <a:cubicBezTo>
                  <a:pt x="0" y="209803"/>
                  <a:pt x="2098" y="205561"/>
                  <a:pt x="5715" y="202883"/>
                </a:cubicBezTo>
                <a:lnTo>
                  <a:pt x="28575" y="185738"/>
                </a:lnTo>
                <a:lnTo>
                  <a:pt x="28575" y="185738"/>
                </a:lnTo>
                <a:lnTo>
                  <a:pt x="28575" y="92869"/>
                </a:lnTo>
                <a:lnTo>
                  <a:pt x="14288" y="92869"/>
                </a:lnTo>
                <a:cubicBezTo>
                  <a:pt x="7947" y="92869"/>
                  <a:pt x="2366" y="88672"/>
                  <a:pt x="580" y="82600"/>
                </a:cubicBezTo>
                <a:cubicBezTo>
                  <a:pt x="-1206" y="76527"/>
                  <a:pt x="1250" y="69964"/>
                  <a:pt x="6563" y="66571"/>
                </a:cubicBezTo>
                <a:lnTo>
                  <a:pt x="106576" y="2277"/>
                </a:lnTo>
                <a:close/>
                <a:moveTo>
                  <a:pt x="150019" y="92869"/>
                </a:moveTo>
                <a:lnTo>
                  <a:pt x="150019" y="185738"/>
                </a:lnTo>
                <a:lnTo>
                  <a:pt x="178594" y="185738"/>
                </a:lnTo>
                <a:lnTo>
                  <a:pt x="178594" y="92869"/>
                </a:lnTo>
                <a:lnTo>
                  <a:pt x="150019" y="92869"/>
                </a:lnTo>
                <a:close/>
                <a:moveTo>
                  <a:pt x="100013" y="185738"/>
                </a:moveTo>
                <a:lnTo>
                  <a:pt x="128588" y="185738"/>
                </a:lnTo>
                <a:lnTo>
                  <a:pt x="128588" y="92869"/>
                </a:lnTo>
                <a:lnTo>
                  <a:pt x="100013" y="92869"/>
                </a:lnTo>
                <a:lnTo>
                  <a:pt x="100013" y="185738"/>
                </a:lnTo>
                <a:close/>
                <a:moveTo>
                  <a:pt x="50006" y="92869"/>
                </a:moveTo>
                <a:lnTo>
                  <a:pt x="50006" y="185738"/>
                </a:lnTo>
                <a:lnTo>
                  <a:pt x="78581" y="185738"/>
                </a:lnTo>
                <a:lnTo>
                  <a:pt x="78581" y="92869"/>
                </a:lnTo>
                <a:lnTo>
                  <a:pt x="50006" y="92869"/>
                </a:lnTo>
                <a:close/>
              </a:path>
            </a:pathLst>
          </a:custGeom>
          <a:solidFill>
            <a:srgbClr val="C5A575"/>
          </a:solidFill>
          <a:ln/>
        </p:spPr>
      </p:sp>
      <p:sp>
        <p:nvSpPr>
          <p:cNvPr id="32" name="Text 30"/>
          <p:cNvSpPr/>
          <p:nvPr/>
        </p:nvSpPr>
        <p:spPr>
          <a:xfrm>
            <a:off x="7548563" y="3788926"/>
            <a:ext cx="17621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050" b="1" dirty="0">
                <a:solidFill>
                  <a:srgbClr val="F7FAF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Civilisational Preservation</a:t>
            </a:r>
            <a:endParaRPr lang="en-US" sz="1600" dirty="0"/>
          </a:p>
        </p:txBody>
      </p:sp>
      <p:sp>
        <p:nvSpPr>
          <p:cNvPr id="33" name="Shape 31"/>
          <p:cNvSpPr/>
          <p:nvPr/>
        </p:nvSpPr>
        <p:spPr>
          <a:xfrm>
            <a:off x="9578340" y="3331726"/>
            <a:ext cx="2000250" cy="800100"/>
          </a:xfrm>
          <a:custGeom>
            <a:avLst/>
            <a:gdLst/>
            <a:ahLst/>
            <a:cxnLst/>
            <a:rect l="l" t="t" r="r" b="b"/>
            <a:pathLst>
              <a:path w="2000250" h="800100">
                <a:moveTo>
                  <a:pt x="76202" y="0"/>
                </a:moveTo>
                <a:lnTo>
                  <a:pt x="1924048" y="0"/>
                </a:lnTo>
                <a:cubicBezTo>
                  <a:pt x="1966133" y="0"/>
                  <a:pt x="2000250" y="34117"/>
                  <a:pt x="2000250" y="76202"/>
                </a:cubicBezTo>
                <a:lnTo>
                  <a:pt x="2000250" y="723898"/>
                </a:lnTo>
                <a:cubicBezTo>
                  <a:pt x="2000250" y="765983"/>
                  <a:pt x="1966133" y="800100"/>
                  <a:pt x="1924048" y="800100"/>
                </a:cubicBezTo>
                <a:lnTo>
                  <a:pt x="76202" y="800100"/>
                </a:lnTo>
                <a:cubicBezTo>
                  <a:pt x="34117" y="800100"/>
                  <a:pt x="0" y="765983"/>
                  <a:pt x="0" y="723898"/>
                </a:cubicBezTo>
                <a:lnTo>
                  <a:pt x="0" y="76202"/>
                </a:lnTo>
                <a:cubicBezTo>
                  <a:pt x="0" y="34145"/>
                  <a:pt x="34145" y="0"/>
                  <a:pt x="76202" y="0"/>
                </a:cubicBezTo>
                <a:close/>
              </a:path>
            </a:pathLst>
          </a:custGeom>
          <a:solidFill>
            <a:srgbClr val="4A5568">
              <a:alpha val="30196"/>
            </a:srgbClr>
          </a:solidFill>
          <a:ln/>
        </p:spPr>
      </p:sp>
      <p:sp>
        <p:nvSpPr>
          <p:cNvPr id="34" name="Shape 32"/>
          <p:cNvSpPr/>
          <p:nvPr/>
        </p:nvSpPr>
        <p:spPr>
          <a:xfrm>
            <a:off x="10462260" y="3484126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57150" y="142875"/>
                </a:moveTo>
                <a:lnTo>
                  <a:pt x="10939" y="142875"/>
                </a:lnTo>
                <a:cubicBezTo>
                  <a:pt x="-179" y="142875"/>
                  <a:pt x="-7010" y="130775"/>
                  <a:pt x="-1295" y="121221"/>
                </a:cubicBezTo>
                <a:lnTo>
                  <a:pt x="22324" y="81841"/>
                </a:lnTo>
                <a:cubicBezTo>
                  <a:pt x="26209" y="75367"/>
                  <a:pt x="33174" y="71438"/>
                  <a:pt x="40719" y="71438"/>
                </a:cubicBezTo>
                <a:lnTo>
                  <a:pt x="83135" y="71438"/>
                </a:lnTo>
                <a:cubicBezTo>
                  <a:pt x="117113" y="13886"/>
                  <a:pt x="167789" y="10984"/>
                  <a:pt x="201677" y="15939"/>
                </a:cubicBezTo>
                <a:cubicBezTo>
                  <a:pt x="207392" y="16788"/>
                  <a:pt x="211857" y="21253"/>
                  <a:pt x="212661" y="26923"/>
                </a:cubicBezTo>
                <a:cubicBezTo>
                  <a:pt x="217616" y="60811"/>
                  <a:pt x="214714" y="111487"/>
                  <a:pt x="157163" y="145465"/>
                </a:cubicBezTo>
                <a:lnTo>
                  <a:pt x="157163" y="187881"/>
                </a:lnTo>
                <a:cubicBezTo>
                  <a:pt x="157163" y="195426"/>
                  <a:pt x="153233" y="202391"/>
                  <a:pt x="146759" y="206276"/>
                </a:cubicBezTo>
                <a:lnTo>
                  <a:pt x="107379" y="229895"/>
                </a:lnTo>
                <a:cubicBezTo>
                  <a:pt x="97869" y="235610"/>
                  <a:pt x="85725" y="228734"/>
                  <a:pt x="85725" y="217661"/>
                </a:cubicBezTo>
                <a:lnTo>
                  <a:pt x="85725" y="171450"/>
                </a:lnTo>
                <a:cubicBezTo>
                  <a:pt x="85725" y="155689"/>
                  <a:pt x="72911" y="142875"/>
                  <a:pt x="57150" y="142875"/>
                </a:cubicBezTo>
                <a:lnTo>
                  <a:pt x="57105" y="142875"/>
                </a:lnTo>
                <a:close/>
                <a:moveTo>
                  <a:pt x="178594" y="71438"/>
                </a:moveTo>
                <a:cubicBezTo>
                  <a:pt x="178594" y="59609"/>
                  <a:pt x="168991" y="50006"/>
                  <a:pt x="157163" y="50006"/>
                </a:cubicBezTo>
                <a:cubicBezTo>
                  <a:pt x="145334" y="50006"/>
                  <a:pt x="135731" y="59609"/>
                  <a:pt x="135731" y="71438"/>
                </a:cubicBezTo>
                <a:cubicBezTo>
                  <a:pt x="135731" y="83266"/>
                  <a:pt x="145334" y="92869"/>
                  <a:pt x="157163" y="92869"/>
                </a:cubicBezTo>
                <a:cubicBezTo>
                  <a:pt x="168991" y="92869"/>
                  <a:pt x="178594" y="83266"/>
                  <a:pt x="178594" y="71438"/>
                </a:cubicBezTo>
                <a:close/>
              </a:path>
            </a:pathLst>
          </a:custGeom>
          <a:solidFill>
            <a:srgbClr val="C5A575"/>
          </a:solidFill>
          <a:ln/>
        </p:spPr>
      </p:sp>
      <p:sp>
        <p:nvSpPr>
          <p:cNvPr id="35" name="Text 33"/>
          <p:cNvSpPr/>
          <p:nvPr/>
        </p:nvSpPr>
        <p:spPr>
          <a:xfrm>
            <a:off x="9697403" y="3788926"/>
            <a:ext cx="17621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050" b="1" dirty="0">
                <a:solidFill>
                  <a:srgbClr val="F7FAF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Innovation in Governance</a:t>
            </a:r>
            <a:endParaRPr lang="en-US" sz="1600" dirty="0"/>
          </a:p>
        </p:txBody>
      </p:sp>
      <p:sp>
        <p:nvSpPr>
          <p:cNvPr id="36" name="Shape 34"/>
          <p:cNvSpPr/>
          <p:nvPr/>
        </p:nvSpPr>
        <p:spPr>
          <a:xfrm>
            <a:off x="5063490" y="4520446"/>
            <a:ext cx="3286125" cy="2000250"/>
          </a:xfrm>
          <a:custGeom>
            <a:avLst/>
            <a:gdLst/>
            <a:ahLst/>
            <a:cxnLst/>
            <a:rect l="l" t="t" r="r" b="b"/>
            <a:pathLst>
              <a:path w="3286125" h="2000250">
                <a:moveTo>
                  <a:pt x="38100" y="0"/>
                </a:moveTo>
                <a:lnTo>
                  <a:pt x="3209915" y="0"/>
                </a:lnTo>
                <a:cubicBezTo>
                  <a:pt x="3252005" y="0"/>
                  <a:pt x="3286125" y="34120"/>
                  <a:pt x="3286125" y="76210"/>
                </a:cubicBezTo>
                <a:lnTo>
                  <a:pt x="3286125" y="1924040"/>
                </a:lnTo>
                <a:cubicBezTo>
                  <a:pt x="3286125" y="1966130"/>
                  <a:pt x="3252005" y="2000250"/>
                  <a:pt x="3209915" y="2000250"/>
                </a:cubicBezTo>
                <a:lnTo>
                  <a:pt x="38100" y="2000250"/>
                </a:lnTo>
                <a:cubicBezTo>
                  <a:pt x="17058" y="2000250"/>
                  <a:pt x="0" y="1983192"/>
                  <a:pt x="0" y="196215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4A5568">
              <a:alpha val="20000"/>
            </a:srgbClr>
          </a:solidFill>
          <a:ln/>
        </p:spPr>
      </p:sp>
      <p:sp>
        <p:nvSpPr>
          <p:cNvPr id="37" name="Shape 35"/>
          <p:cNvSpPr/>
          <p:nvPr/>
        </p:nvSpPr>
        <p:spPr>
          <a:xfrm>
            <a:off x="5063490" y="4520446"/>
            <a:ext cx="38100" cy="2000250"/>
          </a:xfrm>
          <a:custGeom>
            <a:avLst/>
            <a:gdLst/>
            <a:ahLst/>
            <a:cxnLst/>
            <a:rect l="l" t="t" r="r" b="b"/>
            <a:pathLst>
              <a:path w="38100" h="2000250">
                <a:moveTo>
                  <a:pt x="38100" y="0"/>
                </a:moveTo>
                <a:lnTo>
                  <a:pt x="38100" y="0"/>
                </a:lnTo>
                <a:lnTo>
                  <a:pt x="38100" y="2000250"/>
                </a:lnTo>
                <a:lnTo>
                  <a:pt x="38100" y="2000250"/>
                </a:lnTo>
                <a:cubicBezTo>
                  <a:pt x="17072" y="2000250"/>
                  <a:pt x="0" y="1983178"/>
                  <a:pt x="0" y="196215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C5A575"/>
          </a:solidFill>
          <a:ln/>
        </p:spPr>
      </p:sp>
      <p:sp>
        <p:nvSpPr>
          <p:cNvPr id="38" name="Shape 36"/>
          <p:cNvSpPr/>
          <p:nvPr/>
        </p:nvSpPr>
        <p:spPr>
          <a:xfrm>
            <a:off x="5308759" y="4749047"/>
            <a:ext cx="166688" cy="190500"/>
          </a:xfrm>
          <a:custGeom>
            <a:avLst/>
            <a:gdLst/>
            <a:ahLst/>
            <a:cxnLst/>
            <a:rect l="l" t="t" r="r" b="b"/>
            <a:pathLst>
              <a:path w="166688" h="190500">
                <a:moveTo>
                  <a:pt x="23812" y="11906"/>
                </a:moveTo>
                <a:cubicBezTo>
                  <a:pt x="23812" y="5321"/>
                  <a:pt x="18492" y="0"/>
                  <a:pt x="11906" y="0"/>
                </a:cubicBezTo>
                <a:cubicBezTo>
                  <a:pt x="5321" y="0"/>
                  <a:pt x="0" y="5321"/>
                  <a:pt x="0" y="11906"/>
                </a:cubicBezTo>
                <a:lnTo>
                  <a:pt x="0" y="178594"/>
                </a:lnTo>
                <a:cubicBezTo>
                  <a:pt x="0" y="185179"/>
                  <a:pt x="5321" y="190500"/>
                  <a:pt x="11906" y="190500"/>
                </a:cubicBezTo>
                <a:cubicBezTo>
                  <a:pt x="18492" y="190500"/>
                  <a:pt x="23812" y="185179"/>
                  <a:pt x="23812" y="178594"/>
                </a:cubicBezTo>
                <a:lnTo>
                  <a:pt x="23812" y="133350"/>
                </a:lnTo>
                <a:lnTo>
                  <a:pt x="47141" y="126355"/>
                </a:lnTo>
                <a:cubicBezTo>
                  <a:pt x="62731" y="121667"/>
                  <a:pt x="79549" y="123118"/>
                  <a:pt x="94097" y="130411"/>
                </a:cubicBezTo>
                <a:cubicBezTo>
                  <a:pt x="109984" y="138373"/>
                  <a:pt x="128513" y="139340"/>
                  <a:pt x="145145" y="133090"/>
                </a:cubicBezTo>
                <a:lnTo>
                  <a:pt x="158948" y="127918"/>
                </a:lnTo>
                <a:cubicBezTo>
                  <a:pt x="163599" y="126169"/>
                  <a:pt x="166688" y="121741"/>
                  <a:pt x="166688" y="116756"/>
                </a:cubicBezTo>
                <a:lnTo>
                  <a:pt x="166688" y="24594"/>
                </a:lnTo>
                <a:cubicBezTo>
                  <a:pt x="166688" y="16036"/>
                  <a:pt x="157683" y="10455"/>
                  <a:pt x="150019" y="14287"/>
                </a:cubicBezTo>
                <a:lnTo>
                  <a:pt x="145628" y="16483"/>
                </a:lnTo>
                <a:cubicBezTo>
                  <a:pt x="128922" y="24854"/>
                  <a:pt x="109240" y="24854"/>
                  <a:pt x="92497" y="16483"/>
                </a:cubicBezTo>
                <a:cubicBezTo>
                  <a:pt x="78953" y="9711"/>
                  <a:pt x="63364" y="8372"/>
                  <a:pt x="48890" y="12725"/>
                </a:cubicBezTo>
                <a:lnTo>
                  <a:pt x="23812" y="20241"/>
                </a:lnTo>
                <a:lnTo>
                  <a:pt x="23812" y="11906"/>
                </a:lnTo>
                <a:close/>
              </a:path>
            </a:pathLst>
          </a:custGeom>
          <a:solidFill>
            <a:srgbClr val="C5A575"/>
          </a:solidFill>
          <a:ln/>
        </p:spPr>
      </p:sp>
      <p:sp>
        <p:nvSpPr>
          <p:cNvPr id="39" name="Text 37"/>
          <p:cNvSpPr/>
          <p:nvPr/>
        </p:nvSpPr>
        <p:spPr>
          <a:xfrm>
            <a:off x="5511165" y="4710946"/>
            <a:ext cx="27432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C5A575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National Relevance</a:t>
            </a:r>
            <a:endParaRPr lang="en-US" sz="1600" dirty="0"/>
          </a:p>
        </p:txBody>
      </p:sp>
      <p:sp>
        <p:nvSpPr>
          <p:cNvPr id="40" name="Text 38"/>
          <p:cNvSpPr/>
          <p:nvPr/>
        </p:nvSpPr>
        <p:spPr>
          <a:xfrm>
            <a:off x="5273040" y="5091947"/>
            <a:ext cx="2962275" cy="1238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F7FAF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Directly contributing to </a:t>
            </a:r>
            <a:pPr>
              <a:lnSpc>
                <a:spcPct val="140000"/>
              </a:lnSpc>
            </a:pPr>
            <a:r>
              <a:rPr lang="en-US" sz="1200" b="1" dirty="0">
                <a:solidFill>
                  <a:srgbClr val="C5A57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Viksit Bharat 2047</a:t>
            </a:r>
            <a:pPr>
              <a:lnSpc>
                <a:spcPct val="140000"/>
              </a:lnSpc>
            </a:pPr>
            <a:r>
              <a:rPr lang="en-US" sz="1200" dirty="0">
                <a:solidFill>
                  <a:srgbClr val="F7FAF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vision through comprehensive governance architectures, policy frameworks, and citizen empowerment tools that align with India's development trajectory.</a:t>
            </a:r>
            <a:endParaRPr lang="en-US" sz="1600" dirty="0"/>
          </a:p>
        </p:txBody>
      </p:sp>
      <p:sp>
        <p:nvSpPr>
          <p:cNvPr id="41" name="Shape 39"/>
          <p:cNvSpPr/>
          <p:nvPr/>
        </p:nvSpPr>
        <p:spPr>
          <a:xfrm>
            <a:off x="8522970" y="4520446"/>
            <a:ext cx="3286125" cy="2000250"/>
          </a:xfrm>
          <a:custGeom>
            <a:avLst/>
            <a:gdLst/>
            <a:ahLst/>
            <a:cxnLst/>
            <a:rect l="l" t="t" r="r" b="b"/>
            <a:pathLst>
              <a:path w="3286125" h="2000250">
                <a:moveTo>
                  <a:pt x="38100" y="0"/>
                </a:moveTo>
                <a:lnTo>
                  <a:pt x="3209915" y="0"/>
                </a:lnTo>
                <a:cubicBezTo>
                  <a:pt x="3252005" y="0"/>
                  <a:pt x="3286125" y="34120"/>
                  <a:pt x="3286125" y="76210"/>
                </a:cubicBezTo>
                <a:lnTo>
                  <a:pt x="3286125" y="1924040"/>
                </a:lnTo>
                <a:cubicBezTo>
                  <a:pt x="3286125" y="1966130"/>
                  <a:pt x="3252005" y="2000250"/>
                  <a:pt x="3209915" y="2000250"/>
                </a:cubicBezTo>
                <a:lnTo>
                  <a:pt x="38100" y="2000250"/>
                </a:lnTo>
                <a:cubicBezTo>
                  <a:pt x="17058" y="2000250"/>
                  <a:pt x="0" y="1983192"/>
                  <a:pt x="0" y="196215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4A5568">
              <a:alpha val="20000"/>
            </a:srgbClr>
          </a:solidFill>
          <a:ln/>
        </p:spPr>
      </p:sp>
      <p:sp>
        <p:nvSpPr>
          <p:cNvPr id="42" name="Shape 40"/>
          <p:cNvSpPr/>
          <p:nvPr/>
        </p:nvSpPr>
        <p:spPr>
          <a:xfrm>
            <a:off x="8522970" y="4520446"/>
            <a:ext cx="38100" cy="2000250"/>
          </a:xfrm>
          <a:custGeom>
            <a:avLst/>
            <a:gdLst/>
            <a:ahLst/>
            <a:cxnLst/>
            <a:rect l="l" t="t" r="r" b="b"/>
            <a:pathLst>
              <a:path w="38100" h="2000250">
                <a:moveTo>
                  <a:pt x="38100" y="0"/>
                </a:moveTo>
                <a:lnTo>
                  <a:pt x="38100" y="0"/>
                </a:lnTo>
                <a:lnTo>
                  <a:pt x="38100" y="2000250"/>
                </a:lnTo>
                <a:lnTo>
                  <a:pt x="38100" y="2000250"/>
                </a:lnTo>
                <a:cubicBezTo>
                  <a:pt x="17072" y="2000250"/>
                  <a:pt x="0" y="1983178"/>
                  <a:pt x="0" y="196215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8B9DAE"/>
          </a:solidFill>
          <a:ln/>
        </p:spPr>
      </p:sp>
      <p:sp>
        <p:nvSpPr>
          <p:cNvPr id="43" name="Shape 41"/>
          <p:cNvSpPr/>
          <p:nvPr/>
        </p:nvSpPr>
        <p:spPr>
          <a:xfrm>
            <a:off x="8756332" y="4749047"/>
            <a:ext cx="190500" cy="190500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130932" y="104180"/>
                </a:moveTo>
                <a:lnTo>
                  <a:pt x="59903" y="104180"/>
                </a:lnTo>
                <a:cubicBezTo>
                  <a:pt x="60982" y="128178"/>
                  <a:pt x="66303" y="150279"/>
                  <a:pt x="73856" y="166464"/>
                </a:cubicBezTo>
                <a:cubicBezTo>
                  <a:pt x="78098" y="175580"/>
                  <a:pt x="82674" y="182017"/>
                  <a:pt x="86916" y="185961"/>
                </a:cubicBezTo>
                <a:cubicBezTo>
                  <a:pt x="91083" y="189867"/>
                  <a:pt x="93948" y="190500"/>
                  <a:pt x="95436" y="190500"/>
                </a:cubicBezTo>
                <a:cubicBezTo>
                  <a:pt x="96924" y="190500"/>
                  <a:pt x="99789" y="189867"/>
                  <a:pt x="103956" y="185961"/>
                </a:cubicBezTo>
                <a:cubicBezTo>
                  <a:pt x="108198" y="182017"/>
                  <a:pt x="112775" y="175543"/>
                  <a:pt x="117016" y="166464"/>
                </a:cubicBezTo>
                <a:cubicBezTo>
                  <a:pt x="124569" y="150279"/>
                  <a:pt x="129890" y="128178"/>
                  <a:pt x="130969" y="104180"/>
                </a:cubicBezTo>
                <a:close/>
                <a:moveTo>
                  <a:pt x="59866" y="86320"/>
                </a:moveTo>
                <a:lnTo>
                  <a:pt x="130894" y="86320"/>
                </a:lnTo>
                <a:cubicBezTo>
                  <a:pt x="129853" y="62322"/>
                  <a:pt x="124532" y="40221"/>
                  <a:pt x="116979" y="24036"/>
                </a:cubicBezTo>
                <a:cubicBezTo>
                  <a:pt x="112737" y="14957"/>
                  <a:pt x="108161" y="8483"/>
                  <a:pt x="103919" y="4539"/>
                </a:cubicBezTo>
                <a:cubicBezTo>
                  <a:pt x="99752" y="633"/>
                  <a:pt x="96887" y="0"/>
                  <a:pt x="95399" y="0"/>
                </a:cubicBezTo>
                <a:cubicBezTo>
                  <a:pt x="93911" y="0"/>
                  <a:pt x="91046" y="633"/>
                  <a:pt x="86878" y="4539"/>
                </a:cubicBezTo>
                <a:cubicBezTo>
                  <a:pt x="82637" y="8483"/>
                  <a:pt x="78060" y="14957"/>
                  <a:pt x="73819" y="24036"/>
                </a:cubicBezTo>
                <a:cubicBezTo>
                  <a:pt x="66266" y="40221"/>
                  <a:pt x="60945" y="62322"/>
                  <a:pt x="59866" y="86320"/>
                </a:cubicBezTo>
                <a:close/>
                <a:moveTo>
                  <a:pt x="42007" y="86320"/>
                </a:moveTo>
                <a:cubicBezTo>
                  <a:pt x="43309" y="54471"/>
                  <a:pt x="51532" y="24892"/>
                  <a:pt x="63550" y="5469"/>
                </a:cubicBezTo>
                <a:cubicBezTo>
                  <a:pt x="29282" y="17599"/>
                  <a:pt x="4056" y="48816"/>
                  <a:pt x="558" y="86320"/>
                </a:cubicBezTo>
                <a:lnTo>
                  <a:pt x="42007" y="86320"/>
                </a:lnTo>
                <a:close/>
                <a:moveTo>
                  <a:pt x="558" y="104180"/>
                </a:moveTo>
                <a:cubicBezTo>
                  <a:pt x="4056" y="141684"/>
                  <a:pt x="29282" y="172901"/>
                  <a:pt x="63550" y="185031"/>
                </a:cubicBezTo>
                <a:cubicBezTo>
                  <a:pt x="51532" y="165608"/>
                  <a:pt x="43309" y="136029"/>
                  <a:pt x="42007" y="104180"/>
                </a:cubicBezTo>
                <a:lnTo>
                  <a:pt x="558" y="104180"/>
                </a:lnTo>
                <a:close/>
                <a:moveTo>
                  <a:pt x="148791" y="104180"/>
                </a:moveTo>
                <a:cubicBezTo>
                  <a:pt x="147489" y="136029"/>
                  <a:pt x="139266" y="165608"/>
                  <a:pt x="127248" y="185031"/>
                </a:cubicBezTo>
                <a:cubicBezTo>
                  <a:pt x="161516" y="172864"/>
                  <a:pt x="186742" y="141684"/>
                  <a:pt x="190240" y="104180"/>
                </a:cubicBezTo>
                <a:lnTo>
                  <a:pt x="148791" y="104180"/>
                </a:lnTo>
                <a:close/>
                <a:moveTo>
                  <a:pt x="190240" y="86320"/>
                </a:moveTo>
                <a:cubicBezTo>
                  <a:pt x="186742" y="48816"/>
                  <a:pt x="161516" y="17599"/>
                  <a:pt x="127248" y="5469"/>
                </a:cubicBezTo>
                <a:cubicBezTo>
                  <a:pt x="139266" y="24892"/>
                  <a:pt x="147489" y="54471"/>
                  <a:pt x="148791" y="86320"/>
                </a:cubicBezTo>
                <a:lnTo>
                  <a:pt x="190240" y="86320"/>
                </a:lnTo>
                <a:close/>
              </a:path>
            </a:pathLst>
          </a:custGeom>
          <a:solidFill>
            <a:srgbClr val="8B9DAE"/>
          </a:solidFill>
          <a:ln/>
        </p:spPr>
      </p:sp>
      <p:sp>
        <p:nvSpPr>
          <p:cNvPr id="44" name="Text 42"/>
          <p:cNvSpPr/>
          <p:nvPr/>
        </p:nvSpPr>
        <p:spPr>
          <a:xfrm>
            <a:off x="8970645" y="4710946"/>
            <a:ext cx="27432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8B9DAE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Global Relevance</a:t>
            </a:r>
            <a:endParaRPr lang="en-US" sz="1600" dirty="0"/>
          </a:p>
        </p:txBody>
      </p:sp>
      <p:sp>
        <p:nvSpPr>
          <p:cNvPr id="45" name="Text 43"/>
          <p:cNvSpPr/>
          <p:nvPr/>
        </p:nvSpPr>
        <p:spPr>
          <a:xfrm>
            <a:off x="8732520" y="5091947"/>
            <a:ext cx="2962275" cy="1238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F7FAF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Frameworks are </a:t>
            </a:r>
            <a:pPr>
              <a:lnSpc>
                <a:spcPct val="140000"/>
              </a:lnSpc>
            </a:pPr>
            <a:r>
              <a:rPr lang="en-US" sz="1200" b="1" dirty="0">
                <a:solidFill>
                  <a:srgbClr val="C5A57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exportable models</a:t>
            </a:r>
            <a:pPr>
              <a:lnSpc>
                <a:spcPct val="140000"/>
              </a:lnSpc>
            </a:pPr>
            <a:r>
              <a:rPr lang="en-US" sz="1200" dirty="0">
                <a:solidFill>
                  <a:srgbClr val="F7FAF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of ethical statecraft for democracies worldwide. Validated by international institutions and entered global knowledge ecosystems.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1A1D2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81000" y="476250"/>
            <a:ext cx="38100" cy="457200"/>
          </a:xfrm>
          <a:custGeom>
            <a:avLst/>
            <a:gdLst/>
            <a:ahLst/>
            <a:cxnLst/>
            <a:rect l="l" t="t" r="r" b="b"/>
            <a:pathLst>
              <a:path w="38100" h="457200">
                <a:moveTo>
                  <a:pt x="0" y="0"/>
                </a:moveTo>
                <a:lnTo>
                  <a:pt x="38100" y="0"/>
                </a:lnTo>
                <a:lnTo>
                  <a:pt x="38100" y="457200"/>
                </a:lnTo>
                <a:lnTo>
                  <a:pt x="0" y="457200"/>
                </a:lnTo>
                <a:lnTo>
                  <a:pt x="0" y="0"/>
                </a:lnTo>
                <a:close/>
              </a:path>
            </a:pathLst>
          </a:custGeom>
          <a:solidFill>
            <a:srgbClr val="C5A575"/>
          </a:solidFill>
          <a:ln/>
        </p:spPr>
      </p:sp>
      <p:sp>
        <p:nvSpPr>
          <p:cNvPr id="3" name="Text 1"/>
          <p:cNvSpPr/>
          <p:nvPr/>
        </p:nvSpPr>
        <p:spPr>
          <a:xfrm>
            <a:off x="533400" y="381000"/>
            <a:ext cx="48196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spc="210" kern="0" dirty="0">
                <a:solidFill>
                  <a:srgbClr val="C5A575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Quantitative Summary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533400" y="571500"/>
            <a:ext cx="498157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80000"/>
              </a:lnSpc>
            </a:pPr>
            <a:r>
              <a:rPr lang="en-US" sz="3600" b="1" dirty="0">
                <a:solidFill>
                  <a:srgbClr val="F7FAFC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Overview of Achievements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609600" y="1143000"/>
            <a:ext cx="112871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dirty="0">
                <a:solidFill>
                  <a:srgbClr val="8B9D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High-level metrics demonstrating the scale and scope of independent research output</a:t>
            </a:r>
            <a:endParaRPr lang="en-US" sz="1600" dirty="0"/>
          </a:p>
        </p:txBody>
      </p:sp>
      <p:sp>
        <p:nvSpPr>
          <p:cNvPr id="6" name="Shape 4"/>
          <p:cNvSpPr/>
          <p:nvPr/>
        </p:nvSpPr>
        <p:spPr>
          <a:xfrm>
            <a:off x="388620" y="1607820"/>
            <a:ext cx="2729865" cy="2110740"/>
          </a:xfrm>
          <a:custGeom>
            <a:avLst/>
            <a:gdLst/>
            <a:ahLst/>
            <a:cxnLst/>
            <a:rect l="l" t="t" r="r" b="b"/>
            <a:pathLst>
              <a:path w="2729865" h="2110740">
                <a:moveTo>
                  <a:pt x="76198" y="0"/>
                </a:moveTo>
                <a:lnTo>
                  <a:pt x="2653667" y="0"/>
                </a:lnTo>
                <a:cubicBezTo>
                  <a:pt x="2695750" y="0"/>
                  <a:pt x="2729865" y="34115"/>
                  <a:pt x="2729865" y="76198"/>
                </a:cubicBezTo>
                <a:lnTo>
                  <a:pt x="2729865" y="2034542"/>
                </a:lnTo>
                <a:cubicBezTo>
                  <a:pt x="2729865" y="2076625"/>
                  <a:pt x="2695750" y="2110740"/>
                  <a:pt x="2653667" y="2110740"/>
                </a:cubicBezTo>
                <a:lnTo>
                  <a:pt x="76198" y="2110740"/>
                </a:lnTo>
                <a:cubicBezTo>
                  <a:pt x="34115" y="2110740"/>
                  <a:pt x="0" y="2076625"/>
                  <a:pt x="0" y="2034542"/>
                </a:cubicBezTo>
                <a:lnTo>
                  <a:pt x="0" y="76198"/>
                </a:lnTo>
                <a:cubicBezTo>
                  <a:pt x="0" y="34143"/>
                  <a:pt x="34143" y="0"/>
                  <a:pt x="76198" y="0"/>
                </a:cubicBezTo>
                <a:close/>
              </a:path>
            </a:pathLst>
          </a:custGeom>
          <a:gradFill rotWithShape="1" flip="none">
            <a:gsLst>
              <a:gs pos="0">
                <a:srgbClr val="C5A575">
                  <a:alpha val="30000"/>
                </a:srgbClr>
              </a:gs>
              <a:gs pos="100000">
                <a:srgbClr val="C5A575">
                  <a:alpha val="10000"/>
                </a:srgbClr>
              </a:gs>
            </a:gsLst>
            <a:lin ang="2700000" scaled="1"/>
          </a:gradFill>
          <a:ln w="20320">
            <a:solidFill>
              <a:srgbClr val="C5A575"/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1447800" y="1805941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304800" y="0"/>
                </a:moveTo>
                <a:lnTo>
                  <a:pt x="304800" y="0"/>
                </a:lnTo>
                <a:cubicBezTo>
                  <a:pt x="473024" y="0"/>
                  <a:pt x="609600" y="136576"/>
                  <a:pt x="609600" y="304800"/>
                </a:cubicBezTo>
                <a:lnTo>
                  <a:pt x="609600" y="304800"/>
                </a:lnTo>
                <a:cubicBezTo>
                  <a:pt x="609600" y="473024"/>
                  <a:pt x="473024" y="609600"/>
                  <a:pt x="304800" y="609600"/>
                </a:cubicBezTo>
                <a:lnTo>
                  <a:pt x="304800" y="609600"/>
                </a:lnTo>
                <a:cubicBezTo>
                  <a:pt x="136576" y="609600"/>
                  <a:pt x="0" y="473024"/>
                  <a:pt x="0" y="304800"/>
                </a:cubicBezTo>
                <a:lnTo>
                  <a:pt x="0" y="304800"/>
                </a:lnTo>
                <a:cubicBezTo>
                  <a:pt x="0" y="136576"/>
                  <a:pt x="136576" y="0"/>
                  <a:pt x="304800" y="0"/>
                </a:cubicBezTo>
                <a:close/>
              </a:path>
            </a:pathLst>
          </a:custGeom>
          <a:solidFill>
            <a:srgbClr val="C5A575">
              <a:alpha val="30196"/>
            </a:srgbClr>
          </a:solidFill>
          <a:ln/>
        </p:spPr>
      </p:sp>
      <p:sp>
        <p:nvSpPr>
          <p:cNvPr id="8" name="Shape 6"/>
          <p:cNvSpPr/>
          <p:nvPr/>
        </p:nvSpPr>
        <p:spPr>
          <a:xfrm>
            <a:off x="1612106" y="1967866"/>
            <a:ext cx="285750" cy="285750"/>
          </a:xfrm>
          <a:custGeom>
            <a:avLst/>
            <a:gdLst/>
            <a:ahLst/>
            <a:cxnLst/>
            <a:rect l="l" t="t" r="r" b="b"/>
            <a:pathLst>
              <a:path w="285750" h="285750">
                <a:moveTo>
                  <a:pt x="26789" y="142875"/>
                </a:moveTo>
                <a:cubicBezTo>
                  <a:pt x="26789" y="78749"/>
                  <a:pt x="78749" y="26789"/>
                  <a:pt x="142875" y="26789"/>
                </a:cubicBezTo>
                <a:cubicBezTo>
                  <a:pt x="178091" y="26789"/>
                  <a:pt x="209624" y="42472"/>
                  <a:pt x="230944" y="67252"/>
                </a:cubicBezTo>
                <a:cubicBezTo>
                  <a:pt x="235744" y="72889"/>
                  <a:pt x="244227" y="73502"/>
                  <a:pt x="249808" y="68703"/>
                </a:cubicBezTo>
                <a:cubicBezTo>
                  <a:pt x="255389" y="63903"/>
                  <a:pt x="256059" y="55420"/>
                  <a:pt x="251259" y="49839"/>
                </a:cubicBezTo>
                <a:cubicBezTo>
                  <a:pt x="225084" y="19310"/>
                  <a:pt x="186240" y="0"/>
                  <a:pt x="142875" y="0"/>
                </a:cubicBezTo>
                <a:cubicBezTo>
                  <a:pt x="63959" y="0"/>
                  <a:pt x="0" y="63959"/>
                  <a:pt x="0" y="142875"/>
                </a:cubicBezTo>
                <a:lnTo>
                  <a:pt x="0" y="165199"/>
                </a:lnTo>
                <a:cubicBezTo>
                  <a:pt x="0" y="172622"/>
                  <a:pt x="5972" y="178594"/>
                  <a:pt x="13395" y="178594"/>
                </a:cubicBezTo>
                <a:cubicBezTo>
                  <a:pt x="20817" y="178594"/>
                  <a:pt x="26789" y="172622"/>
                  <a:pt x="26789" y="165199"/>
                </a:cubicBezTo>
                <a:lnTo>
                  <a:pt x="26789" y="142875"/>
                </a:lnTo>
                <a:close/>
                <a:moveTo>
                  <a:pt x="282680" y="113351"/>
                </a:moveTo>
                <a:cubicBezTo>
                  <a:pt x="281174" y="106096"/>
                  <a:pt x="274030" y="101464"/>
                  <a:pt x="266830" y="103026"/>
                </a:cubicBezTo>
                <a:cubicBezTo>
                  <a:pt x="259631" y="104589"/>
                  <a:pt x="254943" y="111677"/>
                  <a:pt x="256505" y="118876"/>
                </a:cubicBezTo>
                <a:cubicBezTo>
                  <a:pt x="258124" y="126634"/>
                  <a:pt x="259017" y="134671"/>
                  <a:pt x="259017" y="142931"/>
                </a:cubicBezTo>
                <a:lnTo>
                  <a:pt x="259017" y="165255"/>
                </a:lnTo>
                <a:cubicBezTo>
                  <a:pt x="259017" y="172678"/>
                  <a:pt x="264988" y="178650"/>
                  <a:pt x="272411" y="178650"/>
                </a:cubicBezTo>
                <a:cubicBezTo>
                  <a:pt x="279834" y="178650"/>
                  <a:pt x="285806" y="172678"/>
                  <a:pt x="285806" y="165255"/>
                </a:cubicBezTo>
                <a:lnTo>
                  <a:pt x="285806" y="142931"/>
                </a:lnTo>
                <a:cubicBezTo>
                  <a:pt x="285806" y="132829"/>
                  <a:pt x="284745" y="122951"/>
                  <a:pt x="282736" y="113407"/>
                </a:cubicBezTo>
                <a:close/>
                <a:moveTo>
                  <a:pt x="142875" y="44648"/>
                </a:moveTo>
                <a:cubicBezTo>
                  <a:pt x="132271" y="44648"/>
                  <a:pt x="122002" y="46323"/>
                  <a:pt x="112458" y="49448"/>
                </a:cubicBezTo>
                <a:cubicBezTo>
                  <a:pt x="103975" y="52239"/>
                  <a:pt x="102022" y="62675"/>
                  <a:pt x="107826" y="69484"/>
                </a:cubicBezTo>
                <a:cubicBezTo>
                  <a:pt x="111789" y="74116"/>
                  <a:pt x="118318" y="75512"/>
                  <a:pt x="124234" y="73893"/>
                </a:cubicBezTo>
                <a:cubicBezTo>
                  <a:pt x="130150" y="72275"/>
                  <a:pt x="136401" y="71438"/>
                  <a:pt x="142875" y="71438"/>
                </a:cubicBezTo>
                <a:cubicBezTo>
                  <a:pt x="182333" y="71438"/>
                  <a:pt x="214313" y="103417"/>
                  <a:pt x="214313" y="142875"/>
                </a:cubicBezTo>
                <a:lnTo>
                  <a:pt x="214313" y="156772"/>
                </a:lnTo>
                <a:cubicBezTo>
                  <a:pt x="214313" y="170836"/>
                  <a:pt x="213475" y="184845"/>
                  <a:pt x="211857" y="198797"/>
                </a:cubicBezTo>
                <a:cubicBezTo>
                  <a:pt x="210908" y="206946"/>
                  <a:pt x="217103" y="214313"/>
                  <a:pt x="225363" y="214313"/>
                </a:cubicBezTo>
                <a:cubicBezTo>
                  <a:pt x="231949" y="214313"/>
                  <a:pt x="237585" y="209513"/>
                  <a:pt x="238367" y="202983"/>
                </a:cubicBezTo>
                <a:cubicBezTo>
                  <a:pt x="240209" y="187691"/>
                  <a:pt x="241157" y="172287"/>
                  <a:pt x="241157" y="156828"/>
                </a:cubicBezTo>
                <a:lnTo>
                  <a:pt x="241157" y="142931"/>
                </a:lnTo>
                <a:cubicBezTo>
                  <a:pt x="241157" y="88683"/>
                  <a:pt x="197179" y="44704"/>
                  <a:pt x="142931" y="44704"/>
                </a:cubicBezTo>
                <a:close/>
                <a:moveTo>
                  <a:pt x="84106" y="82990"/>
                </a:moveTo>
                <a:cubicBezTo>
                  <a:pt x="79028" y="77074"/>
                  <a:pt x="69986" y="76628"/>
                  <a:pt x="65187" y="82767"/>
                </a:cubicBezTo>
                <a:cubicBezTo>
                  <a:pt x="52294" y="99399"/>
                  <a:pt x="44648" y="120216"/>
                  <a:pt x="44648" y="142875"/>
                </a:cubicBezTo>
                <a:lnTo>
                  <a:pt x="44648" y="156772"/>
                </a:lnTo>
                <a:cubicBezTo>
                  <a:pt x="44648" y="170278"/>
                  <a:pt x="43197" y="183784"/>
                  <a:pt x="40295" y="196900"/>
                </a:cubicBezTo>
                <a:cubicBezTo>
                  <a:pt x="38398" y="205606"/>
                  <a:pt x="44704" y="214257"/>
                  <a:pt x="53634" y="214257"/>
                </a:cubicBezTo>
                <a:cubicBezTo>
                  <a:pt x="59494" y="214257"/>
                  <a:pt x="64740" y="210350"/>
                  <a:pt x="66024" y="204601"/>
                </a:cubicBezTo>
                <a:cubicBezTo>
                  <a:pt x="69596" y="188919"/>
                  <a:pt x="71438" y="172901"/>
                  <a:pt x="71438" y="156716"/>
                </a:cubicBezTo>
                <a:lnTo>
                  <a:pt x="71438" y="142819"/>
                </a:lnTo>
                <a:cubicBezTo>
                  <a:pt x="71438" y="127639"/>
                  <a:pt x="76181" y="113574"/>
                  <a:pt x="84218" y="102022"/>
                </a:cubicBezTo>
                <a:cubicBezTo>
                  <a:pt x="88236" y="96217"/>
                  <a:pt x="88683" y="88292"/>
                  <a:pt x="84106" y="82934"/>
                </a:cubicBezTo>
                <a:close/>
                <a:moveTo>
                  <a:pt x="142875" y="89297"/>
                </a:moveTo>
                <a:cubicBezTo>
                  <a:pt x="113295" y="89297"/>
                  <a:pt x="89297" y="113295"/>
                  <a:pt x="89297" y="142875"/>
                </a:cubicBezTo>
                <a:lnTo>
                  <a:pt x="89297" y="156772"/>
                </a:lnTo>
                <a:cubicBezTo>
                  <a:pt x="89297" y="176808"/>
                  <a:pt x="86730" y="196676"/>
                  <a:pt x="81595" y="215987"/>
                </a:cubicBezTo>
                <a:cubicBezTo>
                  <a:pt x="79474" y="223968"/>
                  <a:pt x="85334" y="232172"/>
                  <a:pt x="93594" y="232172"/>
                </a:cubicBezTo>
                <a:cubicBezTo>
                  <a:pt x="98896" y="232172"/>
                  <a:pt x="103584" y="228712"/>
                  <a:pt x="104980" y="223577"/>
                </a:cubicBezTo>
                <a:cubicBezTo>
                  <a:pt x="110840" y="201811"/>
                  <a:pt x="113854" y="179375"/>
                  <a:pt x="113854" y="156772"/>
                </a:cubicBezTo>
                <a:lnTo>
                  <a:pt x="113854" y="142875"/>
                </a:lnTo>
                <a:cubicBezTo>
                  <a:pt x="113854" y="126857"/>
                  <a:pt x="126857" y="113854"/>
                  <a:pt x="142875" y="113854"/>
                </a:cubicBezTo>
                <a:cubicBezTo>
                  <a:pt x="158893" y="113854"/>
                  <a:pt x="171896" y="126857"/>
                  <a:pt x="171896" y="142875"/>
                </a:cubicBezTo>
                <a:lnTo>
                  <a:pt x="171896" y="156772"/>
                </a:lnTo>
                <a:cubicBezTo>
                  <a:pt x="171896" y="177031"/>
                  <a:pt x="169943" y="197179"/>
                  <a:pt x="166092" y="216991"/>
                </a:cubicBezTo>
                <a:cubicBezTo>
                  <a:pt x="164585" y="224749"/>
                  <a:pt x="170390" y="232172"/>
                  <a:pt x="178259" y="232172"/>
                </a:cubicBezTo>
                <a:cubicBezTo>
                  <a:pt x="183952" y="232172"/>
                  <a:pt x="188863" y="228265"/>
                  <a:pt x="189979" y="222684"/>
                </a:cubicBezTo>
                <a:cubicBezTo>
                  <a:pt x="194277" y="201030"/>
                  <a:pt x="196453" y="178984"/>
                  <a:pt x="196453" y="156772"/>
                </a:cubicBezTo>
                <a:lnTo>
                  <a:pt x="196453" y="142875"/>
                </a:lnTo>
                <a:cubicBezTo>
                  <a:pt x="196453" y="113295"/>
                  <a:pt x="172455" y="89297"/>
                  <a:pt x="142875" y="89297"/>
                </a:cubicBezTo>
                <a:close/>
                <a:moveTo>
                  <a:pt x="156270" y="142875"/>
                </a:moveTo>
                <a:cubicBezTo>
                  <a:pt x="156270" y="135452"/>
                  <a:pt x="150298" y="129480"/>
                  <a:pt x="142875" y="129480"/>
                </a:cubicBezTo>
                <a:cubicBezTo>
                  <a:pt x="135452" y="129480"/>
                  <a:pt x="129480" y="135452"/>
                  <a:pt x="129480" y="142875"/>
                </a:cubicBezTo>
                <a:lnTo>
                  <a:pt x="129480" y="156772"/>
                </a:lnTo>
                <a:cubicBezTo>
                  <a:pt x="129480" y="190202"/>
                  <a:pt x="123341" y="223354"/>
                  <a:pt x="111342" y="254552"/>
                </a:cubicBezTo>
                <a:lnTo>
                  <a:pt x="108049" y="263091"/>
                </a:lnTo>
                <a:cubicBezTo>
                  <a:pt x="105370" y="270011"/>
                  <a:pt x="108831" y="277769"/>
                  <a:pt x="115751" y="280392"/>
                </a:cubicBezTo>
                <a:cubicBezTo>
                  <a:pt x="122672" y="283015"/>
                  <a:pt x="130429" y="279611"/>
                  <a:pt x="133052" y="272690"/>
                </a:cubicBezTo>
                <a:lnTo>
                  <a:pt x="136345" y="264151"/>
                </a:lnTo>
                <a:cubicBezTo>
                  <a:pt x="149516" y="229884"/>
                  <a:pt x="156270" y="193495"/>
                  <a:pt x="156270" y="156772"/>
                </a:cubicBezTo>
                <a:lnTo>
                  <a:pt x="156270" y="142875"/>
                </a:lnTo>
                <a:close/>
              </a:path>
            </a:pathLst>
          </a:custGeom>
          <a:solidFill>
            <a:srgbClr val="C5A575"/>
          </a:solidFill>
          <a:ln/>
        </p:spPr>
      </p:sp>
      <p:sp>
        <p:nvSpPr>
          <p:cNvPr id="9" name="Text 7"/>
          <p:cNvSpPr/>
          <p:nvPr/>
        </p:nvSpPr>
        <p:spPr>
          <a:xfrm>
            <a:off x="472440" y="2529841"/>
            <a:ext cx="256222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80000"/>
              </a:lnSpc>
            </a:pPr>
            <a:r>
              <a:rPr lang="en-US" sz="3600" b="1" dirty="0">
                <a:solidFill>
                  <a:srgbClr val="C5A575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256+</a:t>
            </a: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548640" y="3025141"/>
            <a:ext cx="24098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200" b="1" dirty="0">
                <a:solidFill>
                  <a:srgbClr val="F7FAFC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DOIs Registered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553403" y="3329941"/>
            <a:ext cx="24003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050" dirty="0">
                <a:solidFill>
                  <a:srgbClr val="8B9D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On Zenodo (CERN Repository)</a:t>
            </a:r>
            <a:endParaRPr lang="en-US" sz="1600" dirty="0"/>
          </a:p>
        </p:txBody>
      </p:sp>
      <p:sp>
        <p:nvSpPr>
          <p:cNvPr id="12" name="Shape 10"/>
          <p:cNvSpPr/>
          <p:nvPr/>
        </p:nvSpPr>
        <p:spPr>
          <a:xfrm>
            <a:off x="3284220" y="1607820"/>
            <a:ext cx="2729865" cy="2110740"/>
          </a:xfrm>
          <a:custGeom>
            <a:avLst/>
            <a:gdLst/>
            <a:ahLst/>
            <a:cxnLst/>
            <a:rect l="l" t="t" r="r" b="b"/>
            <a:pathLst>
              <a:path w="2729865" h="2110740">
                <a:moveTo>
                  <a:pt x="76198" y="0"/>
                </a:moveTo>
                <a:lnTo>
                  <a:pt x="2653667" y="0"/>
                </a:lnTo>
                <a:cubicBezTo>
                  <a:pt x="2695750" y="0"/>
                  <a:pt x="2729865" y="34115"/>
                  <a:pt x="2729865" y="76198"/>
                </a:cubicBezTo>
                <a:lnTo>
                  <a:pt x="2729865" y="2034542"/>
                </a:lnTo>
                <a:cubicBezTo>
                  <a:pt x="2729865" y="2076625"/>
                  <a:pt x="2695750" y="2110740"/>
                  <a:pt x="2653667" y="2110740"/>
                </a:cubicBezTo>
                <a:lnTo>
                  <a:pt x="76198" y="2110740"/>
                </a:lnTo>
                <a:cubicBezTo>
                  <a:pt x="34115" y="2110740"/>
                  <a:pt x="0" y="2076625"/>
                  <a:pt x="0" y="2034542"/>
                </a:cubicBezTo>
                <a:lnTo>
                  <a:pt x="0" y="76198"/>
                </a:lnTo>
                <a:cubicBezTo>
                  <a:pt x="0" y="34143"/>
                  <a:pt x="34143" y="0"/>
                  <a:pt x="76198" y="0"/>
                </a:cubicBezTo>
                <a:close/>
              </a:path>
            </a:pathLst>
          </a:custGeom>
          <a:gradFill rotWithShape="1" flip="none">
            <a:gsLst>
              <a:gs pos="0">
                <a:srgbClr val="8B9DAE">
                  <a:alpha val="30000"/>
                </a:srgbClr>
              </a:gs>
              <a:gs pos="100000">
                <a:srgbClr val="8B9DAE">
                  <a:alpha val="10000"/>
                </a:srgbClr>
              </a:gs>
            </a:gsLst>
            <a:lin ang="2700000" scaled="1"/>
          </a:gradFill>
          <a:ln w="20320">
            <a:solidFill>
              <a:srgbClr val="8B9DAE"/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4343400" y="1805941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304800" y="0"/>
                </a:moveTo>
                <a:lnTo>
                  <a:pt x="304800" y="0"/>
                </a:lnTo>
                <a:cubicBezTo>
                  <a:pt x="473024" y="0"/>
                  <a:pt x="609600" y="136576"/>
                  <a:pt x="609600" y="304800"/>
                </a:cubicBezTo>
                <a:lnTo>
                  <a:pt x="609600" y="304800"/>
                </a:lnTo>
                <a:cubicBezTo>
                  <a:pt x="609600" y="473024"/>
                  <a:pt x="473024" y="609600"/>
                  <a:pt x="304800" y="609600"/>
                </a:cubicBezTo>
                <a:lnTo>
                  <a:pt x="304800" y="609600"/>
                </a:lnTo>
                <a:cubicBezTo>
                  <a:pt x="136576" y="609600"/>
                  <a:pt x="0" y="473024"/>
                  <a:pt x="0" y="304800"/>
                </a:cubicBezTo>
                <a:lnTo>
                  <a:pt x="0" y="304800"/>
                </a:lnTo>
                <a:cubicBezTo>
                  <a:pt x="0" y="136576"/>
                  <a:pt x="136576" y="0"/>
                  <a:pt x="304800" y="0"/>
                </a:cubicBezTo>
                <a:close/>
              </a:path>
            </a:pathLst>
          </a:custGeom>
          <a:solidFill>
            <a:srgbClr val="8B9DAE">
              <a:alpha val="30196"/>
            </a:srgbClr>
          </a:solidFill>
          <a:ln/>
        </p:spPr>
      </p:sp>
      <p:sp>
        <p:nvSpPr>
          <p:cNvPr id="14" name="Shape 12"/>
          <p:cNvSpPr/>
          <p:nvPr/>
        </p:nvSpPr>
        <p:spPr>
          <a:xfrm>
            <a:off x="4507706" y="1967866"/>
            <a:ext cx="285750" cy="285750"/>
          </a:xfrm>
          <a:custGeom>
            <a:avLst/>
            <a:gdLst/>
            <a:ahLst/>
            <a:cxnLst/>
            <a:rect l="l" t="t" r="r" b="b"/>
            <a:pathLst>
              <a:path w="285750" h="285750">
                <a:moveTo>
                  <a:pt x="66973" y="31254"/>
                </a:moveTo>
                <a:cubicBezTo>
                  <a:pt x="66973" y="14008"/>
                  <a:pt x="80981" y="0"/>
                  <a:pt x="98227" y="0"/>
                </a:cubicBezTo>
                <a:lnTo>
                  <a:pt x="111621" y="0"/>
                </a:lnTo>
                <a:cubicBezTo>
                  <a:pt x="121500" y="0"/>
                  <a:pt x="129480" y="7981"/>
                  <a:pt x="129480" y="17859"/>
                </a:cubicBezTo>
                <a:lnTo>
                  <a:pt x="129480" y="267891"/>
                </a:lnTo>
                <a:cubicBezTo>
                  <a:pt x="129480" y="277769"/>
                  <a:pt x="121500" y="285750"/>
                  <a:pt x="111621" y="285750"/>
                </a:cubicBezTo>
                <a:lnTo>
                  <a:pt x="93762" y="285750"/>
                </a:lnTo>
                <a:cubicBezTo>
                  <a:pt x="77130" y="285750"/>
                  <a:pt x="63122" y="274365"/>
                  <a:pt x="59159" y="258961"/>
                </a:cubicBezTo>
                <a:cubicBezTo>
                  <a:pt x="58769" y="258961"/>
                  <a:pt x="58434" y="258961"/>
                  <a:pt x="58043" y="258961"/>
                </a:cubicBezTo>
                <a:cubicBezTo>
                  <a:pt x="33375" y="258961"/>
                  <a:pt x="13395" y="238981"/>
                  <a:pt x="13395" y="214313"/>
                </a:cubicBezTo>
                <a:cubicBezTo>
                  <a:pt x="13395" y="204267"/>
                  <a:pt x="16743" y="195002"/>
                  <a:pt x="22324" y="187523"/>
                </a:cubicBezTo>
                <a:cubicBezTo>
                  <a:pt x="11497" y="179375"/>
                  <a:pt x="4465" y="166427"/>
                  <a:pt x="4465" y="151805"/>
                </a:cubicBezTo>
                <a:cubicBezTo>
                  <a:pt x="4465" y="134559"/>
                  <a:pt x="14288" y="119546"/>
                  <a:pt x="28575" y="112123"/>
                </a:cubicBezTo>
                <a:cubicBezTo>
                  <a:pt x="24612" y="105426"/>
                  <a:pt x="22324" y="97613"/>
                  <a:pt x="22324" y="89297"/>
                </a:cubicBezTo>
                <a:cubicBezTo>
                  <a:pt x="22324" y="64629"/>
                  <a:pt x="42304" y="44648"/>
                  <a:pt x="66973" y="44648"/>
                </a:cubicBezTo>
                <a:lnTo>
                  <a:pt x="66973" y="31254"/>
                </a:lnTo>
                <a:close/>
                <a:moveTo>
                  <a:pt x="218777" y="31254"/>
                </a:moveTo>
                <a:lnTo>
                  <a:pt x="218777" y="44648"/>
                </a:lnTo>
                <a:cubicBezTo>
                  <a:pt x="243446" y="44648"/>
                  <a:pt x="263426" y="64629"/>
                  <a:pt x="263426" y="89297"/>
                </a:cubicBezTo>
                <a:cubicBezTo>
                  <a:pt x="263426" y="97668"/>
                  <a:pt x="261138" y="105482"/>
                  <a:pt x="257175" y="112123"/>
                </a:cubicBezTo>
                <a:cubicBezTo>
                  <a:pt x="271518" y="119546"/>
                  <a:pt x="281285" y="134503"/>
                  <a:pt x="281285" y="151805"/>
                </a:cubicBezTo>
                <a:cubicBezTo>
                  <a:pt x="281285" y="166427"/>
                  <a:pt x="274253" y="179375"/>
                  <a:pt x="263426" y="187523"/>
                </a:cubicBezTo>
                <a:cubicBezTo>
                  <a:pt x="269007" y="195002"/>
                  <a:pt x="272355" y="204267"/>
                  <a:pt x="272355" y="214313"/>
                </a:cubicBezTo>
                <a:cubicBezTo>
                  <a:pt x="272355" y="238981"/>
                  <a:pt x="252375" y="258961"/>
                  <a:pt x="227707" y="258961"/>
                </a:cubicBezTo>
                <a:cubicBezTo>
                  <a:pt x="227316" y="258961"/>
                  <a:pt x="226981" y="258961"/>
                  <a:pt x="226591" y="258961"/>
                </a:cubicBezTo>
                <a:cubicBezTo>
                  <a:pt x="222628" y="274365"/>
                  <a:pt x="208620" y="285750"/>
                  <a:pt x="191988" y="285750"/>
                </a:cubicBezTo>
                <a:lnTo>
                  <a:pt x="174129" y="285750"/>
                </a:lnTo>
                <a:cubicBezTo>
                  <a:pt x="164250" y="285750"/>
                  <a:pt x="156270" y="277769"/>
                  <a:pt x="156270" y="267891"/>
                </a:cubicBezTo>
                <a:lnTo>
                  <a:pt x="156270" y="17859"/>
                </a:lnTo>
                <a:cubicBezTo>
                  <a:pt x="156270" y="7981"/>
                  <a:pt x="164250" y="0"/>
                  <a:pt x="174129" y="0"/>
                </a:cubicBezTo>
                <a:lnTo>
                  <a:pt x="187523" y="0"/>
                </a:lnTo>
                <a:cubicBezTo>
                  <a:pt x="204769" y="0"/>
                  <a:pt x="218777" y="14008"/>
                  <a:pt x="218777" y="31254"/>
                </a:cubicBezTo>
                <a:close/>
              </a:path>
            </a:pathLst>
          </a:custGeom>
          <a:solidFill>
            <a:srgbClr val="8B9DAE"/>
          </a:solidFill>
          <a:ln/>
        </p:spPr>
      </p:sp>
      <p:sp>
        <p:nvSpPr>
          <p:cNvPr id="15" name="Text 13"/>
          <p:cNvSpPr/>
          <p:nvPr/>
        </p:nvSpPr>
        <p:spPr>
          <a:xfrm>
            <a:off x="3368040" y="2529841"/>
            <a:ext cx="256222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80000"/>
              </a:lnSpc>
            </a:pPr>
            <a:r>
              <a:rPr lang="en-US" sz="3600" b="1" dirty="0">
                <a:solidFill>
                  <a:srgbClr val="8B9DAE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219+</a:t>
            </a:r>
            <a:endParaRPr lang="en-US" sz="1600" dirty="0"/>
          </a:p>
        </p:txBody>
      </p:sp>
      <p:sp>
        <p:nvSpPr>
          <p:cNvPr id="16" name="Text 14"/>
          <p:cNvSpPr/>
          <p:nvPr/>
        </p:nvSpPr>
        <p:spPr>
          <a:xfrm>
            <a:off x="3444240" y="3025141"/>
            <a:ext cx="24098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200" b="1" dirty="0">
                <a:solidFill>
                  <a:srgbClr val="F7FAFC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Original Concepts</a:t>
            </a:r>
            <a:endParaRPr lang="en-US" sz="1600" dirty="0"/>
          </a:p>
        </p:txBody>
      </p:sp>
      <p:sp>
        <p:nvSpPr>
          <p:cNvPr id="17" name="Text 15"/>
          <p:cNvSpPr/>
          <p:nvPr/>
        </p:nvSpPr>
        <p:spPr>
          <a:xfrm>
            <a:off x="3449003" y="3329941"/>
            <a:ext cx="24003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050" dirty="0">
                <a:solidFill>
                  <a:srgbClr val="8B9D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194 Frameworks + 25 DeSci Articles</a:t>
            </a:r>
            <a:endParaRPr lang="en-US" sz="1600" dirty="0"/>
          </a:p>
        </p:txBody>
      </p:sp>
      <p:sp>
        <p:nvSpPr>
          <p:cNvPr id="18" name="Shape 16"/>
          <p:cNvSpPr/>
          <p:nvPr/>
        </p:nvSpPr>
        <p:spPr>
          <a:xfrm>
            <a:off x="6179820" y="1607820"/>
            <a:ext cx="2729865" cy="2110740"/>
          </a:xfrm>
          <a:custGeom>
            <a:avLst/>
            <a:gdLst/>
            <a:ahLst/>
            <a:cxnLst/>
            <a:rect l="l" t="t" r="r" b="b"/>
            <a:pathLst>
              <a:path w="2729865" h="2110740">
                <a:moveTo>
                  <a:pt x="76198" y="0"/>
                </a:moveTo>
                <a:lnTo>
                  <a:pt x="2653667" y="0"/>
                </a:lnTo>
                <a:cubicBezTo>
                  <a:pt x="2695750" y="0"/>
                  <a:pt x="2729865" y="34115"/>
                  <a:pt x="2729865" y="76198"/>
                </a:cubicBezTo>
                <a:lnTo>
                  <a:pt x="2729865" y="2034542"/>
                </a:lnTo>
                <a:cubicBezTo>
                  <a:pt x="2729865" y="2076625"/>
                  <a:pt x="2695750" y="2110740"/>
                  <a:pt x="2653667" y="2110740"/>
                </a:cubicBezTo>
                <a:lnTo>
                  <a:pt x="76198" y="2110740"/>
                </a:lnTo>
                <a:cubicBezTo>
                  <a:pt x="34115" y="2110740"/>
                  <a:pt x="0" y="2076625"/>
                  <a:pt x="0" y="2034542"/>
                </a:cubicBezTo>
                <a:lnTo>
                  <a:pt x="0" y="76198"/>
                </a:lnTo>
                <a:cubicBezTo>
                  <a:pt x="0" y="34143"/>
                  <a:pt x="34143" y="0"/>
                  <a:pt x="76198" y="0"/>
                </a:cubicBezTo>
                <a:close/>
              </a:path>
            </a:pathLst>
          </a:custGeom>
          <a:gradFill rotWithShape="1" flip="none">
            <a:gsLst>
              <a:gs pos="0">
                <a:srgbClr val="C5A575">
                  <a:alpha val="30000"/>
                </a:srgbClr>
              </a:gs>
              <a:gs pos="100000">
                <a:srgbClr val="C5A575">
                  <a:alpha val="10000"/>
                </a:srgbClr>
              </a:gs>
            </a:gsLst>
            <a:lin ang="2700000" scaled="1"/>
          </a:gradFill>
          <a:ln w="20320">
            <a:solidFill>
              <a:srgbClr val="C5A575"/>
            </a:solidFill>
            <a:prstDash val="solid"/>
          </a:ln>
        </p:spPr>
      </p:sp>
      <p:sp>
        <p:nvSpPr>
          <p:cNvPr id="19" name="Shape 17"/>
          <p:cNvSpPr/>
          <p:nvPr/>
        </p:nvSpPr>
        <p:spPr>
          <a:xfrm>
            <a:off x="7239000" y="1805941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304800" y="0"/>
                </a:moveTo>
                <a:lnTo>
                  <a:pt x="304800" y="0"/>
                </a:lnTo>
                <a:cubicBezTo>
                  <a:pt x="473024" y="0"/>
                  <a:pt x="609600" y="136576"/>
                  <a:pt x="609600" y="304800"/>
                </a:cubicBezTo>
                <a:lnTo>
                  <a:pt x="609600" y="304800"/>
                </a:lnTo>
                <a:cubicBezTo>
                  <a:pt x="609600" y="473024"/>
                  <a:pt x="473024" y="609600"/>
                  <a:pt x="304800" y="609600"/>
                </a:cubicBezTo>
                <a:lnTo>
                  <a:pt x="304800" y="609600"/>
                </a:lnTo>
                <a:cubicBezTo>
                  <a:pt x="136576" y="609600"/>
                  <a:pt x="0" y="473024"/>
                  <a:pt x="0" y="304800"/>
                </a:cubicBezTo>
                <a:lnTo>
                  <a:pt x="0" y="304800"/>
                </a:lnTo>
                <a:cubicBezTo>
                  <a:pt x="0" y="136576"/>
                  <a:pt x="136576" y="0"/>
                  <a:pt x="304800" y="0"/>
                </a:cubicBezTo>
                <a:close/>
              </a:path>
            </a:pathLst>
          </a:custGeom>
          <a:solidFill>
            <a:srgbClr val="C5A575">
              <a:alpha val="30196"/>
            </a:srgbClr>
          </a:solidFill>
          <a:ln/>
        </p:spPr>
      </p:sp>
      <p:sp>
        <p:nvSpPr>
          <p:cNvPr id="20" name="Shape 18"/>
          <p:cNvSpPr/>
          <p:nvPr/>
        </p:nvSpPr>
        <p:spPr>
          <a:xfrm>
            <a:off x="7439025" y="1967866"/>
            <a:ext cx="214313" cy="285750"/>
          </a:xfrm>
          <a:custGeom>
            <a:avLst/>
            <a:gdLst/>
            <a:ahLst/>
            <a:cxnLst/>
            <a:rect l="l" t="t" r="r" b="b"/>
            <a:pathLst>
              <a:path w="214313" h="285750">
                <a:moveTo>
                  <a:pt x="0" y="35719"/>
                </a:moveTo>
                <a:cubicBezTo>
                  <a:pt x="0" y="16018"/>
                  <a:pt x="16018" y="0"/>
                  <a:pt x="35719" y="0"/>
                </a:cubicBezTo>
                <a:lnTo>
                  <a:pt x="119156" y="0"/>
                </a:lnTo>
                <a:cubicBezTo>
                  <a:pt x="128643" y="0"/>
                  <a:pt x="137740" y="3739"/>
                  <a:pt x="144438" y="10437"/>
                </a:cubicBezTo>
                <a:lnTo>
                  <a:pt x="203876" y="69931"/>
                </a:lnTo>
                <a:cubicBezTo>
                  <a:pt x="210573" y="76628"/>
                  <a:pt x="214313" y="85725"/>
                  <a:pt x="214313" y="95213"/>
                </a:cubicBezTo>
                <a:lnTo>
                  <a:pt x="214313" y="250031"/>
                </a:lnTo>
                <a:cubicBezTo>
                  <a:pt x="214313" y="269732"/>
                  <a:pt x="198295" y="285750"/>
                  <a:pt x="178594" y="285750"/>
                </a:cubicBezTo>
                <a:lnTo>
                  <a:pt x="35719" y="285750"/>
                </a:lnTo>
                <a:cubicBezTo>
                  <a:pt x="16018" y="285750"/>
                  <a:pt x="0" y="269732"/>
                  <a:pt x="0" y="250031"/>
                </a:cubicBezTo>
                <a:lnTo>
                  <a:pt x="0" y="35719"/>
                </a:lnTo>
                <a:close/>
                <a:moveTo>
                  <a:pt x="116086" y="32649"/>
                </a:moveTo>
                <a:lnTo>
                  <a:pt x="116086" y="84832"/>
                </a:lnTo>
                <a:cubicBezTo>
                  <a:pt x="116086" y="92255"/>
                  <a:pt x="122058" y="98227"/>
                  <a:pt x="129480" y="98227"/>
                </a:cubicBezTo>
                <a:lnTo>
                  <a:pt x="181663" y="98227"/>
                </a:lnTo>
                <a:lnTo>
                  <a:pt x="116086" y="32649"/>
                </a:lnTo>
                <a:close/>
                <a:moveTo>
                  <a:pt x="66973" y="142875"/>
                </a:moveTo>
                <a:cubicBezTo>
                  <a:pt x="59550" y="142875"/>
                  <a:pt x="53578" y="148847"/>
                  <a:pt x="53578" y="156270"/>
                </a:cubicBezTo>
                <a:cubicBezTo>
                  <a:pt x="53578" y="163692"/>
                  <a:pt x="59550" y="169664"/>
                  <a:pt x="66973" y="169664"/>
                </a:cubicBezTo>
                <a:lnTo>
                  <a:pt x="147340" y="169664"/>
                </a:lnTo>
                <a:cubicBezTo>
                  <a:pt x="154763" y="169664"/>
                  <a:pt x="160734" y="163692"/>
                  <a:pt x="160734" y="156270"/>
                </a:cubicBezTo>
                <a:cubicBezTo>
                  <a:pt x="160734" y="148847"/>
                  <a:pt x="154763" y="142875"/>
                  <a:pt x="147340" y="142875"/>
                </a:cubicBezTo>
                <a:lnTo>
                  <a:pt x="66973" y="142875"/>
                </a:lnTo>
                <a:close/>
                <a:moveTo>
                  <a:pt x="66973" y="196453"/>
                </a:moveTo>
                <a:cubicBezTo>
                  <a:pt x="59550" y="196453"/>
                  <a:pt x="53578" y="202425"/>
                  <a:pt x="53578" y="209848"/>
                </a:cubicBezTo>
                <a:cubicBezTo>
                  <a:pt x="53578" y="217270"/>
                  <a:pt x="59550" y="223242"/>
                  <a:pt x="66973" y="223242"/>
                </a:cubicBezTo>
                <a:lnTo>
                  <a:pt x="147340" y="223242"/>
                </a:lnTo>
                <a:cubicBezTo>
                  <a:pt x="154763" y="223242"/>
                  <a:pt x="160734" y="217270"/>
                  <a:pt x="160734" y="209848"/>
                </a:cubicBezTo>
                <a:cubicBezTo>
                  <a:pt x="160734" y="202425"/>
                  <a:pt x="154763" y="196453"/>
                  <a:pt x="147340" y="196453"/>
                </a:cubicBezTo>
                <a:lnTo>
                  <a:pt x="66973" y="196453"/>
                </a:lnTo>
                <a:close/>
              </a:path>
            </a:pathLst>
          </a:custGeom>
          <a:solidFill>
            <a:srgbClr val="C5A575"/>
          </a:solidFill>
          <a:ln/>
        </p:spPr>
      </p:sp>
      <p:sp>
        <p:nvSpPr>
          <p:cNvPr id="21" name="Text 19"/>
          <p:cNvSpPr/>
          <p:nvPr/>
        </p:nvSpPr>
        <p:spPr>
          <a:xfrm>
            <a:off x="6263640" y="2529841"/>
            <a:ext cx="256222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80000"/>
              </a:lnSpc>
            </a:pPr>
            <a:r>
              <a:rPr lang="en-US" sz="3600" b="1" dirty="0">
                <a:solidFill>
                  <a:srgbClr val="C5A575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23+</a:t>
            </a:r>
            <a:endParaRPr lang="en-US" sz="1600" dirty="0"/>
          </a:p>
        </p:txBody>
      </p:sp>
      <p:sp>
        <p:nvSpPr>
          <p:cNvPr id="22" name="Text 20"/>
          <p:cNvSpPr/>
          <p:nvPr/>
        </p:nvSpPr>
        <p:spPr>
          <a:xfrm>
            <a:off x="6339840" y="3025141"/>
            <a:ext cx="24098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200" b="1" dirty="0">
                <a:solidFill>
                  <a:srgbClr val="F7FAFC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Ready Reckoners</a:t>
            </a:r>
            <a:endParaRPr lang="en-US" sz="1600" dirty="0"/>
          </a:p>
        </p:txBody>
      </p:sp>
      <p:sp>
        <p:nvSpPr>
          <p:cNvPr id="23" name="Text 21"/>
          <p:cNvSpPr/>
          <p:nvPr/>
        </p:nvSpPr>
        <p:spPr>
          <a:xfrm>
            <a:off x="6344603" y="3329941"/>
            <a:ext cx="24003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050" dirty="0">
                <a:solidFill>
                  <a:srgbClr val="8B9D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World's First Evidence-Based Series</a:t>
            </a:r>
            <a:endParaRPr lang="en-US" sz="1600" dirty="0"/>
          </a:p>
        </p:txBody>
      </p:sp>
      <p:sp>
        <p:nvSpPr>
          <p:cNvPr id="24" name="Shape 22"/>
          <p:cNvSpPr/>
          <p:nvPr/>
        </p:nvSpPr>
        <p:spPr>
          <a:xfrm>
            <a:off x="9075420" y="1607820"/>
            <a:ext cx="2729865" cy="2110740"/>
          </a:xfrm>
          <a:custGeom>
            <a:avLst/>
            <a:gdLst/>
            <a:ahLst/>
            <a:cxnLst/>
            <a:rect l="l" t="t" r="r" b="b"/>
            <a:pathLst>
              <a:path w="2729865" h="2110740">
                <a:moveTo>
                  <a:pt x="76198" y="0"/>
                </a:moveTo>
                <a:lnTo>
                  <a:pt x="2653667" y="0"/>
                </a:lnTo>
                <a:cubicBezTo>
                  <a:pt x="2695750" y="0"/>
                  <a:pt x="2729865" y="34115"/>
                  <a:pt x="2729865" y="76198"/>
                </a:cubicBezTo>
                <a:lnTo>
                  <a:pt x="2729865" y="2034542"/>
                </a:lnTo>
                <a:cubicBezTo>
                  <a:pt x="2729865" y="2076625"/>
                  <a:pt x="2695750" y="2110740"/>
                  <a:pt x="2653667" y="2110740"/>
                </a:cubicBezTo>
                <a:lnTo>
                  <a:pt x="76198" y="2110740"/>
                </a:lnTo>
                <a:cubicBezTo>
                  <a:pt x="34115" y="2110740"/>
                  <a:pt x="0" y="2076625"/>
                  <a:pt x="0" y="2034542"/>
                </a:cubicBezTo>
                <a:lnTo>
                  <a:pt x="0" y="76198"/>
                </a:lnTo>
                <a:cubicBezTo>
                  <a:pt x="0" y="34143"/>
                  <a:pt x="34143" y="0"/>
                  <a:pt x="76198" y="0"/>
                </a:cubicBezTo>
                <a:close/>
              </a:path>
            </a:pathLst>
          </a:custGeom>
          <a:gradFill rotWithShape="1" flip="none">
            <a:gsLst>
              <a:gs pos="0">
                <a:srgbClr val="8B9DAE">
                  <a:alpha val="30000"/>
                </a:srgbClr>
              </a:gs>
              <a:gs pos="100000">
                <a:srgbClr val="8B9DAE">
                  <a:alpha val="10000"/>
                </a:srgbClr>
              </a:gs>
            </a:gsLst>
            <a:lin ang="2700000" scaled="1"/>
          </a:gradFill>
          <a:ln w="20320">
            <a:solidFill>
              <a:srgbClr val="8B9DAE"/>
            </a:solidFill>
            <a:prstDash val="solid"/>
          </a:ln>
        </p:spPr>
      </p:sp>
      <p:sp>
        <p:nvSpPr>
          <p:cNvPr id="25" name="Shape 23"/>
          <p:cNvSpPr/>
          <p:nvPr/>
        </p:nvSpPr>
        <p:spPr>
          <a:xfrm>
            <a:off x="10134600" y="1805941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304800" y="0"/>
                </a:moveTo>
                <a:lnTo>
                  <a:pt x="304800" y="0"/>
                </a:lnTo>
                <a:cubicBezTo>
                  <a:pt x="473024" y="0"/>
                  <a:pt x="609600" y="136576"/>
                  <a:pt x="609600" y="304800"/>
                </a:cubicBezTo>
                <a:lnTo>
                  <a:pt x="609600" y="304800"/>
                </a:lnTo>
                <a:cubicBezTo>
                  <a:pt x="609600" y="473024"/>
                  <a:pt x="473024" y="609600"/>
                  <a:pt x="304800" y="609600"/>
                </a:cubicBezTo>
                <a:lnTo>
                  <a:pt x="304800" y="609600"/>
                </a:lnTo>
                <a:cubicBezTo>
                  <a:pt x="136576" y="609600"/>
                  <a:pt x="0" y="473024"/>
                  <a:pt x="0" y="304800"/>
                </a:cubicBezTo>
                <a:lnTo>
                  <a:pt x="0" y="304800"/>
                </a:lnTo>
                <a:cubicBezTo>
                  <a:pt x="0" y="136576"/>
                  <a:pt x="136576" y="0"/>
                  <a:pt x="304800" y="0"/>
                </a:cubicBezTo>
                <a:close/>
              </a:path>
            </a:pathLst>
          </a:custGeom>
          <a:solidFill>
            <a:srgbClr val="8B9DAE">
              <a:alpha val="30196"/>
            </a:srgbClr>
          </a:solidFill>
          <a:ln/>
        </p:spPr>
      </p:sp>
      <p:sp>
        <p:nvSpPr>
          <p:cNvPr id="26" name="Shape 24"/>
          <p:cNvSpPr/>
          <p:nvPr/>
        </p:nvSpPr>
        <p:spPr>
          <a:xfrm>
            <a:off x="10316766" y="1967866"/>
            <a:ext cx="250031" cy="285750"/>
          </a:xfrm>
          <a:custGeom>
            <a:avLst/>
            <a:gdLst/>
            <a:ahLst/>
            <a:cxnLst/>
            <a:rect l="l" t="t" r="r" b="b"/>
            <a:pathLst>
              <a:path w="250031" h="285750">
                <a:moveTo>
                  <a:pt x="142875" y="17859"/>
                </a:moveTo>
                <a:cubicBezTo>
                  <a:pt x="142875" y="7981"/>
                  <a:pt x="134894" y="0"/>
                  <a:pt x="125016" y="0"/>
                </a:cubicBezTo>
                <a:cubicBezTo>
                  <a:pt x="115137" y="0"/>
                  <a:pt x="107156" y="7981"/>
                  <a:pt x="107156" y="17859"/>
                </a:cubicBezTo>
                <a:lnTo>
                  <a:pt x="107156" y="135452"/>
                </a:lnTo>
                <a:lnTo>
                  <a:pt x="84051" y="112347"/>
                </a:lnTo>
                <a:cubicBezTo>
                  <a:pt x="77074" y="105370"/>
                  <a:pt x="65745" y="105370"/>
                  <a:pt x="58769" y="112347"/>
                </a:cubicBezTo>
                <a:cubicBezTo>
                  <a:pt x="51792" y="119323"/>
                  <a:pt x="51792" y="130652"/>
                  <a:pt x="58769" y="137629"/>
                </a:cubicBezTo>
                <a:lnTo>
                  <a:pt x="112347" y="191207"/>
                </a:lnTo>
                <a:cubicBezTo>
                  <a:pt x="119323" y="198183"/>
                  <a:pt x="130652" y="198183"/>
                  <a:pt x="137629" y="191207"/>
                </a:cubicBezTo>
                <a:lnTo>
                  <a:pt x="191207" y="137629"/>
                </a:lnTo>
                <a:cubicBezTo>
                  <a:pt x="198183" y="130652"/>
                  <a:pt x="198183" y="119323"/>
                  <a:pt x="191207" y="112347"/>
                </a:cubicBezTo>
                <a:cubicBezTo>
                  <a:pt x="184231" y="105370"/>
                  <a:pt x="172901" y="105370"/>
                  <a:pt x="165925" y="112347"/>
                </a:cubicBezTo>
                <a:lnTo>
                  <a:pt x="142875" y="135452"/>
                </a:lnTo>
                <a:lnTo>
                  <a:pt x="142875" y="17859"/>
                </a:lnTo>
                <a:close/>
                <a:moveTo>
                  <a:pt x="35719" y="178594"/>
                </a:moveTo>
                <a:cubicBezTo>
                  <a:pt x="16018" y="178594"/>
                  <a:pt x="0" y="194611"/>
                  <a:pt x="0" y="214313"/>
                </a:cubicBezTo>
                <a:lnTo>
                  <a:pt x="0" y="232172"/>
                </a:lnTo>
                <a:cubicBezTo>
                  <a:pt x="0" y="251873"/>
                  <a:pt x="16018" y="267891"/>
                  <a:pt x="35719" y="267891"/>
                </a:cubicBezTo>
                <a:lnTo>
                  <a:pt x="214313" y="267891"/>
                </a:lnTo>
                <a:cubicBezTo>
                  <a:pt x="234014" y="267891"/>
                  <a:pt x="250031" y="251873"/>
                  <a:pt x="250031" y="232172"/>
                </a:cubicBezTo>
                <a:lnTo>
                  <a:pt x="250031" y="214313"/>
                </a:lnTo>
                <a:cubicBezTo>
                  <a:pt x="250031" y="194611"/>
                  <a:pt x="234014" y="178594"/>
                  <a:pt x="214313" y="178594"/>
                </a:cubicBezTo>
                <a:lnTo>
                  <a:pt x="188137" y="178594"/>
                </a:lnTo>
                <a:lnTo>
                  <a:pt x="156549" y="210183"/>
                </a:lnTo>
                <a:cubicBezTo>
                  <a:pt x="139136" y="227595"/>
                  <a:pt x="110840" y="227595"/>
                  <a:pt x="93427" y="210183"/>
                </a:cubicBezTo>
                <a:lnTo>
                  <a:pt x="61894" y="178594"/>
                </a:lnTo>
                <a:lnTo>
                  <a:pt x="35719" y="178594"/>
                </a:lnTo>
                <a:close/>
                <a:moveTo>
                  <a:pt x="205383" y="209848"/>
                </a:moveTo>
                <a:cubicBezTo>
                  <a:pt x="212775" y="209848"/>
                  <a:pt x="218777" y="215850"/>
                  <a:pt x="218777" y="223242"/>
                </a:cubicBezTo>
                <a:cubicBezTo>
                  <a:pt x="218777" y="230635"/>
                  <a:pt x="212775" y="236637"/>
                  <a:pt x="205383" y="236637"/>
                </a:cubicBezTo>
                <a:cubicBezTo>
                  <a:pt x="197990" y="236637"/>
                  <a:pt x="191988" y="230635"/>
                  <a:pt x="191988" y="223242"/>
                </a:cubicBezTo>
                <a:cubicBezTo>
                  <a:pt x="191988" y="215850"/>
                  <a:pt x="197990" y="209848"/>
                  <a:pt x="205383" y="209848"/>
                </a:cubicBezTo>
                <a:close/>
              </a:path>
            </a:pathLst>
          </a:custGeom>
          <a:solidFill>
            <a:srgbClr val="8B9DAE"/>
          </a:solidFill>
          <a:ln/>
        </p:spPr>
      </p:sp>
      <p:sp>
        <p:nvSpPr>
          <p:cNvPr id="27" name="Text 25"/>
          <p:cNvSpPr/>
          <p:nvPr/>
        </p:nvSpPr>
        <p:spPr>
          <a:xfrm>
            <a:off x="9159240" y="2529841"/>
            <a:ext cx="256222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80000"/>
              </a:lnSpc>
            </a:pPr>
            <a:r>
              <a:rPr lang="en-US" sz="3600" b="1" dirty="0">
                <a:solidFill>
                  <a:srgbClr val="8B9DAE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5,000+</a:t>
            </a:r>
            <a:endParaRPr lang="en-US" sz="1600" dirty="0"/>
          </a:p>
        </p:txBody>
      </p:sp>
      <p:sp>
        <p:nvSpPr>
          <p:cNvPr id="28" name="Text 26"/>
          <p:cNvSpPr/>
          <p:nvPr/>
        </p:nvSpPr>
        <p:spPr>
          <a:xfrm>
            <a:off x="9235440" y="3025141"/>
            <a:ext cx="24098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200" b="1" dirty="0">
                <a:solidFill>
                  <a:srgbClr val="F7FAFC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Verified Downloads</a:t>
            </a:r>
            <a:endParaRPr lang="en-US" sz="1600" dirty="0"/>
          </a:p>
        </p:txBody>
      </p:sp>
      <p:sp>
        <p:nvSpPr>
          <p:cNvPr id="29" name="Text 27"/>
          <p:cNvSpPr/>
          <p:nvPr/>
        </p:nvSpPr>
        <p:spPr>
          <a:xfrm>
            <a:off x="9240203" y="3329941"/>
            <a:ext cx="24003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050" dirty="0">
                <a:solidFill>
                  <a:srgbClr val="8B9D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Zenodo + SSRN Combined</a:t>
            </a:r>
            <a:endParaRPr lang="en-US" sz="1600" dirty="0"/>
          </a:p>
        </p:txBody>
      </p:sp>
      <p:sp>
        <p:nvSpPr>
          <p:cNvPr id="30" name="Shape 28"/>
          <p:cNvSpPr/>
          <p:nvPr/>
        </p:nvSpPr>
        <p:spPr>
          <a:xfrm>
            <a:off x="384810" y="3920490"/>
            <a:ext cx="3703320" cy="1722120"/>
          </a:xfrm>
          <a:custGeom>
            <a:avLst/>
            <a:gdLst/>
            <a:ahLst/>
            <a:cxnLst/>
            <a:rect l="l" t="t" r="r" b="b"/>
            <a:pathLst>
              <a:path w="3703320" h="1722120">
                <a:moveTo>
                  <a:pt x="76204" y="0"/>
                </a:moveTo>
                <a:lnTo>
                  <a:pt x="3627116" y="0"/>
                </a:lnTo>
                <a:cubicBezTo>
                  <a:pt x="3669202" y="0"/>
                  <a:pt x="3703320" y="34118"/>
                  <a:pt x="3703320" y="76204"/>
                </a:cubicBezTo>
                <a:lnTo>
                  <a:pt x="3703320" y="1645916"/>
                </a:lnTo>
                <a:cubicBezTo>
                  <a:pt x="3703320" y="1688002"/>
                  <a:pt x="3669202" y="1722120"/>
                  <a:pt x="3627116" y="1722120"/>
                </a:cubicBezTo>
                <a:lnTo>
                  <a:pt x="76204" y="1722120"/>
                </a:lnTo>
                <a:cubicBezTo>
                  <a:pt x="34118" y="1722120"/>
                  <a:pt x="0" y="1688002"/>
                  <a:pt x="0" y="1645916"/>
                </a:cubicBezTo>
                <a:lnTo>
                  <a:pt x="0" y="76204"/>
                </a:lnTo>
                <a:cubicBezTo>
                  <a:pt x="0" y="34146"/>
                  <a:pt x="34146" y="0"/>
                  <a:pt x="76204" y="0"/>
                </a:cubicBezTo>
                <a:close/>
              </a:path>
            </a:pathLst>
          </a:custGeom>
          <a:solidFill>
            <a:srgbClr val="4A5568">
              <a:alpha val="20000"/>
            </a:srgbClr>
          </a:solidFill>
          <a:ln w="10160">
            <a:solidFill>
              <a:srgbClr val="4A5568"/>
            </a:solidFill>
            <a:prstDash val="solid"/>
          </a:ln>
        </p:spPr>
      </p:sp>
      <p:sp>
        <p:nvSpPr>
          <p:cNvPr id="31" name="Shape 29"/>
          <p:cNvSpPr/>
          <p:nvPr/>
        </p:nvSpPr>
        <p:spPr>
          <a:xfrm>
            <a:off x="607695" y="4133850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77644" y="177433"/>
                </a:moveTo>
                <a:cubicBezTo>
                  <a:pt x="77644" y="178326"/>
                  <a:pt x="76617" y="179040"/>
                  <a:pt x="75322" y="179040"/>
                </a:cubicBezTo>
                <a:cubicBezTo>
                  <a:pt x="73849" y="179174"/>
                  <a:pt x="72822" y="178460"/>
                  <a:pt x="72822" y="177433"/>
                </a:cubicBezTo>
                <a:cubicBezTo>
                  <a:pt x="72822" y="176540"/>
                  <a:pt x="73849" y="175826"/>
                  <a:pt x="75143" y="175826"/>
                </a:cubicBezTo>
                <a:cubicBezTo>
                  <a:pt x="76483" y="175692"/>
                  <a:pt x="77644" y="176406"/>
                  <a:pt x="77644" y="177433"/>
                </a:cubicBezTo>
                <a:close/>
                <a:moveTo>
                  <a:pt x="63758" y="175424"/>
                </a:moveTo>
                <a:cubicBezTo>
                  <a:pt x="63445" y="176317"/>
                  <a:pt x="64338" y="177344"/>
                  <a:pt x="65678" y="177611"/>
                </a:cubicBezTo>
                <a:cubicBezTo>
                  <a:pt x="66839" y="178058"/>
                  <a:pt x="68178" y="177611"/>
                  <a:pt x="68446" y="176719"/>
                </a:cubicBezTo>
                <a:cubicBezTo>
                  <a:pt x="68714" y="175826"/>
                  <a:pt x="67866" y="174799"/>
                  <a:pt x="66526" y="174397"/>
                </a:cubicBezTo>
                <a:cubicBezTo>
                  <a:pt x="65365" y="174084"/>
                  <a:pt x="64071" y="174531"/>
                  <a:pt x="63758" y="175424"/>
                </a:cubicBezTo>
                <a:close/>
                <a:moveTo>
                  <a:pt x="83493" y="174665"/>
                </a:moveTo>
                <a:cubicBezTo>
                  <a:pt x="82198" y="174977"/>
                  <a:pt x="81305" y="175826"/>
                  <a:pt x="81439" y="176852"/>
                </a:cubicBezTo>
                <a:cubicBezTo>
                  <a:pt x="81573" y="177745"/>
                  <a:pt x="82734" y="178326"/>
                  <a:pt x="84073" y="178013"/>
                </a:cubicBezTo>
                <a:cubicBezTo>
                  <a:pt x="85368" y="177701"/>
                  <a:pt x="86261" y="176852"/>
                  <a:pt x="86127" y="175959"/>
                </a:cubicBezTo>
                <a:cubicBezTo>
                  <a:pt x="85993" y="175111"/>
                  <a:pt x="84787" y="174531"/>
                  <a:pt x="83493" y="174665"/>
                </a:cubicBezTo>
                <a:close/>
                <a:moveTo>
                  <a:pt x="112871" y="3572"/>
                </a:moveTo>
                <a:cubicBezTo>
                  <a:pt x="50944" y="3572"/>
                  <a:pt x="3572" y="50587"/>
                  <a:pt x="3572" y="112514"/>
                </a:cubicBezTo>
                <a:cubicBezTo>
                  <a:pt x="3572" y="162029"/>
                  <a:pt x="34736" y="204401"/>
                  <a:pt x="79251" y="219313"/>
                </a:cubicBezTo>
                <a:cubicBezTo>
                  <a:pt x="84966" y="220340"/>
                  <a:pt x="86975" y="216813"/>
                  <a:pt x="86975" y="213911"/>
                </a:cubicBezTo>
                <a:cubicBezTo>
                  <a:pt x="86975" y="211142"/>
                  <a:pt x="86841" y="195873"/>
                  <a:pt x="86841" y="186497"/>
                </a:cubicBezTo>
                <a:cubicBezTo>
                  <a:pt x="86841" y="186497"/>
                  <a:pt x="55587" y="193194"/>
                  <a:pt x="49024" y="173191"/>
                </a:cubicBezTo>
                <a:cubicBezTo>
                  <a:pt x="49024" y="173191"/>
                  <a:pt x="43934" y="160199"/>
                  <a:pt x="36612" y="156850"/>
                </a:cubicBezTo>
                <a:cubicBezTo>
                  <a:pt x="36612" y="156850"/>
                  <a:pt x="26387" y="149840"/>
                  <a:pt x="37326" y="149974"/>
                </a:cubicBezTo>
                <a:cubicBezTo>
                  <a:pt x="37326" y="149974"/>
                  <a:pt x="48444" y="150867"/>
                  <a:pt x="54560" y="161493"/>
                </a:cubicBezTo>
                <a:cubicBezTo>
                  <a:pt x="64338" y="178728"/>
                  <a:pt x="80724" y="173772"/>
                  <a:pt x="87109" y="170825"/>
                </a:cubicBezTo>
                <a:cubicBezTo>
                  <a:pt x="88136" y="163681"/>
                  <a:pt x="91038" y="158725"/>
                  <a:pt x="94253" y="155778"/>
                </a:cubicBezTo>
                <a:cubicBezTo>
                  <a:pt x="69294" y="153010"/>
                  <a:pt x="44113" y="149394"/>
                  <a:pt x="44113" y="106442"/>
                </a:cubicBezTo>
                <a:cubicBezTo>
                  <a:pt x="44113" y="94164"/>
                  <a:pt x="47506" y="88002"/>
                  <a:pt x="54650" y="80144"/>
                </a:cubicBezTo>
                <a:cubicBezTo>
                  <a:pt x="53489" y="77242"/>
                  <a:pt x="49694" y="65276"/>
                  <a:pt x="55811" y="49828"/>
                </a:cubicBezTo>
                <a:cubicBezTo>
                  <a:pt x="65142" y="46926"/>
                  <a:pt x="86618" y="61883"/>
                  <a:pt x="86618" y="61883"/>
                </a:cubicBezTo>
                <a:cubicBezTo>
                  <a:pt x="95548" y="59382"/>
                  <a:pt x="105147" y="58088"/>
                  <a:pt x="114657" y="58088"/>
                </a:cubicBezTo>
                <a:cubicBezTo>
                  <a:pt x="124167" y="58088"/>
                  <a:pt x="133767" y="59382"/>
                  <a:pt x="142696" y="61883"/>
                </a:cubicBezTo>
                <a:cubicBezTo>
                  <a:pt x="142696" y="61883"/>
                  <a:pt x="164172" y="46881"/>
                  <a:pt x="173504" y="49828"/>
                </a:cubicBezTo>
                <a:cubicBezTo>
                  <a:pt x="179621" y="65321"/>
                  <a:pt x="175826" y="77242"/>
                  <a:pt x="174665" y="80144"/>
                </a:cubicBezTo>
                <a:cubicBezTo>
                  <a:pt x="181808" y="88047"/>
                  <a:pt x="186184" y="94208"/>
                  <a:pt x="186184" y="106442"/>
                </a:cubicBezTo>
                <a:cubicBezTo>
                  <a:pt x="186184" y="149528"/>
                  <a:pt x="159886" y="152966"/>
                  <a:pt x="134928" y="155778"/>
                </a:cubicBezTo>
                <a:cubicBezTo>
                  <a:pt x="139035" y="159306"/>
                  <a:pt x="142518" y="166003"/>
                  <a:pt x="142518" y="176495"/>
                </a:cubicBezTo>
                <a:cubicBezTo>
                  <a:pt x="142518" y="191542"/>
                  <a:pt x="142384" y="210160"/>
                  <a:pt x="142384" y="213821"/>
                </a:cubicBezTo>
                <a:cubicBezTo>
                  <a:pt x="142384" y="216724"/>
                  <a:pt x="144438" y="220251"/>
                  <a:pt x="150108" y="219224"/>
                </a:cubicBezTo>
                <a:cubicBezTo>
                  <a:pt x="194756" y="204401"/>
                  <a:pt x="225028" y="162029"/>
                  <a:pt x="225028" y="112514"/>
                </a:cubicBezTo>
                <a:cubicBezTo>
                  <a:pt x="225028" y="50587"/>
                  <a:pt x="174799" y="3572"/>
                  <a:pt x="112871" y="3572"/>
                </a:cubicBezTo>
                <a:close/>
                <a:moveTo>
                  <a:pt x="46970" y="157564"/>
                </a:moveTo>
                <a:cubicBezTo>
                  <a:pt x="46390" y="158011"/>
                  <a:pt x="46524" y="159038"/>
                  <a:pt x="47283" y="159886"/>
                </a:cubicBezTo>
                <a:cubicBezTo>
                  <a:pt x="47997" y="160600"/>
                  <a:pt x="49024" y="160913"/>
                  <a:pt x="49604" y="160333"/>
                </a:cubicBezTo>
                <a:cubicBezTo>
                  <a:pt x="50185" y="159886"/>
                  <a:pt x="50051" y="158859"/>
                  <a:pt x="49292" y="158011"/>
                </a:cubicBezTo>
                <a:cubicBezTo>
                  <a:pt x="48578" y="157296"/>
                  <a:pt x="47551" y="156984"/>
                  <a:pt x="46970" y="157564"/>
                </a:cubicBezTo>
                <a:close/>
                <a:moveTo>
                  <a:pt x="42148" y="153948"/>
                </a:moveTo>
                <a:cubicBezTo>
                  <a:pt x="41836" y="154528"/>
                  <a:pt x="42282" y="155243"/>
                  <a:pt x="43175" y="155689"/>
                </a:cubicBezTo>
                <a:cubicBezTo>
                  <a:pt x="43889" y="156136"/>
                  <a:pt x="44782" y="156002"/>
                  <a:pt x="45095" y="155377"/>
                </a:cubicBezTo>
                <a:cubicBezTo>
                  <a:pt x="45407" y="154796"/>
                  <a:pt x="44961" y="154082"/>
                  <a:pt x="44068" y="153635"/>
                </a:cubicBezTo>
                <a:cubicBezTo>
                  <a:pt x="43175" y="153367"/>
                  <a:pt x="42461" y="153501"/>
                  <a:pt x="42148" y="153948"/>
                </a:cubicBezTo>
                <a:close/>
                <a:moveTo>
                  <a:pt x="56614" y="169843"/>
                </a:moveTo>
                <a:cubicBezTo>
                  <a:pt x="55900" y="170423"/>
                  <a:pt x="56168" y="171763"/>
                  <a:pt x="57195" y="172611"/>
                </a:cubicBezTo>
                <a:cubicBezTo>
                  <a:pt x="58222" y="173638"/>
                  <a:pt x="59516" y="173772"/>
                  <a:pt x="60097" y="173057"/>
                </a:cubicBezTo>
                <a:cubicBezTo>
                  <a:pt x="60677" y="172477"/>
                  <a:pt x="60409" y="171137"/>
                  <a:pt x="59516" y="170289"/>
                </a:cubicBezTo>
                <a:cubicBezTo>
                  <a:pt x="58534" y="169262"/>
                  <a:pt x="57195" y="169128"/>
                  <a:pt x="56614" y="169843"/>
                </a:cubicBezTo>
                <a:close/>
                <a:moveTo>
                  <a:pt x="51524" y="163279"/>
                </a:moveTo>
                <a:cubicBezTo>
                  <a:pt x="50810" y="163726"/>
                  <a:pt x="50810" y="164887"/>
                  <a:pt x="51524" y="165914"/>
                </a:cubicBezTo>
                <a:cubicBezTo>
                  <a:pt x="52239" y="166941"/>
                  <a:pt x="53444" y="167387"/>
                  <a:pt x="54025" y="166941"/>
                </a:cubicBezTo>
                <a:cubicBezTo>
                  <a:pt x="54739" y="166360"/>
                  <a:pt x="54739" y="165199"/>
                  <a:pt x="54025" y="164172"/>
                </a:cubicBezTo>
                <a:cubicBezTo>
                  <a:pt x="53400" y="163145"/>
                  <a:pt x="52239" y="162699"/>
                  <a:pt x="51524" y="163279"/>
                </a:cubicBezTo>
                <a:close/>
              </a:path>
            </a:pathLst>
          </a:custGeom>
          <a:solidFill>
            <a:srgbClr val="C5A575"/>
          </a:solidFill>
          <a:ln/>
        </p:spPr>
      </p:sp>
      <p:sp>
        <p:nvSpPr>
          <p:cNvPr id="32" name="Text 30"/>
          <p:cNvSpPr/>
          <p:nvPr/>
        </p:nvSpPr>
        <p:spPr>
          <a:xfrm>
            <a:off x="979170" y="4114800"/>
            <a:ext cx="18192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F7FAFC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Digital Infrastructure</a:t>
            </a:r>
            <a:endParaRPr lang="en-US" sz="1600" dirty="0"/>
          </a:p>
        </p:txBody>
      </p:sp>
      <p:sp>
        <p:nvSpPr>
          <p:cNvPr id="33" name="Text 31"/>
          <p:cNvSpPr/>
          <p:nvPr/>
        </p:nvSpPr>
        <p:spPr>
          <a:xfrm>
            <a:off x="579120" y="4514850"/>
            <a:ext cx="13906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8B9D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GitHub Repositories</a:t>
            </a:r>
            <a:endParaRPr lang="en-US" sz="1600" dirty="0"/>
          </a:p>
        </p:txBody>
      </p:sp>
      <p:sp>
        <p:nvSpPr>
          <p:cNvPr id="34" name="Text 32"/>
          <p:cNvSpPr/>
          <p:nvPr/>
        </p:nvSpPr>
        <p:spPr>
          <a:xfrm>
            <a:off x="3563541" y="4495800"/>
            <a:ext cx="4191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C5A575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150+</a:t>
            </a:r>
            <a:endParaRPr lang="en-US" sz="1600" dirty="0"/>
          </a:p>
        </p:txBody>
      </p:sp>
      <p:sp>
        <p:nvSpPr>
          <p:cNvPr id="35" name="Text 33"/>
          <p:cNvSpPr/>
          <p:nvPr/>
        </p:nvSpPr>
        <p:spPr>
          <a:xfrm>
            <a:off x="579120" y="4857750"/>
            <a:ext cx="10001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8B9D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Policy Articles</a:t>
            </a:r>
            <a:endParaRPr lang="en-US" sz="1600" dirty="0"/>
          </a:p>
        </p:txBody>
      </p:sp>
      <p:sp>
        <p:nvSpPr>
          <p:cNvPr id="36" name="Text 34"/>
          <p:cNvSpPr/>
          <p:nvPr/>
        </p:nvSpPr>
        <p:spPr>
          <a:xfrm>
            <a:off x="3633430" y="4838700"/>
            <a:ext cx="3524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C5A575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75+</a:t>
            </a:r>
            <a:endParaRPr lang="en-US" sz="1600" dirty="0"/>
          </a:p>
        </p:txBody>
      </p:sp>
      <p:sp>
        <p:nvSpPr>
          <p:cNvPr id="37" name="Text 35"/>
          <p:cNvSpPr/>
          <p:nvPr/>
        </p:nvSpPr>
        <p:spPr>
          <a:xfrm>
            <a:off x="579120" y="5200650"/>
            <a:ext cx="11525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8B9D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Digital Platforms</a:t>
            </a:r>
            <a:endParaRPr lang="en-US" sz="1600" dirty="0"/>
          </a:p>
        </p:txBody>
      </p:sp>
      <p:sp>
        <p:nvSpPr>
          <p:cNvPr id="38" name="Text 36"/>
          <p:cNvSpPr/>
          <p:nvPr/>
        </p:nvSpPr>
        <p:spPr>
          <a:xfrm>
            <a:off x="3662601" y="5181600"/>
            <a:ext cx="3238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C5A575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15+</a:t>
            </a:r>
            <a:endParaRPr lang="en-US" sz="1600" dirty="0"/>
          </a:p>
        </p:txBody>
      </p:sp>
      <p:sp>
        <p:nvSpPr>
          <p:cNvPr id="39" name="Shape 37"/>
          <p:cNvSpPr/>
          <p:nvPr/>
        </p:nvSpPr>
        <p:spPr>
          <a:xfrm>
            <a:off x="4245531" y="3920490"/>
            <a:ext cx="3703320" cy="1722120"/>
          </a:xfrm>
          <a:custGeom>
            <a:avLst/>
            <a:gdLst/>
            <a:ahLst/>
            <a:cxnLst/>
            <a:rect l="l" t="t" r="r" b="b"/>
            <a:pathLst>
              <a:path w="3703320" h="1722120">
                <a:moveTo>
                  <a:pt x="76204" y="0"/>
                </a:moveTo>
                <a:lnTo>
                  <a:pt x="3627116" y="0"/>
                </a:lnTo>
                <a:cubicBezTo>
                  <a:pt x="3669202" y="0"/>
                  <a:pt x="3703320" y="34118"/>
                  <a:pt x="3703320" y="76204"/>
                </a:cubicBezTo>
                <a:lnTo>
                  <a:pt x="3703320" y="1645916"/>
                </a:lnTo>
                <a:cubicBezTo>
                  <a:pt x="3703320" y="1688002"/>
                  <a:pt x="3669202" y="1722120"/>
                  <a:pt x="3627116" y="1722120"/>
                </a:cubicBezTo>
                <a:lnTo>
                  <a:pt x="76204" y="1722120"/>
                </a:lnTo>
                <a:cubicBezTo>
                  <a:pt x="34118" y="1722120"/>
                  <a:pt x="0" y="1688002"/>
                  <a:pt x="0" y="1645916"/>
                </a:cubicBezTo>
                <a:lnTo>
                  <a:pt x="0" y="76204"/>
                </a:lnTo>
                <a:cubicBezTo>
                  <a:pt x="0" y="34146"/>
                  <a:pt x="34146" y="0"/>
                  <a:pt x="76204" y="0"/>
                </a:cubicBezTo>
                <a:close/>
              </a:path>
            </a:pathLst>
          </a:custGeom>
          <a:solidFill>
            <a:srgbClr val="4A5568">
              <a:alpha val="20000"/>
            </a:srgbClr>
          </a:solidFill>
          <a:ln w="10160">
            <a:solidFill>
              <a:srgbClr val="4A5568"/>
            </a:solidFill>
            <a:prstDash val="solid"/>
          </a:ln>
        </p:spPr>
      </p:sp>
      <p:sp>
        <p:nvSpPr>
          <p:cNvPr id="40" name="Shape 38"/>
          <p:cNvSpPr/>
          <p:nvPr/>
        </p:nvSpPr>
        <p:spPr>
          <a:xfrm>
            <a:off x="4454128" y="4133850"/>
            <a:ext cx="257175" cy="228600"/>
          </a:xfrm>
          <a:custGeom>
            <a:avLst/>
            <a:gdLst/>
            <a:ahLst/>
            <a:cxnLst/>
            <a:rect l="l" t="t" r="r" b="b"/>
            <a:pathLst>
              <a:path w="257175" h="228600">
                <a:moveTo>
                  <a:pt x="106799" y="-3572"/>
                </a:moveTo>
                <a:cubicBezTo>
                  <a:pt x="104076" y="-6340"/>
                  <a:pt x="100102" y="-7456"/>
                  <a:pt x="96351" y="-6429"/>
                </a:cubicBezTo>
                <a:cubicBezTo>
                  <a:pt x="92601" y="-5402"/>
                  <a:pt x="89699" y="-2500"/>
                  <a:pt x="88761" y="1250"/>
                </a:cubicBezTo>
                <a:lnTo>
                  <a:pt x="81930" y="28129"/>
                </a:lnTo>
                <a:cubicBezTo>
                  <a:pt x="81439" y="30093"/>
                  <a:pt x="79430" y="31254"/>
                  <a:pt x="77510" y="30673"/>
                </a:cubicBezTo>
                <a:lnTo>
                  <a:pt x="50810" y="23173"/>
                </a:lnTo>
                <a:cubicBezTo>
                  <a:pt x="47059" y="22101"/>
                  <a:pt x="43041" y="23173"/>
                  <a:pt x="40318" y="25896"/>
                </a:cubicBezTo>
                <a:cubicBezTo>
                  <a:pt x="37594" y="28620"/>
                  <a:pt x="36522" y="32638"/>
                  <a:pt x="37594" y="36388"/>
                </a:cubicBezTo>
                <a:lnTo>
                  <a:pt x="45140" y="63088"/>
                </a:lnTo>
                <a:cubicBezTo>
                  <a:pt x="45675" y="65008"/>
                  <a:pt x="44514" y="67017"/>
                  <a:pt x="42595" y="67508"/>
                </a:cubicBezTo>
                <a:lnTo>
                  <a:pt x="15672" y="74340"/>
                </a:lnTo>
                <a:cubicBezTo>
                  <a:pt x="11921" y="75277"/>
                  <a:pt x="8974" y="78224"/>
                  <a:pt x="7947" y="81975"/>
                </a:cubicBezTo>
                <a:cubicBezTo>
                  <a:pt x="6921" y="85725"/>
                  <a:pt x="8037" y="89699"/>
                  <a:pt x="10805" y="92422"/>
                </a:cubicBezTo>
                <a:lnTo>
                  <a:pt x="30673" y="111755"/>
                </a:lnTo>
                <a:cubicBezTo>
                  <a:pt x="32102" y="113139"/>
                  <a:pt x="32102" y="115461"/>
                  <a:pt x="30673" y="116890"/>
                </a:cubicBezTo>
                <a:lnTo>
                  <a:pt x="10850" y="136222"/>
                </a:lnTo>
                <a:cubicBezTo>
                  <a:pt x="8081" y="138946"/>
                  <a:pt x="6965" y="142920"/>
                  <a:pt x="7992" y="146670"/>
                </a:cubicBezTo>
                <a:cubicBezTo>
                  <a:pt x="9019" y="150421"/>
                  <a:pt x="11966" y="153323"/>
                  <a:pt x="15716" y="154305"/>
                </a:cubicBezTo>
                <a:lnTo>
                  <a:pt x="42595" y="161136"/>
                </a:lnTo>
                <a:cubicBezTo>
                  <a:pt x="44559" y="161627"/>
                  <a:pt x="45720" y="163637"/>
                  <a:pt x="45140" y="165556"/>
                </a:cubicBezTo>
                <a:lnTo>
                  <a:pt x="37594" y="192212"/>
                </a:lnTo>
                <a:cubicBezTo>
                  <a:pt x="36522" y="195962"/>
                  <a:pt x="37594" y="199980"/>
                  <a:pt x="40318" y="202704"/>
                </a:cubicBezTo>
                <a:cubicBezTo>
                  <a:pt x="43041" y="205427"/>
                  <a:pt x="47059" y="206499"/>
                  <a:pt x="50810" y="205427"/>
                </a:cubicBezTo>
                <a:lnTo>
                  <a:pt x="77510" y="197882"/>
                </a:lnTo>
                <a:cubicBezTo>
                  <a:pt x="79430" y="197346"/>
                  <a:pt x="81439" y="198507"/>
                  <a:pt x="81930" y="200427"/>
                </a:cubicBezTo>
                <a:lnTo>
                  <a:pt x="88761" y="227305"/>
                </a:lnTo>
                <a:cubicBezTo>
                  <a:pt x="89699" y="231056"/>
                  <a:pt x="92646" y="234002"/>
                  <a:pt x="96396" y="235029"/>
                </a:cubicBezTo>
                <a:cubicBezTo>
                  <a:pt x="100146" y="236056"/>
                  <a:pt x="104120" y="234940"/>
                  <a:pt x="106844" y="232172"/>
                </a:cubicBezTo>
                <a:lnTo>
                  <a:pt x="126176" y="212303"/>
                </a:lnTo>
                <a:cubicBezTo>
                  <a:pt x="127561" y="210875"/>
                  <a:pt x="129882" y="210875"/>
                  <a:pt x="131311" y="212303"/>
                </a:cubicBezTo>
                <a:lnTo>
                  <a:pt x="150599" y="232172"/>
                </a:lnTo>
                <a:cubicBezTo>
                  <a:pt x="153323" y="234940"/>
                  <a:pt x="157296" y="236056"/>
                  <a:pt x="161047" y="235029"/>
                </a:cubicBezTo>
                <a:cubicBezTo>
                  <a:pt x="164797" y="234002"/>
                  <a:pt x="167700" y="231056"/>
                  <a:pt x="168682" y="227305"/>
                </a:cubicBezTo>
                <a:lnTo>
                  <a:pt x="175513" y="200471"/>
                </a:lnTo>
                <a:cubicBezTo>
                  <a:pt x="176004" y="198507"/>
                  <a:pt x="178013" y="197346"/>
                  <a:pt x="179933" y="197927"/>
                </a:cubicBezTo>
                <a:lnTo>
                  <a:pt x="206633" y="205472"/>
                </a:lnTo>
                <a:cubicBezTo>
                  <a:pt x="210383" y="206544"/>
                  <a:pt x="214402" y="205472"/>
                  <a:pt x="217125" y="202749"/>
                </a:cubicBezTo>
                <a:cubicBezTo>
                  <a:pt x="219849" y="200025"/>
                  <a:pt x="220920" y="196007"/>
                  <a:pt x="219849" y="192256"/>
                </a:cubicBezTo>
                <a:lnTo>
                  <a:pt x="212303" y="165556"/>
                </a:lnTo>
                <a:cubicBezTo>
                  <a:pt x="211768" y="163637"/>
                  <a:pt x="212928" y="161627"/>
                  <a:pt x="214848" y="161136"/>
                </a:cubicBezTo>
                <a:lnTo>
                  <a:pt x="241727" y="154305"/>
                </a:lnTo>
                <a:cubicBezTo>
                  <a:pt x="245477" y="153367"/>
                  <a:pt x="248424" y="150421"/>
                  <a:pt x="249451" y="146670"/>
                </a:cubicBezTo>
                <a:cubicBezTo>
                  <a:pt x="250478" y="142920"/>
                  <a:pt x="249362" y="138901"/>
                  <a:pt x="246593" y="136222"/>
                </a:cubicBezTo>
                <a:lnTo>
                  <a:pt x="226725" y="116890"/>
                </a:lnTo>
                <a:cubicBezTo>
                  <a:pt x="225296" y="115506"/>
                  <a:pt x="225296" y="113184"/>
                  <a:pt x="226725" y="111755"/>
                </a:cubicBezTo>
                <a:lnTo>
                  <a:pt x="246593" y="92422"/>
                </a:lnTo>
                <a:cubicBezTo>
                  <a:pt x="249362" y="89699"/>
                  <a:pt x="250478" y="85725"/>
                  <a:pt x="249451" y="81975"/>
                </a:cubicBezTo>
                <a:cubicBezTo>
                  <a:pt x="248424" y="78224"/>
                  <a:pt x="245477" y="75322"/>
                  <a:pt x="241727" y="74340"/>
                </a:cubicBezTo>
                <a:lnTo>
                  <a:pt x="214848" y="67508"/>
                </a:lnTo>
                <a:cubicBezTo>
                  <a:pt x="212884" y="67017"/>
                  <a:pt x="211723" y="65008"/>
                  <a:pt x="212303" y="63088"/>
                </a:cubicBezTo>
                <a:lnTo>
                  <a:pt x="219849" y="36388"/>
                </a:lnTo>
                <a:cubicBezTo>
                  <a:pt x="220920" y="32638"/>
                  <a:pt x="219849" y="28620"/>
                  <a:pt x="217125" y="25896"/>
                </a:cubicBezTo>
                <a:cubicBezTo>
                  <a:pt x="214402" y="23173"/>
                  <a:pt x="210383" y="22101"/>
                  <a:pt x="206633" y="23173"/>
                </a:cubicBezTo>
                <a:lnTo>
                  <a:pt x="179933" y="30718"/>
                </a:lnTo>
                <a:cubicBezTo>
                  <a:pt x="178013" y="31254"/>
                  <a:pt x="176004" y="30093"/>
                  <a:pt x="175513" y="28173"/>
                </a:cubicBezTo>
                <a:lnTo>
                  <a:pt x="168682" y="1250"/>
                </a:lnTo>
                <a:cubicBezTo>
                  <a:pt x="167744" y="-2500"/>
                  <a:pt x="164797" y="-5447"/>
                  <a:pt x="161047" y="-6474"/>
                </a:cubicBezTo>
                <a:cubicBezTo>
                  <a:pt x="157296" y="-7501"/>
                  <a:pt x="153323" y="-6385"/>
                  <a:pt x="150599" y="-3617"/>
                </a:cubicBezTo>
                <a:lnTo>
                  <a:pt x="131266" y="16297"/>
                </a:lnTo>
                <a:cubicBezTo>
                  <a:pt x="129882" y="17725"/>
                  <a:pt x="127561" y="17725"/>
                  <a:pt x="126132" y="16297"/>
                </a:cubicBezTo>
                <a:lnTo>
                  <a:pt x="106799" y="-3572"/>
                </a:lnTo>
                <a:close/>
              </a:path>
            </a:pathLst>
          </a:custGeom>
          <a:solidFill>
            <a:srgbClr val="8B9DAE"/>
          </a:solidFill>
          <a:ln/>
        </p:spPr>
      </p:sp>
      <p:sp>
        <p:nvSpPr>
          <p:cNvPr id="41" name="Text 39"/>
          <p:cNvSpPr/>
          <p:nvPr/>
        </p:nvSpPr>
        <p:spPr>
          <a:xfrm>
            <a:off x="4839891" y="4114800"/>
            <a:ext cx="13716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F7FAFC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Quality Metrics</a:t>
            </a:r>
            <a:endParaRPr lang="en-US" sz="1600" dirty="0"/>
          </a:p>
        </p:txBody>
      </p:sp>
      <p:sp>
        <p:nvSpPr>
          <p:cNvPr id="42" name="Text 40"/>
          <p:cNvSpPr/>
          <p:nvPr/>
        </p:nvSpPr>
        <p:spPr>
          <a:xfrm>
            <a:off x="4439841" y="4514850"/>
            <a:ext cx="13335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8B9D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DeSci Avg. Novelty</a:t>
            </a:r>
            <a:endParaRPr lang="en-US" sz="1600" dirty="0"/>
          </a:p>
        </p:txBody>
      </p:sp>
      <p:sp>
        <p:nvSpPr>
          <p:cNvPr id="43" name="Text 41"/>
          <p:cNvSpPr/>
          <p:nvPr/>
        </p:nvSpPr>
        <p:spPr>
          <a:xfrm>
            <a:off x="7309128" y="4495800"/>
            <a:ext cx="5429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8B9DAE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94.9%</a:t>
            </a:r>
            <a:endParaRPr lang="en-US" sz="1600" dirty="0"/>
          </a:p>
        </p:txBody>
      </p:sp>
      <p:sp>
        <p:nvSpPr>
          <p:cNvPr id="44" name="Text 42"/>
          <p:cNvSpPr/>
          <p:nvPr/>
        </p:nvSpPr>
        <p:spPr>
          <a:xfrm>
            <a:off x="4439841" y="4857750"/>
            <a:ext cx="14287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8B9D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Perfect 100% Scores</a:t>
            </a:r>
            <a:endParaRPr lang="en-US" sz="1600" dirty="0"/>
          </a:p>
        </p:txBody>
      </p:sp>
      <p:sp>
        <p:nvSpPr>
          <p:cNvPr id="45" name="Text 43"/>
          <p:cNvSpPr/>
          <p:nvPr/>
        </p:nvSpPr>
        <p:spPr>
          <a:xfrm>
            <a:off x="7652028" y="4838700"/>
            <a:ext cx="2000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8B9DAE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4</a:t>
            </a:r>
            <a:endParaRPr lang="en-US" sz="1600" dirty="0"/>
          </a:p>
        </p:txBody>
      </p:sp>
      <p:sp>
        <p:nvSpPr>
          <p:cNvPr id="46" name="Text 44"/>
          <p:cNvSpPr/>
          <p:nvPr/>
        </p:nvSpPr>
        <p:spPr>
          <a:xfrm>
            <a:off x="4439841" y="5200650"/>
            <a:ext cx="14859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8B9D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Google AI Validations</a:t>
            </a:r>
            <a:endParaRPr lang="en-US" sz="1600" dirty="0"/>
          </a:p>
        </p:txBody>
      </p:sp>
      <p:sp>
        <p:nvSpPr>
          <p:cNvPr id="47" name="Text 45"/>
          <p:cNvSpPr/>
          <p:nvPr/>
        </p:nvSpPr>
        <p:spPr>
          <a:xfrm>
            <a:off x="7488198" y="5181600"/>
            <a:ext cx="3619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8B9DAE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25+</a:t>
            </a:r>
            <a:endParaRPr lang="en-US" sz="1600" dirty="0"/>
          </a:p>
        </p:txBody>
      </p:sp>
      <p:sp>
        <p:nvSpPr>
          <p:cNvPr id="48" name="Shape 46"/>
          <p:cNvSpPr/>
          <p:nvPr/>
        </p:nvSpPr>
        <p:spPr>
          <a:xfrm>
            <a:off x="8106371" y="3920490"/>
            <a:ext cx="3703320" cy="1722120"/>
          </a:xfrm>
          <a:custGeom>
            <a:avLst/>
            <a:gdLst/>
            <a:ahLst/>
            <a:cxnLst/>
            <a:rect l="l" t="t" r="r" b="b"/>
            <a:pathLst>
              <a:path w="3703320" h="1722120">
                <a:moveTo>
                  <a:pt x="76204" y="0"/>
                </a:moveTo>
                <a:lnTo>
                  <a:pt x="3627116" y="0"/>
                </a:lnTo>
                <a:cubicBezTo>
                  <a:pt x="3669202" y="0"/>
                  <a:pt x="3703320" y="34118"/>
                  <a:pt x="3703320" y="76204"/>
                </a:cubicBezTo>
                <a:lnTo>
                  <a:pt x="3703320" y="1645916"/>
                </a:lnTo>
                <a:cubicBezTo>
                  <a:pt x="3703320" y="1688002"/>
                  <a:pt x="3669202" y="1722120"/>
                  <a:pt x="3627116" y="1722120"/>
                </a:cubicBezTo>
                <a:lnTo>
                  <a:pt x="76204" y="1722120"/>
                </a:lnTo>
                <a:cubicBezTo>
                  <a:pt x="34118" y="1722120"/>
                  <a:pt x="0" y="1688002"/>
                  <a:pt x="0" y="1645916"/>
                </a:cubicBezTo>
                <a:lnTo>
                  <a:pt x="0" y="76204"/>
                </a:lnTo>
                <a:cubicBezTo>
                  <a:pt x="0" y="34146"/>
                  <a:pt x="34146" y="0"/>
                  <a:pt x="76204" y="0"/>
                </a:cubicBezTo>
                <a:close/>
              </a:path>
            </a:pathLst>
          </a:custGeom>
          <a:solidFill>
            <a:srgbClr val="4A5568">
              <a:alpha val="20000"/>
            </a:srgbClr>
          </a:solidFill>
          <a:ln w="10160">
            <a:solidFill>
              <a:srgbClr val="4A5568"/>
            </a:solidFill>
            <a:prstDash val="solid"/>
          </a:ln>
        </p:spPr>
      </p:sp>
      <p:sp>
        <p:nvSpPr>
          <p:cNvPr id="49" name="Shape 47"/>
          <p:cNvSpPr/>
          <p:nvPr/>
        </p:nvSpPr>
        <p:spPr>
          <a:xfrm>
            <a:off x="8329256" y="4133850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64428" y="0"/>
                </a:moveTo>
                <a:lnTo>
                  <a:pt x="164440" y="0"/>
                </a:lnTo>
                <a:cubicBezTo>
                  <a:pt x="176272" y="0"/>
                  <a:pt x="185916" y="9733"/>
                  <a:pt x="185470" y="21521"/>
                </a:cubicBezTo>
                <a:cubicBezTo>
                  <a:pt x="185380" y="23887"/>
                  <a:pt x="185291" y="26253"/>
                  <a:pt x="185157" y="28575"/>
                </a:cubicBezTo>
                <a:lnTo>
                  <a:pt x="207303" y="28575"/>
                </a:lnTo>
                <a:cubicBezTo>
                  <a:pt x="218956" y="28575"/>
                  <a:pt x="229225" y="38219"/>
                  <a:pt x="228332" y="50810"/>
                </a:cubicBezTo>
                <a:cubicBezTo>
                  <a:pt x="224983" y="97110"/>
                  <a:pt x="201320" y="122560"/>
                  <a:pt x="175647" y="135865"/>
                </a:cubicBezTo>
                <a:cubicBezTo>
                  <a:pt x="168593" y="139526"/>
                  <a:pt x="161404" y="142250"/>
                  <a:pt x="154573" y="144259"/>
                </a:cubicBezTo>
                <a:cubicBezTo>
                  <a:pt x="145554" y="157029"/>
                  <a:pt x="136178" y="163770"/>
                  <a:pt x="128721" y="167387"/>
                </a:cubicBezTo>
                <a:lnTo>
                  <a:pt x="128721" y="200025"/>
                </a:lnTo>
                <a:lnTo>
                  <a:pt x="157296" y="200025"/>
                </a:lnTo>
                <a:cubicBezTo>
                  <a:pt x="165199" y="200025"/>
                  <a:pt x="171584" y="206410"/>
                  <a:pt x="171584" y="214313"/>
                </a:cubicBezTo>
                <a:cubicBezTo>
                  <a:pt x="171584" y="222215"/>
                  <a:pt x="165199" y="228600"/>
                  <a:pt x="157296" y="228600"/>
                </a:cubicBezTo>
                <a:lnTo>
                  <a:pt x="71571" y="228600"/>
                </a:lnTo>
                <a:cubicBezTo>
                  <a:pt x="63669" y="228600"/>
                  <a:pt x="57284" y="222215"/>
                  <a:pt x="57284" y="214313"/>
                </a:cubicBezTo>
                <a:cubicBezTo>
                  <a:pt x="57284" y="206410"/>
                  <a:pt x="63669" y="200025"/>
                  <a:pt x="71571" y="200025"/>
                </a:cubicBezTo>
                <a:lnTo>
                  <a:pt x="100146" y="200025"/>
                </a:lnTo>
                <a:lnTo>
                  <a:pt x="100146" y="167387"/>
                </a:lnTo>
                <a:cubicBezTo>
                  <a:pt x="93003" y="163949"/>
                  <a:pt x="84118" y="157564"/>
                  <a:pt x="75456" y="145822"/>
                </a:cubicBezTo>
                <a:cubicBezTo>
                  <a:pt x="67241" y="143679"/>
                  <a:pt x="58311" y="140419"/>
                  <a:pt x="49604" y="135508"/>
                </a:cubicBezTo>
                <a:cubicBezTo>
                  <a:pt x="25450" y="121980"/>
                  <a:pt x="3661" y="96485"/>
                  <a:pt x="536" y="50721"/>
                </a:cubicBezTo>
                <a:cubicBezTo>
                  <a:pt x="-313" y="38174"/>
                  <a:pt x="9912" y="28530"/>
                  <a:pt x="21565" y="28530"/>
                </a:cubicBezTo>
                <a:lnTo>
                  <a:pt x="43711" y="28530"/>
                </a:lnTo>
                <a:cubicBezTo>
                  <a:pt x="43577" y="26209"/>
                  <a:pt x="43488" y="23887"/>
                  <a:pt x="43398" y="21476"/>
                </a:cubicBezTo>
                <a:cubicBezTo>
                  <a:pt x="42952" y="9644"/>
                  <a:pt x="52596" y="-45"/>
                  <a:pt x="64428" y="-45"/>
                </a:cubicBezTo>
                <a:close/>
                <a:moveTo>
                  <a:pt x="45318" y="50006"/>
                </a:moveTo>
                <a:lnTo>
                  <a:pt x="21922" y="50006"/>
                </a:lnTo>
                <a:cubicBezTo>
                  <a:pt x="24691" y="87823"/>
                  <a:pt x="42059" y="106754"/>
                  <a:pt x="59963" y="116800"/>
                </a:cubicBezTo>
                <a:cubicBezTo>
                  <a:pt x="53533" y="100146"/>
                  <a:pt x="48220" y="78403"/>
                  <a:pt x="45318" y="50006"/>
                </a:cubicBezTo>
                <a:close/>
                <a:moveTo>
                  <a:pt x="169664" y="114657"/>
                </a:moveTo>
                <a:cubicBezTo>
                  <a:pt x="187747" y="104031"/>
                  <a:pt x="204088" y="85145"/>
                  <a:pt x="206856" y="50006"/>
                </a:cubicBezTo>
                <a:lnTo>
                  <a:pt x="183505" y="50006"/>
                </a:lnTo>
                <a:cubicBezTo>
                  <a:pt x="180737" y="77197"/>
                  <a:pt x="175736" y="98316"/>
                  <a:pt x="169664" y="114657"/>
                </a:cubicBezTo>
                <a:close/>
              </a:path>
            </a:pathLst>
          </a:custGeom>
          <a:solidFill>
            <a:srgbClr val="C5A575"/>
          </a:solidFill>
          <a:ln/>
        </p:spPr>
      </p:sp>
      <p:sp>
        <p:nvSpPr>
          <p:cNvPr id="50" name="Text 48"/>
          <p:cNvSpPr/>
          <p:nvPr/>
        </p:nvSpPr>
        <p:spPr>
          <a:xfrm>
            <a:off x="8700731" y="4114800"/>
            <a:ext cx="11049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F7FAFC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Recognition</a:t>
            </a:r>
            <a:endParaRPr lang="en-US" sz="1600" dirty="0"/>
          </a:p>
        </p:txBody>
      </p:sp>
      <p:sp>
        <p:nvSpPr>
          <p:cNvPr id="51" name="Shape 49"/>
          <p:cNvSpPr/>
          <p:nvPr/>
        </p:nvSpPr>
        <p:spPr>
          <a:xfrm>
            <a:off x="8300681" y="4572000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38100" y="0"/>
                </a:moveTo>
                <a:lnTo>
                  <a:pt x="38100" y="0"/>
                </a:lnTo>
                <a:cubicBezTo>
                  <a:pt x="59128" y="0"/>
                  <a:pt x="76200" y="17072"/>
                  <a:pt x="76200" y="38100"/>
                </a:cubicBezTo>
                <a:lnTo>
                  <a:pt x="76200" y="38100"/>
                </a:lnTo>
                <a:cubicBezTo>
                  <a:pt x="76200" y="59128"/>
                  <a:pt x="59128" y="76200"/>
                  <a:pt x="38100" y="76200"/>
                </a:cubicBezTo>
                <a:lnTo>
                  <a:pt x="38100" y="76200"/>
                </a:lnTo>
                <a:cubicBezTo>
                  <a:pt x="17072" y="76200"/>
                  <a:pt x="0" y="59128"/>
                  <a:pt x="0" y="381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C5A575"/>
          </a:solidFill>
          <a:ln/>
        </p:spPr>
      </p:sp>
      <p:sp>
        <p:nvSpPr>
          <p:cNvPr id="52" name="Text 50"/>
          <p:cNvSpPr/>
          <p:nvPr/>
        </p:nvSpPr>
        <p:spPr>
          <a:xfrm>
            <a:off x="8453081" y="4495800"/>
            <a:ext cx="22574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F7FAF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National IPA Award — Shortlisted</a:t>
            </a:r>
            <a:endParaRPr lang="en-US" sz="1600" dirty="0"/>
          </a:p>
        </p:txBody>
      </p:sp>
      <p:sp>
        <p:nvSpPr>
          <p:cNvPr id="53" name="Shape 51"/>
          <p:cNvSpPr/>
          <p:nvPr/>
        </p:nvSpPr>
        <p:spPr>
          <a:xfrm>
            <a:off x="8300681" y="4876800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38100" y="0"/>
                </a:moveTo>
                <a:lnTo>
                  <a:pt x="38100" y="0"/>
                </a:lnTo>
                <a:cubicBezTo>
                  <a:pt x="59128" y="0"/>
                  <a:pt x="76200" y="17072"/>
                  <a:pt x="76200" y="38100"/>
                </a:cubicBezTo>
                <a:lnTo>
                  <a:pt x="76200" y="38100"/>
                </a:lnTo>
                <a:cubicBezTo>
                  <a:pt x="76200" y="59128"/>
                  <a:pt x="59128" y="76200"/>
                  <a:pt x="38100" y="76200"/>
                </a:cubicBezTo>
                <a:lnTo>
                  <a:pt x="38100" y="76200"/>
                </a:lnTo>
                <a:cubicBezTo>
                  <a:pt x="17072" y="76200"/>
                  <a:pt x="0" y="59128"/>
                  <a:pt x="0" y="381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C5A575"/>
          </a:solidFill>
          <a:ln/>
        </p:spPr>
      </p:sp>
      <p:sp>
        <p:nvSpPr>
          <p:cNvPr id="54" name="Text 52"/>
          <p:cNvSpPr/>
          <p:nvPr/>
        </p:nvSpPr>
        <p:spPr>
          <a:xfrm>
            <a:off x="8453081" y="4800600"/>
            <a:ext cx="22002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F7FAF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ILO/UN Concept Acknowledged</a:t>
            </a:r>
            <a:endParaRPr lang="en-US" sz="1600" dirty="0"/>
          </a:p>
        </p:txBody>
      </p:sp>
      <p:sp>
        <p:nvSpPr>
          <p:cNvPr id="55" name="Shape 53"/>
          <p:cNvSpPr/>
          <p:nvPr/>
        </p:nvSpPr>
        <p:spPr>
          <a:xfrm>
            <a:off x="8300681" y="5181600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38100" y="0"/>
                </a:moveTo>
                <a:lnTo>
                  <a:pt x="38100" y="0"/>
                </a:lnTo>
                <a:cubicBezTo>
                  <a:pt x="59128" y="0"/>
                  <a:pt x="76200" y="17072"/>
                  <a:pt x="76200" y="38100"/>
                </a:cubicBezTo>
                <a:lnTo>
                  <a:pt x="76200" y="38100"/>
                </a:lnTo>
                <a:cubicBezTo>
                  <a:pt x="76200" y="59128"/>
                  <a:pt x="59128" y="76200"/>
                  <a:pt x="38100" y="76200"/>
                </a:cubicBezTo>
                <a:lnTo>
                  <a:pt x="38100" y="76200"/>
                </a:lnTo>
                <a:cubicBezTo>
                  <a:pt x="17072" y="76200"/>
                  <a:pt x="0" y="59128"/>
                  <a:pt x="0" y="381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C5A575"/>
          </a:solidFill>
          <a:ln/>
        </p:spPr>
      </p:sp>
      <p:sp>
        <p:nvSpPr>
          <p:cNvPr id="56" name="Text 54"/>
          <p:cNvSpPr/>
          <p:nvPr/>
        </p:nvSpPr>
        <p:spPr>
          <a:xfrm>
            <a:off x="8453081" y="5105400"/>
            <a:ext cx="17430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F7FAF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UK Govt Expert Invitation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1A1D2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81000" y="381000"/>
            <a:ext cx="1085850" cy="266700"/>
          </a:xfrm>
          <a:custGeom>
            <a:avLst/>
            <a:gdLst/>
            <a:ahLst/>
            <a:cxnLst/>
            <a:rect l="l" t="t" r="r" b="b"/>
            <a:pathLst>
              <a:path w="1085850" h="266700">
                <a:moveTo>
                  <a:pt x="133350" y="0"/>
                </a:moveTo>
                <a:lnTo>
                  <a:pt x="952500" y="0"/>
                </a:lnTo>
                <a:cubicBezTo>
                  <a:pt x="1026098" y="0"/>
                  <a:pt x="1085850" y="59752"/>
                  <a:pt x="1085850" y="133350"/>
                </a:cubicBezTo>
                <a:lnTo>
                  <a:pt x="1085850" y="133350"/>
                </a:lnTo>
                <a:cubicBezTo>
                  <a:pt x="1085850" y="206948"/>
                  <a:pt x="1026098" y="266700"/>
                  <a:pt x="952500" y="266700"/>
                </a:cubicBezTo>
                <a:lnTo>
                  <a:pt x="133350" y="266700"/>
                </a:lnTo>
                <a:cubicBezTo>
                  <a:pt x="59752" y="266700"/>
                  <a:pt x="0" y="206948"/>
                  <a:pt x="0" y="133350"/>
                </a:cubicBezTo>
                <a:lnTo>
                  <a:pt x="0" y="133350"/>
                </a:lnTo>
                <a:cubicBezTo>
                  <a:pt x="0" y="59752"/>
                  <a:pt x="59752" y="0"/>
                  <a:pt x="133350" y="0"/>
                </a:cubicBezTo>
                <a:close/>
              </a:path>
            </a:pathLst>
          </a:custGeom>
          <a:solidFill>
            <a:srgbClr val="C5A575"/>
          </a:solidFill>
          <a:ln/>
        </p:spPr>
      </p:sp>
      <p:sp>
        <p:nvSpPr>
          <p:cNvPr id="3" name="Text 1"/>
          <p:cNvSpPr/>
          <p:nvPr/>
        </p:nvSpPr>
        <p:spPr>
          <a:xfrm>
            <a:off x="495300" y="419100"/>
            <a:ext cx="9239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b="1" dirty="0">
                <a:solidFill>
                  <a:srgbClr val="1A1D24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WORLD FIRST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583055" y="419100"/>
            <a:ext cx="25431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spc="210" kern="0" dirty="0">
                <a:solidFill>
                  <a:srgbClr val="8B9DAE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Landmark Achievement #1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381000" y="723900"/>
            <a:ext cx="11601450" cy="857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700" b="1" dirty="0">
                <a:solidFill>
                  <a:srgbClr val="F7FAFC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World's First Evidence-Based</a:t>
            </a:r>
            <a:endParaRPr lang="en-US" sz="1600" dirty="0"/>
          </a:p>
          <a:p>
            <a:pPr>
              <a:lnSpc>
                <a:spcPct val="100000"/>
              </a:lnSpc>
            </a:pPr>
            <a:r>
              <a:rPr lang="en-US" sz="2700" b="1" dirty="0">
                <a:solidFill>
                  <a:srgbClr val="C5A575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Ready Reckoner Series</a:t>
            </a:r>
            <a:endParaRPr lang="en-US" sz="1600" dirty="0"/>
          </a:p>
        </p:txBody>
      </p:sp>
      <p:sp>
        <p:nvSpPr>
          <p:cNvPr id="6" name="Shape 4"/>
          <p:cNvSpPr/>
          <p:nvPr/>
        </p:nvSpPr>
        <p:spPr>
          <a:xfrm>
            <a:off x="400050" y="1733550"/>
            <a:ext cx="5600700" cy="2228850"/>
          </a:xfrm>
          <a:custGeom>
            <a:avLst/>
            <a:gdLst/>
            <a:ahLst/>
            <a:cxnLst/>
            <a:rect l="l" t="t" r="r" b="b"/>
            <a:pathLst>
              <a:path w="5600700" h="2228850">
                <a:moveTo>
                  <a:pt x="38100" y="0"/>
                </a:moveTo>
                <a:lnTo>
                  <a:pt x="5524496" y="0"/>
                </a:lnTo>
                <a:cubicBezTo>
                  <a:pt x="5566582" y="0"/>
                  <a:pt x="5600700" y="34118"/>
                  <a:pt x="5600700" y="76204"/>
                </a:cubicBezTo>
                <a:lnTo>
                  <a:pt x="5600700" y="2152646"/>
                </a:lnTo>
                <a:cubicBezTo>
                  <a:pt x="5600700" y="2194732"/>
                  <a:pt x="5566582" y="2228850"/>
                  <a:pt x="5524496" y="2228850"/>
                </a:cubicBezTo>
                <a:lnTo>
                  <a:pt x="38100" y="2228850"/>
                </a:lnTo>
                <a:cubicBezTo>
                  <a:pt x="17072" y="2228850"/>
                  <a:pt x="0" y="2211778"/>
                  <a:pt x="0" y="219075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4A5568">
              <a:alpha val="20000"/>
            </a:srgbClr>
          </a:solidFill>
          <a:ln/>
        </p:spPr>
      </p:sp>
      <p:sp>
        <p:nvSpPr>
          <p:cNvPr id="7" name="Shape 5"/>
          <p:cNvSpPr/>
          <p:nvPr/>
        </p:nvSpPr>
        <p:spPr>
          <a:xfrm>
            <a:off x="400050" y="1733550"/>
            <a:ext cx="38100" cy="2228850"/>
          </a:xfrm>
          <a:custGeom>
            <a:avLst/>
            <a:gdLst/>
            <a:ahLst/>
            <a:cxnLst/>
            <a:rect l="l" t="t" r="r" b="b"/>
            <a:pathLst>
              <a:path w="38100" h="2228850">
                <a:moveTo>
                  <a:pt x="38100" y="0"/>
                </a:moveTo>
                <a:lnTo>
                  <a:pt x="38100" y="0"/>
                </a:lnTo>
                <a:lnTo>
                  <a:pt x="38100" y="2228850"/>
                </a:lnTo>
                <a:lnTo>
                  <a:pt x="38100" y="2228850"/>
                </a:lnTo>
                <a:cubicBezTo>
                  <a:pt x="17072" y="2228850"/>
                  <a:pt x="0" y="2211778"/>
                  <a:pt x="0" y="219075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C5A575"/>
          </a:solidFill>
          <a:ln/>
        </p:spPr>
      </p:sp>
      <p:sp>
        <p:nvSpPr>
          <p:cNvPr id="8" name="Shape 6"/>
          <p:cNvSpPr/>
          <p:nvPr/>
        </p:nvSpPr>
        <p:spPr>
          <a:xfrm>
            <a:off x="621506" y="1962150"/>
            <a:ext cx="214313" cy="190500"/>
          </a:xfrm>
          <a:custGeom>
            <a:avLst/>
            <a:gdLst/>
            <a:ahLst/>
            <a:cxnLst/>
            <a:rect l="l" t="t" r="r" b="b"/>
            <a:pathLst>
              <a:path w="214313" h="190500">
                <a:moveTo>
                  <a:pt x="115156" y="-7032"/>
                </a:moveTo>
                <a:cubicBezTo>
                  <a:pt x="113630" y="-10009"/>
                  <a:pt x="110542" y="-11906"/>
                  <a:pt x="107193" y="-11906"/>
                </a:cubicBezTo>
                <a:cubicBezTo>
                  <a:pt x="103845" y="-11906"/>
                  <a:pt x="100757" y="-10009"/>
                  <a:pt x="99231" y="-7032"/>
                </a:cubicBezTo>
                <a:lnTo>
                  <a:pt x="71847" y="46620"/>
                </a:lnTo>
                <a:lnTo>
                  <a:pt x="12353" y="56071"/>
                </a:lnTo>
                <a:cubicBezTo>
                  <a:pt x="9041" y="56592"/>
                  <a:pt x="6288" y="58936"/>
                  <a:pt x="5246" y="62136"/>
                </a:cubicBezTo>
                <a:cubicBezTo>
                  <a:pt x="4204" y="65336"/>
                  <a:pt x="5060" y="68833"/>
                  <a:pt x="7404" y="71214"/>
                </a:cubicBezTo>
                <a:lnTo>
                  <a:pt x="49969" y="113816"/>
                </a:lnTo>
                <a:lnTo>
                  <a:pt x="40593" y="173310"/>
                </a:lnTo>
                <a:cubicBezTo>
                  <a:pt x="40072" y="176622"/>
                  <a:pt x="41449" y="179970"/>
                  <a:pt x="44165" y="181942"/>
                </a:cubicBezTo>
                <a:cubicBezTo>
                  <a:pt x="46881" y="183914"/>
                  <a:pt x="50453" y="184212"/>
                  <a:pt x="53467" y="182687"/>
                </a:cubicBezTo>
                <a:lnTo>
                  <a:pt x="107193" y="155377"/>
                </a:lnTo>
                <a:lnTo>
                  <a:pt x="160883" y="182687"/>
                </a:lnTo>
                <a:cubicBezTo>
                  <a:pt x="163860" y="184212"/>
                  <a:pt x="167469" y="183914"/>
                  <a:pt x="170185" y="181942"/>
                </a:cubicBezTo>
                <a:cubicBezTo>
                  <a:pt x="172901" y="179970"/>
                  <a:pt x="174278" y="176659"/>
                  <a:pt x="173757" y="173310"/>
                </a:cubicBezTo>
                <a:lnTo>
                  <a:pt x="164343" y="113816"/>
                </a:lnTo>
                <a:lnTo>
                  <a:pt x="206908" y="71214"/>
                </a:lnTo>
                <a:cubicBezTo>
                  <a:pt x="209290" y="68833"/>
                  <a:pt x="210108" y="65336"/>
                  <a:pt x="209066" y="62136"/>
                </a:cubicBezTo>
                <a:cubicBezTo>
                  <a:pt x="208025" y="58936"/>
                  <a:pt x="205308" y="56592"/>
                  <a:pt x="201960" y="56071"/>
                </a:cubicBezTo>
                <a:lnTo>
                  <a:pt x="142503" y="46620"/>
                </a:lnTo>
                <a:lnTo>
                  <a:pt x="115156" y="-7032"/>
                </a:lnTo>
                <a:close/>
              </a:path>
            </a:pathLst>
          </a:custGeom>
          <a:solidFill>
            <a:srgbClr val="C5A575"/>
          </a:solidFill>
          <a:ln/>
        </p:spPr>
      </p:sp>
      <p:sp>
        <p:nvSpPr>
          <p:cNvPr id="9" name="Text 7"/>
          <p:cNvSpPr/>
          <p:nvPr/>
        </p:nvSpPr>
        <p:spPr>
          <a:xfrm>
            <a:off x="847725" y="1924050"/>
            <a:ext cx="50577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C5A575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Achievement Description</a:t>
            </a: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609600" y="2305050"/>
            <a:ext cx="5276850" cy="7429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F7FAF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The </a:t>
            </a:r>
            <a:pPr>
              <a:lnSpc>
                <a:spcPct val="140000"/>
              </a:lnSpc>
            </a:pPr>
            <a:r>
              <a:rPr lang="en-US" sz="1200" b="1" dirty="0">
                <a:solidFill>
                  <a:srgbClr val="C5A57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world's first and most comprehensive suite</a:t>
            </a:r>
            <a:pPr>
              <a:lnSpc>
                <a:spcPct val="140000"/>
              </a:lnSpc>
            </a:pPr>
            <a:r>
              <a:rPr lang="en-US" sz="1200" dirty="0">
                <a:solidFill>
                  <a:srgbClr val="F7FAF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of 23+ evidence-based ready reckoners created by a solo independent researcher — spanning culture, law, policy, governance, economics, interfaith dialogue, and civic awareness.</a:t>
            </a:r>
            <a:endParaRPr lang="en-US" sz="1600" dirty="0"/>
          </a:p>
        </p:txBody>
      </p:sp>
      <p:sp>
        <p:nvSpPr>
          <p:cNvPr id="11" name="Shape 9"/>
          <p:cNvSpPr/>
          <p:nvPr/>
        </p:nvSpPr>
        <p:spPr>
          <a:xfrm>
            <a:off x="609600" y="3162300"/>
            <a:ext cx="5200650" cy="609600"/>
          </a:xfrm>
          <a:custGeom>
            <a:avLst/>
            <a:gdLst/>
            <a:ahLst/>
            <a:cxnLst/>
            <a:rect l="l" t="t" r="r" b="b"/>
            <a:pathLst>
              <a:path w="5200650" h="609600">
                <a:moveTo>
                  <a:pt x="76200" y="0"/>
                </a:moveTo>
                <a:lnTo>
                  <a:pt x="5124450" y="0"/>
                </a:lnTo>
                <a:cubicBezTo>
                  <a:pt x="5166506" y="0"/>
                  <a:pt x="5200650" y="34144"/>
                  <a:pt x="5200650" y="76200"/>
                </a:cubicBezTo>
                <a:lnTo>
                  <a:pt x="5200650" y="533400"/>
                </a:lnTo>
                <a:cubicBezTo>
                  <a:pt x="5200650" y="575456"/>
                  <a:pt x="5166506" y="609600"/>
                  <a:pt x="5124450" y="609600"/>
                </a:cubicBezTo>
                <a:lnTo>
                  <a:pt x="76200" y="609600"/>
                </a:lnTo>
                <a:cubicBezTo>
                  <a:pt x="34144" y="609600"/>
                  <a:pt x="0" y="575456"/>
                  <a:pt x="0" y="533400"/>
                </a:cubicBezTo>
                <a:lnTo>
                  <a:pt x="0" y="76200"/>
                </a:lnTo>
                <a:cubicBezTo>
                  <a:pt x="0" y="34144"/>
                  <a:pt x="34144" y="0"/>
                  <a:pt x="76200" y="0"/>
                </a:cubicBezTo>
                <a:close/>
              </a:path>
            </a:pathLst>
          </a:custGeom>
          <a:solidFill>
            <a:srgbClr val="C5A575">
              <a:alpha val="10196"/>
            </a:srgbClr>
          </a:solidFill>
          <a:ln/>
        </p:spPr>
      </p:sp>
      <p:sp>
        <p:nvSpPr>
          <p:cNvPr id="12" name="Text 10"/>
          <p:cNvSpPr/>
          <p:nvPr/>
        </p:nvSpPr>
        <p:spPr>
          <a:xfrm>
            <a:off x="723900" y="3276600"/>
            <a:ext cx="5038725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8B9D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"No global precedent exists for this scale of independent, evidence-based knowledge democratization."</a:t>
            </a:r>
            <a:endParaRPr lang="en-US" sz="1600" dirty="0"/>
          </a:p>
        </p:txBody>
      </p:sp>
      <p:sp>
        <p:nvSpPr>
          <p:cNvPr id="13" name="Shape 11"/>
          <p:cNvSpPr/>
          <p:nvPr/>
        </p:nvSpPr>
        <p:spPr>
          <a:xfrm>
            <a:off x="384810" y="4118610"/>
            <a:ext cx="5608320" cy="2407920"/>
          </a:xfrm>
          <a:custGeom>
            <a:avLst/>
            <a:gdLst/>
            <a:ahLst/>
            <a:cxnLst/>
            <a:rect l="l" t="t" r="r" b="b"/>
            <a:pathLst>
              <a:path w="5608320" h="2407920">
                <a:moveTo>
                  <a:pt x="76211" y="0"/>
                </a:moveTo>
                <a:lnTo>
                  <a:pt x="5532109" y="0"/>
                </a:lnTo>
                <a:cubicBezTo>
                  <a:pt x="5574199" y="0"/>
                  <a:pt x="5608320" y="34121"/>
                  <a:pt x="5608320" y="76211"/>
                </a:cubicBezTo>
                <a:lnTo>
                  <a:pt x="5608320" y="2331709"/>
                </a:lnTo>
                <a:cubicBezTo>
                  <a:pt x="5608320" y="2373799"/>
                  <a:pt x="5574199" y="2407920"/>
                  <a:pt x="5532109" y="2407920"/>
                </a:cubicBezTo>
                <a:lnTo>
                  <a:pt x="76211" y="2407920"/>
                </a:lnTo>
                <a:cubicBezTo>
                  <a:pt x="34121" y="2407920"/>
                  <a:pt x="0" y="2373799"/>
                  <a:pt x="0" y="2331709"/>
                </a:cubicBezTo>
                <a:lnTo>
                  <a:pt x="0" y="76211"/>
                </a:lnTo>
                <a:cubicBezTo>
                  <a:pt x="0" y="34149"/>
                  <a:pt x="34149" y="0"/>
                  <a:pt x="76211" y="0"/>
                </a:cubicBezTo>
                <a:close/>
              </a:path>
            </a:pathLst>
          </a:custGeom>
          <a:solidFill>
            <a:srgbClr val="2D3748">
              <a:alpha val="40000"/>
            </a:srgbClr>
          </a:solidFill>
          <a:ln w="10160">
            <a:solidFill>
              <a:srgbClr val="4A5568"/>
            </a:solidFill>
            <a:prstDash val="solid"/>
          </a:ln>
        </p:spPr>
      </p:sp>
      <p:sp>
        <p:nvSpPr>
          <p:cNvPr id="14" name="Shape 12"/>
          <p:cNvSpPr/>
          <p:nvPr/>
        </p:nvSpPr>
        <p:spPr>
          <a:xfrm>
            <a:off x="602932" y="4351020"/>
            <a:ext cx="190500" cy="190500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23812" y="23812"/>
                </a:moveTo>
                <a:cubicBezTo>
                  <a:pt x="23812" y="17227"/>
                  <a:pt x="18492" y="11906"/>
                  <a:pt x="11906" y="11906"/>
                </a:cubicBezTo>
                <a:cubicBezTo>
                  <a:pt x="5321" y="11906"/>
                  <a:pt x="0" y="17227"/>
                  <a:pt x="0" y="23812"/>
                </a:cubicBezTo>
                <a:lnTo>
                  <a:pt x="0" y="148828"/>
                </a:lnTo>
                <a:cubicBezTo>
                  <a:pt x="0" y="165274"/>
                  <a:pt x="13320" y="178594"/>
                  <a:pt x="29766" y="178594"/>
                </a:cubicBezTo>
                <a:lnTo>
                  <a:pt x="178594" y="178594"/>
                </a:lnTo>
                <a:cubicBezTo>
                  <a:pt x="185179" y="178594"/>
                  <a:pt x="190500" y="173273"/>
                  <a:pt x="190500" y="166688"/>
                </a:cubicBezTo>
                <a:cubicBezTo>
                  <a:pt x="190500" y="160102"/>
                  <a:pt x="185179" y="154781"/>
                  <a:pt x="178594" y="154781"/>
                </a:cubicBezTo>
                <a:lnTo>
                  <a:pt x="29766" y="154781"/>
                </a:lnTo>
                <a:cubicBezTo>
                  <a:pt x="26491" y="154781"/>
                  <a:pt x="23812" y="152102"/>
                  <a:pt x="23812" y="148828"/>
                </a:cubicBezTo>
                <a:lnTo>
                  <a:pt x="23812" y="23812"/>
                </a:lnTo>
                <a:close/>
                <a:moveTo>
                  <a:pt x="175096" y="56034"/>
                </a:moveTo>
                <a:cubicBezTo>
                  <a:pt x="179747" y="51383"/>
                  <a:pt x="179747" y="43830"/>
                  <a:pt x="175096" y="39179"/>
                </a:cubicBezTo>
                <a:cubicBezTo>
                  <a:pt x="170445" y="34528"/>
                  <a:pt x="162892" y="34528"/>
                  <a:pt x="158242" y="39179"/>
                </a:cubicBezTo>
                <a:lnTo>
                  <a:pt x="119063" y="78395"/>
                </a:lnTo>
                <a:lnTo>
                  <a:pt x="97706" y="57076"/>
                </a:lnTo>
                <a:cubicBezTo>
                  <a:pt x="93055" y="52425"/>
                  <a:pt x="85502" y="52425"/>
                  <a:pt x="80851" y="57076"/>
                </a:cubicBezTo>
                <a:lnTo>
                  <a:pt x="45132" y="92794"/>
                </a:lnTo>
                <a:cubicBezTo>
                  <a:pt x="40481" y="97445"/>
                  <a:pt x="40481" y="104998"/>
                  <a:pt x="45132" y="109649"/>
                </a:cubicBezTo>
                <a:cubicBezTo>
                  <a:pt x="49783" y="114300"/>
                  <a:pt x="57336" y="114300"/>
                  <a:pt x="61987" y="109649"/>
                </a:cubicBezTo>
                <a:lnTo>
                  <a:pt x="89297" y="82339"/>
                </a:lnTo>
                <a:lnTo>
                  <a:pt x="110654" y="103696"/>
                </a:lnTo>
                <a:cubicBezTo>
                  <a:pt x="115305" y="108347"/>
                  <a:pt x="122858" y="108347"/>
                  <a:pt x="127508" y="103696"/>
                </a:cubicBezTo>
                <a:lnTo>
                  <a:pt x="175133" y="56071"/>
                </a:lnTo>
                <a:close/>
              </a:path>
            </a:pathLst>
          </a:custGeom>
          <a:solidFill>
            <a:srgbClr val="C5A575"/>
          </a:solidFill>
          <a:ln/>
        </p:spPr>
      </p:sp>
      <p:sp>
        <p:nvSpPr>
          <p:cNvPr id="15" name="Text 13"/>
          <p:cNvSpPr/>
          <p:nvPr/>
        </p:nvSpPr>
        <p:spPr>
          <a:xfrm>
            <a:off x="817245" y="4312920"/>
            <a:ext cx="50768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F7FAFC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Impact Metrics</a:t>
            </a:r>
            <a:endParaRPr lang="en-US" sz="1600" dirty="0"/>
          </a:p>
        </p:txBody>
      </p:sp>
      <p:sp>
        <p:nvSpPr>
          <p:cNvPr id="16" name="Shape 14"/>
          <p:cNvSpPr/>
          <p:nvPr/>
        </p:nvSpPr>
        <p:spPr>
          <a:xfrm>
            <a:off x="579120" y="4693920"/>
            <a:ext cx="2552700" cy="762000"/>
          </a:xfrm>
          <a:custGeom>
            <a:avLst/>
            <a:gdLst/>
            <a:ahLst/>
            <a:cxnLst/>
            <a:rect l="l" t="t" r="r" b="b"/>
            <a:pathLst>
              <a:path w="2552700" h="762000">
                <a:moveTo>
                  <a:pt x="76200" y="0"/>
                </a:moveTo>
                <a:lnTo>
                  <a:pt x="2476500" y="0"/>
                </a:lnTo>
                <a:cubicBezTo>
                  <a:pt x="2518556" y="0"/>
                  <a:pt x="2552700" y="34144"/>
                  <a:pt x="2552700" y="76200"/>
                </a:cubicBezTo>
                <a:lnTo>
                  <a:pt x="2552700" y="685800"/>
                </a:lnTo>
                <a:cubicBezTo>
                  <a:pt x="2552700" y="727856"/>
                  <a:pt x="2518556" y="762000"/>
                  <a:pt x="2476500" y="762000"/>
                </a:cubicBezTo>
                <a:lnTo>
                  <a:pt x="76200" y="762000"/>
                </a:lnTo>
                <a:cubicBezTo>
                  <a:pt x="34144" y="762000"/>
                  <a:pt x="0" y="727856"/>
                  <a:pt x="0" y="685800"/>
                </a:cubicBezTo>
                <a:lnTo>
                  <a:pt x="0" y="76200"/>
                </a:lnTo>
                <a:cubicBezTo>
                  <a:pt x="0" y="34144"/>
                  <a:pt x="34144" y="0"/>
                  <a:pt x="76200" y="0"/>
                </a:cubicBezTo>
                <a:close/>
              </a:path>
            </a:pathLst>
          </a:custGeom>
          <a:solidFill>
            <a:srgbClr val="4A5568">
              <a:alpha val="30196"/>
            </a:srgbClr>
          </a:solidFill>
          <a:ln/>
        </p:spPr>
      </p:sp>
      <p:sp>
        <p:nvSpPr>
          <p:cNvPr id="17" name="Text 15"/>
          <p:cNvSpPr/>
          <p:nvPr/>
        </p:nvSpPr>
        <p:spPr>
          <a:xfrm>
            <a:off x="621983" y="4808220"/>
            <a:ext cx="2466975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2250" b="1" dirty="0">
                <a:solidFill>
                  <a:srgbClr val="C5A575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5,000+</a:t>
            </a:r>
            <a:endParaRPr lang="en-US" sz="1600" dirty="0"/>
          </a:p>
        </p:txBody>
      </p:sp>
      <p:sp>
        <p:nvSpPr>
          <p:cNvPr id="18" name="Text 16"/>
          <p:cNvSpPr/>
          <p:nvPr/>
        </p:nvSpPr>
        <p:spPr>
          <a:xfrm>
            <a:off x="660083" y="5151120"/>
            <a:ext cx="23907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050" dirty="0">
                <a:solidFill>
                  <a:srgbClr val="8B9D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Verified Downloads</a:t>
            </a:r>
            <a:endParaRPr lang="en-US" sz="1600" dirty="0"/>
          </a:p>
        </p:txBody>
      </p:sp>
      <p:sp>
        <p:nvSpPr>
          <p:cNvPr id="19" name="Shape 17"/>
          <p:cNvSpPr/>
          <p:nvPr/>
        </p:nvSpPr>
        <p:spPr>
          <a:xfrm>
            <a:off x="3248025" y="4693920"/>
            <a:ext cx="2552700" cy="762000"/>
          </a:xfrm>
          <a:custGeom>
            <a:avLst/>
            <a:gdLst/>
            <a:ahLst/>
            <a:cxnLst/>
            <a:rect l="l" t="t" r="r" b="b"/>
            <a:pathLst>
              <a:path w="2552700" h="762000">
                <a:moveTo>
                  <a:pt x="76200" y="0"/>
                </a:moveTo>
                <a:lnTo>
                  <a:pt x="2476500" y="0"/>
                </a:lnTo>
                <a:cubicBezTo>
                  <a:pt x="2518556" y="0"/>
                  <a:pt x="2552700" y="34144"/>
                  <a:pt x="2552700" y="76200"/>
                </a:cubicBezTo>
                <a:lnTo>
                  <a:pt x="2552700" y="685800"/>
                </a:lnTo>
                <a:cubicBezTo>
                  <a:pt x="2552700" y="727856"/>
                  <a:pt x="2518556" y="762000"/>
                  <a:pt x="2476500" y="762000"/>
                </a:cubicBezTo>
                <a:lnTo>
                  <a:pt x="76200" y="762000"/>
                </a:lnTo>
                <a:cubicBezTo>
                  <a:pt x="34144" y="762000"/>
                  <a:pt x="0" y="727856"/>
                  <a:pt x="0" y="685800"/>
                </a:cubicBezTo>
                <a:lnTo>
                  <a:pt x="0" y="76200"/>
                </a:lnTo>
                <a:cubicBezTo>
                  <a:pt x="0" y="34144"/>
                  <a:pt x="34144" y="0"/>
                  <a:pt x="76200" y="0"/>
                </a:cubicBezTo>
                <a:close/>
              </a:path>
            </a:pathLst>
          </a:custGeom>
          <a:solidFill>
            <a:srgbClr val="4A5568">
              <a:alpha val="30196"/>
            </a:srgbClr>
          </a:solidFill>
          <a:ln/>
        </p:spPr>
      </p:sp>
      <p:sp>
        <p:nvSpPr>
          <p:cNvPr id="20" name="Text 18"/>
          <p:cNvSpPr/>
          <p:nvPr/>
        </p:nvSpPr>
        <p:spPr>
          <a:xfrm>
            <a:off x="3290888" y="4808220"/>
            <a:ext cx="2466975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2250" b="1" dirty="0">
                <a:solidFill>
                  <a:srgbClr val="C5A575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90+</a:t>
            </a:r>
            <a:endParaRPr lang="en-US" sz="1600" dirty="0"/>
          </a:p>
        </p:txBody>
      </p:sp>
      <p:sp>
        <p:nvSpPr>
          <p:cNvPr id="21" name="Text 19"/>
          <p:cNvSpPr/>
          <p:nvPr/>
        </p:nvSpPr>
        <p:spPr>
          <a:xfrm>
            <a:off x="3328988" y="5151120"/>
            <a:ext cx="23907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050" dirty="0">
                <a:solidFill>
                  <a:srgbClr val="8B9D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Myths Debunked</a:t>
            </a:r>
            <a:endParaRPr lang="en-US" sz="1600" dirty="0"/>
          </a:p>
        </p:txBody>
      </p:sp>
      <p:sp>
        <p:nvSpPr>
          <p:cNvPr id="22" name="Shape 20"/>
          <p:cNvSpPr/>
          <p:nvPr/>
        </p:nvSpPr>
        <p:spPr>
          <a:xfrm>
            <a:off x="579120" y="5570220"/>
            <a:ext cx="2552700" cy="762000"/>
          </a:xfrm>
          <a:custGeom>
            <a:avLst/>
            <a:gdLst/>
            <a:ahLst/>
            <a:cxnLst/>
            <a:rect l="l" t="t" r="r" b="b"/>
            <a:pathLst>
              <a:path w="2552700" h="762000">
                <a:moveTo>
                  <a:pt x="76200" y="0"/>
                </a:moveTo>
                <a:lnTo>
                  <a:pt x="2476500" y="0"/>
                </a:lnTo>
                <a:cubicBezTo>
                  <a:pt x="2518556" y="0"/>
                  <a:pt x="2552700" y="34144"/>
                  <a:pt x="2552700" y="76200"/>
                </a:cubicBezTo>
                <a:lnTo>
                  <a:pt x="2552700" y="685800"/>
                </a:lnTo>
                <a:cubicBezTo>
                  <a:pt x="2552700" y="727856"/>
                  <a:pt x="2518556" y="762000"/>
                  <a:pt x="2476500" y="762000"/>
                </a:cubicBezTo>
                <a:lnTo>
                  <a:pt x="76200" y="762000"/>
                </a:lnTo>
                <a:cubicBezTo>
                  <a:pt x="34144" y="762000"/>
                  <a:pt x="0" y="727856"/>
                  <a:pt x="0" y="685800"/>
                </a:cubicBezTo>
                <a:lnTo>
                  <a:pt x="0" y="76200"/>
                </a:lnTo>
                <a:cubicBezTo>
                  <a:pt x="0" y="34144"/>
                  <a:pt x="34144" y="0"/>
                  <a:pt x="76200" y="0"/>
                </a:cubicBezTo>
                <a:close/>
              </a:path>
            </a:pathLst>
          </a:custGeom>
          <a:solidFill>
            <a:srgbClr val="4A5568">
              <a:alpha val="30196"/>
            </a:srgbClr>
          </a:solidFill>
          <a:ln/>
        </p:spPr>
      </p:sp>
      <p:sp>
        <p:nvSpPr>
          <p:cNvPr id="23" name="Text 21"/>
          <p:cNvSpPr/>
          <p:nvPr/>
        </p:nvSpPr>
        <p:spPr>
          <a:xfrm>
            <a:off x="621983" y="5684520"/>
            <a:ext cx="2466975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2250" b="1" dirty="0">
                <a:solidFill>
                  <a:srgbClr val="C5A575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300+</a:t>
            </a:r>
            <a:endParaRPr lang="en-US" sz="1600" dirty="0"/>
          </a:p>
        </p:txBody>
      </p:sp>
      <p:sp>
        <p:nvSpPr>
          <p:cNvPr id="24" name="Text 22"/>
          <p:cNvSpPr/>
          <p:nvPr/>
        </p:nvSpPr>
        <p:spPr>
          <a:xfrm>
            <a:off x="660083" y="6027420"/>
            <a:ext cx="23907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050" dirty="0">
                <a:solidFill>
                  <a:srgbClr val="8B9D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Political Terms</a:t>
            </a:r>
            <a:endParaRPr lang="en-US" sz="1600" dirty="0"/>
          </a:p>
        </p:txBody>
      </p:sp>
      <p:sp>
        <p:nvSpPr>
          <p:cNvPr id="25" name="Shape 23"/>
          <p:cNvSpPr/>
          <p:nvPr/>
        </p:nvSpPr>
        <p:spPr>
          <a:xfrm>
            <a:off x="3248025" y="5570220"/>
            <a:ext cx="2552700" cy="762000"/>
          </a:xfrm>
          <a:custGeom>
            <a:avLst/>
            <a:gdLst/>
            <a:ahLst/>
            <a:cxnLst/>
            <a:rect l="l" t="t" r="r" b="b"/>
            <a:pathLst>
              <a:path w="2552700" h="762000">
                <a:moveTo>
                  <a:pt x="76200" y="0"/>
                </a:moveTo>
                <a:lnTo>
                  <a:pt x="2476500" y="0"/>
                </a:lnTo>
                <a:cubicBezTo>
                  <a:pt x="2518556" y="0"/>
                  <a:pt x="2552700" y="34144"/>
                  <a:pt x="2552700" y="76200"/>
                </a:cubicBezTo>
                <a:lnTo>
                  <a:pt x="2552700" y="685800"/>
                </a:lnTo>
                <a:cubicBezTo>
                  <a:pt x="2552700" y="727856"/>
                  <a:pt x="2518556" y="762000"/>
                  <a:pt x="2476500" y="762000"/>
                </a:cubicBezTo>
                <a:lnTo>
                  <a:pt x="76200" y="762000"/>
                </a:lnTo>
                <a:cubicBezTo>
                  <a:pt x="34144" y="762000"/>
                  <a:pt x="0" y="727856"/>
                  <a:pt x="0" y="685800"/>
                </a:cubicBezTo>
                <a:lnTo>
                  <a:pt x="0" y="76200"/>
                </a:lnTo>
                <a:cubicBezTo>
                  <a:pt x="0" y="34144"/>
                  <a:pt x="34144" y="0"/>
                  <a:pt x="76200" y="0"/>
                </a:cubicBezTo>
                <a:close/>
              </a:path>
            </a:pathLst>
          </a:custGeom>
          <a:solidFill>
            <a:srgbClr val="4A5568">
              <a:alpha val="30196"/>
            </a:srgbClr>
          </a:solidFill>
          <a:ln/>
        </p:spPr>
      </p:sp>
      <p:sp>
        <p:nvSpPr>
          <p:cNvPr id="26" name="Text 24"/>
          <p:cNvSpPr/>
          <p:nvPr/>
        </p:nvSpPr>
        <p:spPr>
          <a:xfrm>
            <a:off x="3290888" y="5684520"/>
            <a:ext cx="2466975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2250" b="1" dirty="0">
                <a:solidFill>
                  <a:srgbClr val="C5A575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23+</a:t>
            </a:r>
            <a:endParaRPr lang="en-US" sz="1600" dirty="0"/>
          </a:p>
        </p:txBody>
      </p:sp>
      <p:sp>
        <p:nvSpPr>
          <p:cNvPr id="27" name="Text 25"/>
          <p:cNvSpPr/>
          <p:nvPr/>
        </p:nvSpPr>
        <p:spPr>
          <a:xfrm>
            <a:off x="3328988" y="6027420"/>
            <a:ext cx="23907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050" dirty="0">
                <a:solidFill>
                  <a:srgbClr val="8B9D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Ready Reckoners</a:t>
            </a:r>
            <a:endParaRPr lang="en-US" sz="1600" dirty="0"/>
          </a:p>
        </p:txBody>
      </p:sp>
      <p:sp>
        <p:nvSpPr>
          <p:cNvPr id="28" name="Shape 26"/>
          <p:cNvSpPr/>
          <p:nvPr/>
        </p:nvSpPr>
        <p:spPr>
          <a:xfrm>
            <a:off x="6195060" y="1737360"/>
            <a:ext cx="5608320" cy="3093720"/>
          </a:xfrm>
          <a:custGeom>
            <a:avLst/>
            <a:gdLst/>
            <a:ahLst/>
            <a:cxnLst/>
            <a:rect l="l" t="t" r="r" b="b"/>
            <a:pathLst>
              <a:path w="5608320" h="3093720">
                <a:moveTo>
                  <a:pt x="76198" y="0"/>
                </a:moveTo>
                <a:lnTo>
                  <a:pt x="5532122" y="0"/>
                </a:lnTo>
                <a:cubicBezTo>
                  <a:pt x="5574205" y="0"/>
                  <a:pt x="5608320" y="34115"/>
                  <a:pt x="5608320" y="76198"/>
                </a:cubicBezTo>
                <a:lnTo>
                  <a:pt x="5608320" y="3017522"/>
                </a:lnTo>
                <a:cubicBezTo>
                  <a:pt x="5608320" y="3059605"/>
                  <a:pt x="5574205" y="3093720"/>
                  <a:pt x="5532122" y="3093720"/>
                </a:cubicBezTo>
                <a:lnTo>
                  <a:pt x="76198" y="3093720"/>
                </a:lnTo>
                <a:cubicBezTo>
                  <a:pt x="34115" y="3093720"/>
                  <a:pt x="0" y="3059605"/>
                  <a:pt x="0" y="3017522"/>
                </a:cubicBezTo>
                <a:lnTo>
                  <a:pt x="0" y="76198"/>
                </a:lnTo>
                <a:cubicBezTo>
                  <a:pt x="0" y="34143"/>
                  <a:pt x="34143" y="0"/>
                  <a:pt x="76198" y="0"/>
                </a:cubicBezTo>
                <a:close/>
              </a:path>
            </a:pathLst>
          </a:custGeom>
          <a:solidFill>
            <a:srgbClr val="4A5568">
              <a:alpha val="20000"/>
            </a:srgbClr>
          </a:solidFill>
          <a:ln w="10160">
            <a:solidFill>
              <a:srgbClr val="4A5568"/>
            </a:solidFill>
            <a:prstDash val="solid"/>
          </a:ln>
        </p:spPr>
      </p:sp>
      <p:sp>
        <p:nvSpPr>
          <p:cNvPr id="29" name="Text 27"/>
          <p:cNvSpPr/>
          <p:nvPr/>
        </p:nvSpPr>
        <p:spPr>
          <a:xfrm>
            <a:off x="6351270" y="1893570"/>
            <a:ext cx="53816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C5A575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Key Ready Reckoners</a:t>
            </a:r>
            <a:endParaRPr lang="en-US" sz="1600" dirty="0"/>
          </a:p>
        </p:txBody>
      </p:sp>
      <p:sp>
        <p:nvSpPr>
          <p:cNvPr id="30" name="Shape 28"/>
          <p:cNvSpPr/>
          <p:nvPr/>
        </p:nvSpPr>
        <p:spPr>
          <a:xfrm>
            <a:off x="6351270" y="231267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0"/>
                </a:moveTo>
                <a:lnTo>
                  <a:pt x="152400" y="0"/>
                </a:lnTo>
                <a:cubicBezTo>
                  <a:pt x="236512" y="0"/>
                  <a:pt x="304800" y="68288"/>
                  <a:pt x="304800" y="152400"/>
                </a:cubicBezTo>
                <a:lnTo>
                  <a:pt x="304800" y="152400"/>
                </a:lnTo>
                <a:cubicBezTo>
                  <a:pt x="304800" y="236512"/>
                  <a:pt x="236512" y="304800"/>
                  <a:pt x="152400" y="304800"/>
                </a:cubicBezTo>
                <a:lnTo>
                  <a:pt x="152400" y="304800"/>
                </a:lnTo>
                <a:cubicBezTo>
                  <a:pt x="68288" y="304800"/>
                  <a:pt x="0" y="236512"/>
                  <a:pt x="0" y="152400"/>
                </a:cubicBezTo>
                <a:lnTo>
                  <a:pt x="0" y="152400"/>
                </a:lnTo>
                <a:cubicBezTo>
                  <a:pt x="0" y="68288"/>
                  <a:pt x="68288" y="0"/>
                  <a:pt x="152400" y="0"/>
                </a:cubicBezTo>
                <a:close/>
              </a:path>
            </a:pathLst>
          </a:custGeom>
          <a:solidFill>
            <a:srgbClr val="C5A575">
              <a:alpha val="20000"/>
            </a:srgbClr>
          </a:solidFill>
          <a:ln/>
        </p:spPr>
      </p:sp>
      <p:sp>
        <p:nvSpPr>
          <p:cNvPr id="31" name="Shape 29"/>
          <p:cNvSpPr/>
          <p:nvPr/>
        </p:nvSpPr>
        <p:spPr>
          <a:xfrm>
            <a:off x="6447711" y="2398395"/>
            <a:ext cx="116681" cy="133350"/>
          </a:xfrm>
          <a:custGeom>
            <a:avLst/>
            <a:gdLst/>
            <a:ahLst/>
            <a:cxnLst/>
            <a:rect l="l" t="t" r="r" b="b"/>
            <a:pathLst>
              <a:path w="116681" h="133350">
                <a:moveTo>
                  <a:pt x="58341" y="64591"/>
                </a:moveTo>
                <a:cubicBezTo>
                  <a:pt x="41091" y="64591"/>
                  <a:pt x="27087" y="50587"/>
                  <a:pt x="27087" y="33338"/>
                </a:cubicBezTo>
                <a:cubicBezTo>
                  <a:pt x="27087" y="16088"/>
                  <a:pt x="41091" y="2084"/>
                  <a:pt x="58341" y="2084"/>
                </a:cubicBezTo>
                <a:cubicBezTo>
                  <a:pt x="75590" y="2084"/>
                  <a:pt x="89595" y="16088"/>
                  <a:pt x="89595" y="33337"/>
                </a:cubicBezTo>
                <a:cubicBezTo>
                  <a:pt x="89595" y="50587"/>
                  <a:pt x="75590" y="64591"/>
                  <a:pt x="58341" y="64591"/>
                </a:cubicBezTo>
                <a:close/>
                <a:moveTo>
                  <a:pt x="50397" y="79177"/>
                </a:moveTo>
                <a:lnTo>
                  <a:pt x="66284" y="79177"/>
                </a:lnTo>
                <a:cubicBezTo>
                  <a:pt x="68811" y="79177"/>
                  <a:pt x="70842" y="81208"/>
                  <a:pt x="70842" y="83734"/>
                </a:cubicBezTo>
                <a:cubicBezTo>
                  <a:pt x="70842" y="84828"/>
                  <a:pt x="70452" y="85870"/>
                  <a:pt x="69748" y="86704"/>
                </a:cubicBezTo>
                <a:lnTo>
                  <a:pt x="62612" y="95038"/>
                </a:lnTo>
                <a:lnTo>
                  <a:pt x="70686" y="125016"/>
                </a:lnTo>
                <a:lnTo>
                  <a:pt x="70842" y="125016"/>
                </a:lnTo>
                <a:lnTo>
                  <a:pt x="79854" y="88943"/>
                </a:lnTo>
                <a:cubicBezTo>
                  <a:pt x="80427" y="86678"/>
                  <a:pt x="82745" y="85297"/>
                  <a:pt x="84932" y="86131"/>
                </a:cubicBezTo>
                <a:cubicBezTo>
                  <a:pt x="101054" y="92277"/>
                  <a:pt x="112514" y="107904"/>
                  <a:pt x="112514" y="126188"/>
                </a:cubicBezTo>
                <a:cubicBezTo>
                  <a:pt x="112514" y="130120"/>
                  <a:pt x="109311" y="133324"/>
                  <a:pt x="105378" y="133324"/>
                </a:cubicBezTo>
                <a:lnTo>
                  <a:pt x="11303" y="133350"/>
                </a:lnTo>
                <a:cubicBezTo>
                  <a:pt x="7371" y="133350"/>
                  <a:pt x="4167" y="130146"/>
                  <a:pt x="4167" y="126214"/>
                </a:cubicBezTo>
                <a:cubicBezTo>
                  <a:pt x="4167" y="107930"/>
                  <a:pt x="15627" y="92303"/>
                  <a:pt x="31749" y="86157"/>
                </a:cubicBezTo>
                <a:cubicBezTo>
                  <a:pt x="33937" y="85323"/>
                  <a:pt x="36255" y="86704"/>
                  <a:pt x="36828" y="88969"/>
                </a:cubicBezTo>
                <a:lnTo>
                  <a:pt x="45839" y="125042"/>
                </a:lnTo>
                <a:lnTo>
                  <a:pt x="45995" y="125042"/>
                </a:lnTo>
                <a:lnTo>
                  <a:pt x="54069" y="95064"/>
                </a:lnTo>
                <a:lnTo>
                  <a:pt x="46933" y="86730"/>
                </a:lnTo>
                <a:cubicBezTo>
                  <a:pt x="46230" y="85896"/>
                  <a:pt x="45839" y="84854"/>
                  <a:pt x="45839" y="83760"/>
                </a:cubicBezTo>
                <a:cubicBezTo>
                  <a:pt x="45839" y="81234"/>
                  <a:pt x="47871" y="79203"/>
                  <a:pt x="50397" y="79203"/>
                </a:cubicBezTo>
                <a:close/>
              </a:path>
            </a:pathLst>
          </a:custGeom>
          <a:solidFill>
            <a:srgbClr val="C5A575"/>
          </a:solidFill>
          <a:ln/>
        </p:spPr>
      </p:sp>
      <p:sp>
        <p:nvSpPr>
          <p:cNvPr id="32" name="Text 30"/>
          <p:cNvSpPr/>
          <p:nvPr/>
        </p:nvSpPr>
        <p:spPr>
          <a:xfrm>
            <a:off x="6770370" y="2274570"/>
            <a:ext cx="35242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F7FAF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PM Narendra Modi</a:t>
            </a:r>
            <a:endParaRPr lang="en-US" sz="1600" dirty="0"/>
          </a:p>
        </p:txBody>
      </p:sp>
      <p:sp>
        <p:nvSpPr>
          <p:cNvPr id="33" name="Text 31"/>
          <p:cNvSpPr/>
          <p:nvPr/>
        </p:nvSpPr>
        <p:spPr>
          <a:xfrm>
            <a:off x="6770370" y="2503170"/>
            <a:ext cx="35147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8B9D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Pioneer evidence-based governance impact documentation</a:t>
            </a:r>
            <a:endParaRPr lang="en-US" sz="1600" dirty="0"/>
          </a:p>
        </p:txBody>
      </p:sp>
      <p:sp>
        <p:nvSpPr>
          <p:cNvPr id="34" name="Shape 32"/>
          <p:cNvSpPr/>
          <p:nvPr/>
        </p:nvSpPr>
        <p:spPr>
          <a:xfrm>
            <a:off x="6351270" y="280797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0"/>
                </a:moveTo>
                <a:lnTo>
                  <a:pt x="152400" y="0"/>
                </a:lnTo>
                <a:cubicBezTo>
                  <a:pt x="236512" y="0"/>
                  <a:pt x="304800" y="68288"/>
                  <a:pt x="304800" y="152400"/>
                </a:cubicBezTo>
                <a:lnTo>
                  <a:pt x="304800" y="152400"/>
                </a:lnTo>
                <a:cubicBezTo>
                  <a:pt x="304800" y="236512"/>
                  <a:pt x="236512" y="304800"/>
                  <a:pt x="152400" y="304800"/>
                </a:cubicBezTo>
                <a:lnTo>
                  <a:pt x="152400" y="304800"/>
                </a:lnTo>
                <a:cubicBezTo>
                  <a:pt x="68288" y="304800"/>
                  <a:pt x="0" y="236512"/>
                  <a:pt x="0" y="152400"/>
                </a:cubicBezTo>
                <a:lnTo>
                  <a:pt x="0" y="152400"/>
                </a:lnTo>
                <a:cubicBezTo>
                  <a:pt x="0" y="68288"/>
                  <a:pt x="68288" y="0"/>
                  <a:pt x="152400" y="0"/>
                </a:cubicBezTo>
                <a:close/>
              </a:path>
            </a:pathLst>
          </a:custGeom>
          <a:solidFill>
            <a:srgbClr val="C5A575">
              <a:alpha val="20000"/>
            </a:srgbClr>
          </a:solidFill>
          <a:ln/>
        </p:spPr>
      </p:sp>
      <p:sp>
        <p:nvSpPr>
          <p:cNvPr id="35" name="Shape 33"/>
          <p:cNvSpPr/>
          <p:nvPr/>
        </p:nvSpPr>
        <p:spPr>
          <a:xfrm>
            <a:off x="6431042" y="2893695"/>
            <a:ext cx="150019" cy="133350"/>
          </a:xfrm>
          <a:custGeom>
            <a:avLst/>
            <a:gdLst/>
            <a:ahLst/>
            <a:cxnLst/>
            <a:rect l="l" t="t" r="r" b="b"/>
            <a:pathLst>
              <a:path w="150019" h="133350">
                <a:moveTo>
                  <a:pt x="101237" y="1224"/>
                </a:moveTo>
                <a:cubicBezTo>
                  <a:pt x="102851" y="-391"/>
                  <a:pt x="105508" y="-391"/>
                  <a:pt x="107123" y="1224"/>
                </a:cubicBezTo>
                <a:lnTo>
                  <a:pt x="111290" y="5391"/>
                </a:lnTo>
                <a:cubicBezTo>
                  <a:pt x="112905" y="7006"/>
                  <a:pt x="112905" y="9663"/>
                  <a:pt x="111290" y="11277"/>
                </a:cubicBezTo>
                <a:lnTo>
                  <a:pt x="107123" y="15445"/>
                </a:lnTo>
                <a:cubicBezTo>
                  <a:pt x="105508" y="17059"/>
                  <a:pt x="102851" y="17059"/>
                  <a:pt x="101237" y="15445"/>
                </a:cubicBezTo>
                <a:lnTo>
                  <a:pt x="97069" y="11277"/>
                </a:lnTo>
                <a:cubicBezTo>
                  <a:pt x="95455" y="9663"/>
                  <a:pt x="95455" y="7006"/>
                  <a:pt x="97069" y="5391"/>
                </a:cubicBezTo>
                <a:lnTo>
                  <a:pt x="101237" y="1224"/>
                </a:lnTo>
                <a:close/>
                <a:moveTo>
                  <a:pt x="45839" y="41672"/>
                </a:moveTo>
                <a:cubicBezTo>
                  <a:pt x="43026" y="41672"/>
                  <a:pt x="40422" y="42609"/>
                  <a:pt x="38338" y="44172"/>
                </a:cubicBezTo>
                <a:cubicBezTo>
                  <a:pt x="34666" y="46933"/>
                  <a:pt x="29431" y="46204"/>
                  <a:pt x="26670" y="42505"/>
                </a:cubicBezTo>
                <a:cubicBezTo>
                  <a:pt x="23909" y="38807"/>
                  <a:pt x="24638" y="33598"/>
                  <a:pt x="28337" y="30837"/>
                </a:cubicBezTo>
                <a:cubicBezTo>
                  <a:pt x="33207" y="27165"/>
                  <a:pt x="39276" y="25003"/>
                  <a:pt x="45839" y="25003"/>
                </a:cubicBezTo>
                <a:cubicBezTo>
                  <a:pt x="61961" y="25003"/>
                  <a:pt x="75009" y="38052"/>
                  <a:pt x="75009" y="54173"/>
                </a:cubicBezTo>
                <a:cubicBezTo>
                  <a:pt x="75009" y="58653"/>
                  <a:pt x="73994" y="62898"/>
                  <a:pt x="72197" y="66675"/>
                </a:cubicBezTo>
                <a:lnTo>
                  <a:pt x="85141" y="66675"/>
                </a:lnTo>
                <a:cubicBezTo>
                  <a:pt x="88449" y="66675"/>
                  <a:pt x="91626" y="65373"/>
                  <a:pt x="93970" y="63003"/>
                </a:cubicBezTo>
                <a:lnTo>
                  <a:pt x="99361" y="57611"/>
                </a:lnTo>
                <a:cubicBezTo>
                  <a:pt x="104232" y="52741"/>
                  <a:pt x="110847" y="49980"/>
                  <a:pt x="117749" y="49980"/>
                </a:cubicBezTo>
                <a:cubicBezTo>
                  <a:pt x="132126" y="49980"/>
                  <a:pt x="143768" y="61622"/>
                  <a:pt x="143768" y="75999"/>
                </a:cubicBezTo>
                <a:lnTo>
                  <a:pt x="143768" y="101028"/>
                </a:lnTo>
                <a:cubicBezTo>
                  <a:pt x="143768" y="115405"/>
                  <a:pt x="132100" y="127073"/>
                  <a:pt x="117723" y="127073"/>
                </a:cubicBezTo>
                <a:cubicBezTo>
                  <a:pt x="103346" y="127073"/>
                  <a:pt x="91678" y="115431"/>
                  <a:pt x="91678" y="101054"/>
                </a:cubicBezTo>
                <a:lnTo>
                  <a:pt x="91678" y="100013"/>
                </a:lnTo>
                <a:cubicBezTo>
                  <a:pt x="91678" y="95403"/>
                  <a:pt x="95403" y="91678"/>
                  <a:pt x="100013" y="91678"/>
                </a:cubicBezTo>
                <a:cubicBezTo>
                  <a:pt x="104622" y="91678"/>
                  <a:pt x="108347" y="95403"/>
                  <a:pt x="108347" y="100013"/>
                </a:cubicBezTo>
                <a:lnTo>
                  <a:pt x="108347" y="101054"/>
                </a:lnTo>
                <a:cubicBezTo>
                  <a:pt x="108347" y="106237"/>
                  <a:pt x="112540" y="110430"/>
                  <a:pt x="117723" y="110430"/>
                </a:cubicBezTo>
                <a:cubicBezTo>
                  <a:pt x="122906" y="110430"/>
                  <a:pt x="127099" y="106237"/>
                  <a:pt x="127099" y="101054"/>
                </a:cubicBezTo>
                <a:lnTo>
                  <a:pt x="127099" y="76025"/>
                </a:lnTo>
                <a:cubicBezTo>
                  <a:pt x="127099" y="70868"/>
                  <a:pt x="122906" y="66675"/>
                  <a:pt x="117749" y="66675"/>
                </a:cubicBezTo>
                <a:cubicBezTo>
                  <a:pt x="115275" y="66675"/>
                  <a:pt x="112905" y="67665"/>
                  <a:pt x="111134" y="69410"/>
                </a:cubicBezTo>
                <a:lnTo>
                  <a:pt x="105742" y="74801"/>
                </a:lnTo>
                <a:cubicBezTo>
                  <a:pt x="100273" y="80270"/>
                  <a:pt x="92876" y="83344"/>
                  <a:pt x="85141" y="83344"/>
                </a:cubicBezTo>
                <a:lnTo>
                  <a:pt x="78161" y="83344"/>
                </a:lnTo>
                <a:cubicBezTo>
                  <a:pt x="81442" y="88449"/>
                  <a:pt x="83344" y="94491"/>
                  <a:pt x="83344" y="101054"/>
                </a:cubicBezTo>
                <a:cubicBezTo>
                  <a:pt x="83344" y="120640"/>
                  <a:pt x="66415" y="135434"/>
                  <a:pt x="46881" y="135434"/>
                </a:cubicBezTo>
                <a:cubicBezTo>
                  <a:pt x="27347" y="135434"/>
                  <a:pt x="10418" y="120640"/>
                  <a:pt x="10418" y="101054"/>
                </a:cubicBezTo>
                <a:cubicBezTo>
                  <a:pt x="10418" y="96444"/>
                  <a:pt x="14142" y="92720"/>
                  <a:pt x="18752" y="92720"/>
                </a:cubicBezTo>
                <a:cubicBezTo>
                  <a:pt x="23362" y="92720"/>
                  <a:pt x="27087" y="96444"/>
                  <a:pt x="27087" y="101054"/>
                </a:cubicBezTo>
                <a:cubicBezTo>
                  <a:pt x="27087" y="110248"/>
                  <a:pt x="35343" y="118765"/>
                  <a:pt x="46881" y="118765"/>
                </a:cubicBezTo>
                <a:cubicBezTo>
                  <a:pt x="58419" y="118765"/>
                  <a:pt x="66675" y="110248"/>
                  <a:pt x="66675" y="101054"/>
                </a:cubicBezTo>
                <a:cubicBezTo>
                  <a:pt x="66675" y="91860"/>
                  <a:pt x="58419" y="83344"/>
                  <a:pt x="46881" y="83344"/>
                </a:cubicBezTo>
                <a:lnTo>
                  <a:pt x="41672" y="83344"/>
                </a:lnTo>
                <a:cubicBezTo>
                  <a:pt x="37062" y="83344"/>
                  <a:pt x="33337" y="79619"/>
                  <a:pt x="33337" y="75009"/>
                </a:cubicBezTo>
                <a:cubicBezTo>
                  <a:pt x="33337" y="70399"/>
                  <a:pt x="37062" y="66675"/>
                  <a:pt x="41672" y="66675"/>
                </a:cubicBezTo>
                <a:lnTo>
                  <a:pt x="45839" y="66675"/>
                </a:lnTo>
                <a:cubicBezTo>
                  <a:pt x="52741" y="66675"/>
                  <a:pt x="58341" y="61075"/>
                  <a:pt x="58341" y="54173"/>
                </a:cubicBezTo>
                <a:cubicBezTo>
                  <a:pt x="58341" y="47272"/>
                  <a:pt x="52741" y="41672"/>
                  <a:pt x="45839" y="41672"/>
                </a:cubicBezTo>
                <a:close/>
                <a:moveTo>
                  <a:pt x="87797" y="15653"/>
                </a:moveTo>
                <a:cubicBezTo>
                  <a:pt x="84932" y="12059"/>
                  <a:pt x="79697" y="11434"/>
                  <a:pt x="76077" y="14299"/>
                </a:cubicBezTo>
                <a:cubicBezTo>
                  <a:pt x="72457" y="17164"/>
                  <a:pt x="71858" y="22399"/>
                  <a:pt x="74723" y="26019"/>
                </a:cubicBezTo>
                <a:cubicBezTo>
                  <a:pt x="81416" y="34431"/>
                  <a:pt x="92303" y="39588"/>
                  <a:pt x="104180" y="39588"/>
                </a:cubicBezTo>
                <a:cubicBezTo>
                  <a:pt x="116056" y="39588"/>
                  <a:pt x="126943" y="34431"/>
                  <a:pt x="133636" y="26019"/>
                </a:cubicBezTo>
                <a:cubicBezTo>
                  <a:pt x="136501" y="22425"/>
                  <a:pt x="135902" y="17164"/>
                  <a:pt x="132282" y="14299"/>
                </a:cubicBezTo>
                <a:cubicBezTo>
                  <a:pt x="128662" y="11434"/>
                  <a:pt x="123427" y="12033"/>
                  <a:pt x="120562" y="15653"/>
                </a:cubicBezTo>
                <a:cubicBezTo>
                  <a:pt x="117280" y="19794"/>
                  <a:pt x="111342" y="22920"/>
                  <a:pt x="104180" y="22920"/>
                </a:cubicBezTo>
                <a:cubicBezTo>
                  <a:pt x="97017" y="22920"/>
                  <a:pt x="91079" y="19794"/>
                  <a:pt x="87797" y="15653"/>
                </a:cubicBezTo>
                <a:close/>
              </a:path>
            </a:pathLst>
          </a:custGeom>
          <a:solidFill>
            <a:srgbClr val="C5A575"/>
          </a:solidFill>
          <a:ln/>
        </p:spPr>
      </p:sp>
      <p:sp>
        <p:nvSpPr>
          <p:cNvPr id="36" name="Text 34"/>
          <p:cNvSpPr/>
          <p:nvPr/>
        </p:nvSpPr>
        <p:spPr>
          <a:xfrm>
            <a:off x="6770370" y="2769870"/>
            <a:ext cx="34861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F7FAF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Sanatana Samyata</a:t>
            </a:r>
            <a:endParaRPr lang="en-US" sz="1600" dirty="0"/>
          </a:p>
        </p:txBody>
      </p:sp>
      <p:sp>
        <p:nvSpPr>
          <p:cNvPr id="37" name="Text 35"/>
          <p:cNvSpPr/>
          <p:nvPr/>
        </p:nvSpPr>
        <p:spPr>
          <a:xfrm>
            <a:off x="6770370" y="2998470"/>
            <a:ext cx="34766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8B9D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Complete Dharma Defense Manual — 90+ myths debunked</a:t>
            </a:r>
            <a:endParaRPr lang="en-US" sz="1600" dirty="0"/>
          </a:p>
        </p:txBody>
      </p:sp>
      <p:sp>
        <p:nvSpPr>
          <p:cNvPr id="38" name="Shape 36"/>
          <p:cNvSpPr/>
          <p:nvPr/>
        </p:nvSpPr>
        <p:spPr>
          <a:xfrm>
            <a:off x="6351270" y="330327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0"/>
                </a:moveTo>
                <a:lnTo>
                  <a:pt x="152400" y="0"/>
                </a:lnTo>
                <a:cubicBezTo>
                  <a:pt x="236512" y="0"/>
                  <a:pt x="304800" y="68288"/>
                  <a:pt x="304800" y="152400"/>
                </a:cubicBezTo>
                <a:lnTo>
                  <a:pt x="304800" y="152400"/>
                </a:lnTo>
                <a:cubicBezTo>
                  <a:pt x="304800" y="236512"/>
                  <a:pt x="236512" y="304800"/>
                  <a:pt x="152400" y="304800"/>
                </a:cubicBezTo>
                <a:lnTo>
                  <a:pt x="152400" y="304800"/>
                </a:lnTo>
                <a:cubicBezTo>
                  <a:pt x="68288" y="304800"/>
                  <a:pt x="0" y="236512"/>
                  <a:pt x="0" y="152400"/>
                </a:cubicBezTo>
                <a:lnTo>
                  <a:pt x="0" y="152400"/>
                </a:lnTo>
                <a:cubicBezTo>
                  <a:pt x="0" y="68288"/>
                  <a:pt x="68288" y="0"/>
                  <a:pt x="152400" y="0"/>
                </a:cubicBezTo>
                <a:close/>
              </a:path>
            </a:pathLst>
          </a:custGeom>
          <a:solidFill>
            <a:srgbClr val="C5A575">
              <a:alpha val="20000"/>
            </a:srgbClr>
          </a:solidFill>
          <a:ln/>
        </p:spPr>
      </p:sp>
      <p:sp>
        <p:nvSpPr>
          <p:cNvPr id="39" name="Shape 37"/>
          <p:cNvSpPr/>
          <p:nvPr/>
        </p:nvSpPr>
        <p:spPr>
          <a:xfrm>
            <a:off x="6447711" y="3388995"/>
            <a:ext cx="116681" cy="133350"/>
          </a:xfrm>
          <a:custGeom>
            <a:avLst/>
            <a:gdLst/>
            <a:ahLst/>
            <a:cxnLst/>
            <a:rect l="l" t="t" r="r" b="b"/>
            <a:pathLst>
              <a:path w="116681" h="133350">
                <a:moveTo>
                  <a:pt x="100013" y="133350"/>
                </a:moveTo>
                <a:lnTo>
                  <a:pt x="25003" y="133350"/>
                </a:lnTo>
                <a:cubicBezTo>
                  <a:pt x="11199" y="133350"/>
                  <a:pt x="0" y="122151"/>
                  <a:pt x="0" y="108347"/>
                </a:cubicBezTo>
                <a:lnTo>
                  <a:pt x="0" y="25003"/>
                </a:lnTo>
                <a:cubicBezTo>
                  <a:pt x="0" y="11199"/>
                  <a:pt x="11199" y="0"/>
                  <a:pt x="25003" y="0"/>
                </a:cubicBezTo>
                <a:lnTo>
                  <a:pt x="104180" y="0"/>
                </a:lnTo>
                <a:cubicBezTo>
                  <a:pt x="111082" y="0"/>
                  <a:pt x="116681" y="5600"/>
                  <a:pt x="116681" y="12502"/>
                </a:cubicBezTo>
                <a:lnTo>
                  <a:pt x="116681" y="87511"/>
                </a:lnTo>
                <a:cubicBezTo>
                  <a:pt x="116681" y="92954"/>
                  <a:pt x="113191" y="97590"/>
                  <a:pt x="108347" y="99309"/>
                </a:cubicBezTo>
                <a:lnTo>
                  <a:pt x="108347" y="116681"/>
                </a:lnTo>
                <a:cubicBezTo>
                  <a:pt x="112957" y="116681"/>
                  <a:pt x="116681" y="120406"/>
                  <a:pt x="116681" y="125016"/>
                </a:cubicBezTo>
                <a:cubicBezTo>
                  <a:pt x="116681" y="129626"/>
                  <a:pt x="112957" y="133350"/>
                  <a:pt x="108347" y="133350"/>
                </a:cubicBezTo>
                <a:lnTo>
                  <a:pt x="100013" y="133350"/>
                </a:lnTo>
                <a:close/>
                <a:moveTo>
                  <a:pt x="25003" y="100013"/>
                </a:moveTo>
                <a:cubicBezTo>
                  <a:pt x="20393" y="100013"/>
                  <a:pt x="16669" y="103737"/>
                  <a:pt x="16669" y="108347"/>
                </a:cubicBezTo>
                <a:cubicBezTo>
                  <a:pt x="16669" y="112957"/>
                  <a:pt x="20393" y="116681"/>
                  <a:pt x="25003" y="116681"/>
                </a:cubicBezTo>
                <a:lnTo>
                  <a:pt x="91678" y="116681"/>
                </a:lnTo>
                <a:lnTo>
                  <a:pt x="91678" y="100013"/>
                </a:lnTo>
                <a:lnTo>
                  <a:pt x="25003" y="100013"/>
                </a:lnTo>
                <a:close/>
                <a:moveTo>
                  <a:pt x="33337" y="39588"/>
                </a:moveTo>
                <a:cubicBezTo>
                  <a:pt x="33337" y="43052"/>
                  <a:pt x="36124" y="45839"/>
                  <a:pt x="39588" y="45839"/>
                </a:cubicBezTo>
                <a:lnTo>
                  <a:pt x="85427" y="45839"/>
                </a:lnTo>
                <a:cubicBezTo>
                  <a:pt x="88891" y="45839"/>
                  <a:pt x="91678" y="43052"/>
                  <a:pt x="91678" y="39588"/>
                </a:cubicBezTo>
                <a:cubicBezTo>
                  <a:pt x="91678" y="36124"/>
                  <a:pt x="88891" y="33337"/>
                  <a:pt x="85427" y="33337"/>
                </a:cubicBezTo>
                <a:lnTo>
                  <a:pt x="39588" y="33337"/>
                </a:lnTo>
                <a:cubicBezTo>
                  <a:pt x="36124" y="33337"/>
                  <a:pt x="33337" y="36124"/>
                  <a:pt x="33337" y="39588"/>
                </a:cubicBezTo>
                <a:close/>
                <a:moveTo>
                  <a:pt x="39588" y="58341"/>
                </a:moveTo>
                <a:cubicBezTo>
                  <a:pt x="36124" y="58341"/>
                  <a:pt x="33337" y="61127"/>
                  <a:pt x="33337" y="64591"/>
                </a:cubicBezTo>
                <a:cubicBezTo>
                  <a:pt x="33337" y="68055"/>
                  <a:pt x="36124" y="70842"/>
                  <a:pt x="39588" y="70842"/>
                </a:cubicBezTo>
                <a:lnTo>
                  <a:pt x="85427" y="70842"/>
                </a:lnTo>
                <a:cubicBezTo>
                  <a:pt x="88891" y="70842"/>
                  <a:pt x="91678" y="68055"/>
                  <a:pt x="91678" y="64591"/>
                </a:cubicBezTo>
                <a:cubicBezTo>
                  <a:pt x="91678" y="61127"/>
                  <a:pt x="88891" y="58341"/>
                  <a:pt x="85427" y="58341"/>
                </a:cubicBezTo>
                <a:lnTo>
                  <a:pt x="39588" y="58341"/>
                </a:lnTo>
                <a:close/>
              </a:path>
            </a:pathLst>
          </a:custGeom>
          <a:solidFill>
            <a:srgbClr val="C5A575"/>
          </a:solidFill>
          <a:ln/>
        </p:spPr>
      </p:sp>
      <p:sp>
        <p:nvSpPr>
          <p:cNvPr id="40" name="Text 38"/>
          <p:cNvSpPr/>
          <p:nvPr/>
        </p:nvSpPr>
        <p:spPr>
          <a:xfrm>
            <a:off x="6770370" y="3265170"/>
            <a:ext cx="25527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F7FAF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People's Political Dictionary</a:t>
            </a:r>
            <a:endParaRPr lang="en-US" sz="1600" dirty="0"/>
          </a:p>
        </p:txBody>
      </p:sp>
      <p:sp>
        <p:nvSpPr>
          <p:cNvPr id="41" name="Text 39"/>
          <p:cNvSpPr/>
          <p:nvPr/>
        </p:nvSpPr>
        <p:spPr>
          <a:xfrm>
            <a:off x="6770370" y="3493770"/>
            <a:ext cx="25431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8B9D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300+ terms explained for common citizens</a:t>
            </a:r>
            <a:endParaRPr lang="en-US" sz="1600" dirty="0"/>
          </a:p>
        </p:txBody>
      </p:sp>
      <p:sp>
        <p:nvSpPr>
          <p:cNvPr id="42" name="Shape 40"/>
          <p:cNvSpPr/>
          <p:nvPr/>
        </p:nvSpPr>
        <p:spPr>
          <a:xfrm>
            <a:off x="6351270" y="379857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0"/>
                </a:moveTo>
                <a:lnTo>
                  <a:pt x="152400" y="0"/>
                </a:lnTo>
                <a:cubicBezTo>
                  <a:pt x="236512" y="0"/>
                  <a:pt x="304800" y="68288"/>
                  <a:pt x="304800" y="152400"/>
                </a:cubicBezTo>
                <a:lnTo>
                  <a:pt x="304800" y="152400"/>
                </a:lnTo>
                <a:cubicBezTo>
                  <a:pt x="304800" y="236512"/>
                  <a:pt x="236512" y="304800"/>
                  <a:pt x="152400" y="304800"/>
                </a:cubicBezTo>
                <a:lnTo>
                  <a:pt x="152400" y="304800"/>
                </a:lnTo>
                <a:cubicBezTo>
                  <a:pt x="68288" y="304800"/>
                  <a:pt x="0" y="236512"/>
                  <a:pt x="0" y="152400"/>
                </a:cubicBezTo>
                <a:lnTo>
                  <a:pt x="0" y="152400"/>
                </a:lnTo>
                <a:cubicBezTo>
                  <a:pt x="0" y="68288"/>
                  <a:pt x="68288" y="0"/>
                  <a:pt x="152400" y="0"/>
                </a:cubicBezTo>
                <a:close/>
              </a:path>
            </a:pathLst>
          </a:custGeom>
          <a:solidFill>
            <a:srgbClr val="C5A575">
              <a:alpha val="20000"/>
            </a:srgbClr>
          </a:solidFill>
          <a:ln/>
        </p:spPr>
      </p:sp>
      <p:sp>
        <p:nvSpPr>
          <p:cNvPr id="43" name="Shape 41"/>
          <p:cNvSpPr/>
          <p:nvPr/>
        </p:nvSpPr>
        <p:spPr>
          <a:xfrm>
            <a:off x="6422707" y="3884295"/>
            <a:ext cx="166688" cy="133350"/>
          </a:xfrm>
          <a:custGeom>
            <a:avLst/>
            <a:gdLst/>
            <a:ahLst/>
            <a:cxnLst/>
            <a:rect l="l" t="t" r="r" b="b"/>
            <a:pathLst>
              <a:path w="166688" h="133350">
                <a:moveTo>
                  <a:pt x="100013" y="8334"/>
                </a:moveTo>
                <a:lnTo>
                  <a:pt x="133350" y="8334"/>
                </a:lnTo>
                <a:cubicBezTo>
                  <a:pt x="137960" y="8334"/>
                  <a:pt x="141684" y="12059"/>
                  <a:pt x="141684" y="16669"/>
                </a:cubicBezTo>
                <a:cubicBezTo>
                  <a:pt x="141684" y="21279"/>
                  <a:pt x="137960" y="25003"/>
                  <a:pt x="133350" y="25003"/>
                </a:cubicBezTo>
                <a:lnTo>
                  <a:pt x="103763" y="25003"/>
                </a:lnTo>
                <a:cubicBezTo>
                  <a:pt x="102409" y="31723"/>
                  <a:pt x="97799" y="37270"/>
                  <a:pt x="91678" y="39927"/>
                </a:cubicBezTo>
                <a:lnTo>
                  <a:pt x="91678" y="116681"/>
                </a:lnTo>
                <a:lnTo>
                  <a:pt x="133350" y="116681"/>
                </a:lnTo>
                <a:cubicBezTo>
                  <a:pt x="137960" y="116681"/>
                  <a:pt x="141684" y="120406"/>
                  <a:pt x="141684" y="125016"/>
                </a:cubicBezTo>
                <a:cubicBezTo>
                  <a:pt x="141684" y="129626"/>
                  <a:pt x="137960" y="133350"/>
                  <a:pt x="133350" y="133350"/>
                </a:cubicBezTo>
                <a:lnTo>
                  <a:pt x="33337" y="133350"/>
                </a:lnTo>
                <a:cubicBezTo>
                  <a:pt x="28728" y="133350"/>
                  <a:pt x="25003" y="129626"/>
                  <a:pt x="25003" y="125016"/>
                </a:cubicBezTo>
                <a:cubicBezTo>
                  <a:pt x="25003" y="120406"/>
                  <a:pt x="28728" y="116681"/>
                  <a:pt x="33337" y="116681"/>
                </a:cubicBezTo>
                <a:lnTo>
                  <a:pt x="75009" y="116681"/>
                </a:lnTo>
                <a:lnTo>
                  <a:pt x="75009" y="39927"/>
                </a:lnTo>
                <a:cubicBezTo>
                  <a:pt x="68889" y="37244"/>
                  <a:pt x="64279" y="31697"/>
                  <a:pt x="62925" y="25003"/>
                </a:cubicBezTo>
                <a:lnTo>
                  <a:pt x="33337" y="25003"/>
                </a:lnTo>
                <a:cubicBezTo>
                  <a:pt x="28728" y="25003"/>
                  <a:pt x="25003" y="21279"/>
                  <a:pt x="25003" y="16669"/>
                </a:cubicBezTo>
                <a:cubicBezTo>
                  <a:pt x="25003" y="12059"/>
                  <a:pt x="28728" y="8334"/>
                  <a:pt x="33337" y="8334"/>
                </a:cubicBezTo>
                <a:lnTo>
                  <a:pt x="66675" y="8334"/>
                </a:lnTo>
                <a:cubicBezTo>
                  <a:pt x="70478" y="3282"/>
                  <a:pt x="76520" y="0"/>
                  <a:pt x="83344" y="0"/>
                </a:cubicBezTo>
                <a:cubicBezTo>
                  <a:pt x="90168" y="0"/>
                  <a:pt x="96210" y="3282"/>
                  <a:pt x="100013" y="8334"/>
                </a:cubicBezTo>
                <a:close/>
                <a:moveTo>
                  <a:pt x="114493" y="83344"/>
                </a:moveTo>
                <a:lnTo>
                  <a:pt x="152207" y="83344"/>
                </a:lnTo>
                <a:lnTo>
                  <a:pt x="133350" y="50996"/>
                </a:lnTo>
                <a:lnTo>
                  <a:pt x="114493" y="83344"/>
                </a:lnTo>
                <a:close/>
                <a:moveTo>
                  <a:pt x="133350" y="108347"/>
                </a:moveTo>
                <a:cubicBezTo>
                  <a:pt x="116968" y="108347"/>
                  <a:pt x="103346" y="99492"/>
                  <a:pt x="100533" y="87797"/>
                </a:cubicBezTo>
                <a:cubicBezTo>
                  <a:pt x="99856" y="84932"/>
                  <a:pt x="100794" y="81989"/>
                  <a:pt x="102278" y="79437"/>
                </a:cubicBezTo>
                <a:lnTo>
                  <a:pt x="127073" y="36932"/>
                </a:lnTo>
                <a:cubicBezTo>
                  <a:pt x="128375" y="34692"/>
                  <a:pt x="130772" y="33337"/>
                  <a:pt x="133350" y="33337"/>
                </a:cubicBezTo>
                <a:cubicBezTo>
                  <a:pt x="135928" y="33337"/>
                  <a:pt x="138325" y="34718"/>
                  <a:pt x="139627" y="36932"/>
                </a:cubicBezTo>
                <a:lnTo>
                  <a:pt x="164422" y="79437"/>
                </a:lnTo>
                <a:cubicBezTo>
                  <a:pt x="165906" y="81989"/>
                  <a:pt x="166844" y="84932"/>
                  <a:pt x="166167" y="87797"/>
                </a:cubicBezTo>
                <a:cubicBezTo>
                  <a:pt x="163354" y="99466"/>
                  <a:pt x="149732" y="108347"/>
                  <a:pt x="133350" y="108347"/>
                </a:cubicBezTo>
                <a:close/>
                <a:moveTo>
                  <a:pt x="33025" y="50996"/>
                </a:moveTo>
                <a:lnTo>
                  <a:pt x="14168" y="83344"/>
                </a:lnTo>
                <a:lnTo>
                  <a:pt x="51908" y="83344"/>
                </a:lnTo>
                <a:lnTo>
                  <a:pt x="33025" y="50996"/>
                </a:lnTo>
                <a:close/>
                <a:moveTo>
                  <a:pt x="234" y="87797"/>
                </a:moveTo>
                <a:cubicBezTo>
                  <a:pt x="-443" y="84932"/>
                  <a:pt x="495" y="81989"/>
                  <a:pt x="1979" y="79437"/>
                </a:cubicBezTo>
                <a:lnTo>
                  <a:pt x="26774" y="36932"/>
                </a:lnTo>
                <a:cubicBezTo>
                  <a:pt x="28076" y="34692"/>
                  <a:pt x="30473" y="33337"/>
                  <a:pt x="33051" y="33337"/>
                </a:cubicBezTo>
                <a:cubicBezTo>
                  <a:pt x="35629" y="33337"/>
                  <a:pt x="38026" y="34718"/>
                  <a:pt x="39328" y="36932"/>
                </a:cubicBezTo>
                <a:lnTo>
                  <a:pt x="64123" y="79437"/>
                </a:lnTo>
                <a:cubicBezTo>
                  <a:pt x="65607" y="81989"/>
                  <a:pt x="66545" y="84932"/>
                  <a:pt x="65868" y="87797"/>
                </a:cubicBezTo>
                <a:cubicBezTo>
                  <a:pt x="63055" y="99466"/>
                  <a:pt x="49433" y="108347"/>
                  <a:pt x="33051" y="108347"/>
                </a:cubicBezTo>
                <a:cubicBezTo>
                  <a:pt x="16669" y="108347"/>
                  <a:pt x="3047" y="99492"/>
                  <a:pt x="234" y="87797"/>
                </a:cubicBezTo>
                <a:close/>
              </a:path>
            </a:pathLst>
          </a:custGeom>
          <a:solidFill>
            <a:srgbClr val="C5A575"/>
          </a:solidFill>
          <a:ln/>
        </p:spPr>
      </p:sp>
      <p:sp>
        <p:nvSpPr>
          <p:cNvPr id="44" name="Text 42"/>
          <p:cNvSpPr/>
          <p:nvPr/>
        </p:nvSpPr>
        <p:spPr>
          <a:xfrm>
            <a:off x="6770370" y="3760470"/>
            <a:ext cx="29908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F7FAF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Constitutional Dictionary</a:t>
            </a:r>
            <a:endParaRPr lang="en-US" sz="1600" dirty="0"/>
          </a:p>
        </p:txBody>
      </p:sp>
      <p:sp>
        <p:nvSpPr>
          <p:cNvPr id="45" name="Text 43"/>
          <p:cNvSpPr/>
          <p:nvPr/>
        </p:nvSpPr>
        <p:spPr>
          <a:xfrm>
            <a:off x="6770370" y="3989070"/>
            <a:ext cx="29813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8B9D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For common people — Articles 14, 15, 19, 21, 32, 51A</a:t>
            </a:r>
            <a:endParaRPr lang="en-US" sz="1600" dirty="0"/>
          </a:p>
        </p:txBody>
      </p:sp>
      <p:sp>
        <p:nvSpPr>
          <p:cNvPr id="46" name="Shape 44"/>
          <p:cNvSpPr/>
          <p:nvPr/>
        </p:nvSpPr>
        <p:spPr>
          <a:xfrm>
            <a:off x="6351270" y="429387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0"/>
                </a:moveTo>
                <a:lnTo>
                  <a:pt x="152400" y="0"/>
                </a:lnTo>
                <a:cubicBezTo>
                  <a:pt x="236512" y="0"/>
                  <a:pt x="304800" y="68288"/>
                  <a:pt x="304800" y="152400"/>
                </a:cubicBezTo>
                <a:lnTo>
                  <a:pt x="304800" y="152400"/>
                </a:lnTo>
                <a:cubicBezTo>
                  <a:pt x="304800" y="236512"/>
                  <a:pt x="236512" y="304800"/>
                  <a:pt x="152400" y="304800"/>
                </a:cubicBezTo>
                <a:lnTo>
                  <a:pt x="152400" y="304800"/>
                </a:lnTo>
                <a:cubicBezTo>
                  <a:pt x="68288" y="304800"/>
                  <a:pt x="0" y="236512"/>
                  <a:pt x="0" y="152400"/>
                </a:cubicBezTo>
                <a:lnTo>
                  <a:pt x="0" y="152400"/>
                </a:lnTo>
                <a:cubicBezTo>
                  <a:pt x="0" y="68288"/>
                  <a:pt x="68288" y="0"/>
                  <a:pt x="152400" y="0"/>
                </a:cubicBezTo>
                <a:close/>
              </a:path>
            </a:pathLst>
          </a:custGeom>
          <a:solidFill>
            <a:srgbClr val="C5A575">
              <a:alpha val="20000"/>
            </a:srgbClr>
          </a:solidFill>
          <a:ln/>
        </p:spPr>
      </p:sp>
      <p:sp>
        <p:nvSpPr>
          <p:cNvPr id="47" name="Shape 45"/>
          <p:cNvSpPr/>
          <p:nvPr/>
        </p:nvSpPr>
        <p:spPr>
          <a:xfrm>
            <a:off x="6431042" y="4379595"/>
            <a:ext cx="150019" cy="133350"/>
          </a:xfrm>
          <a:custGeom>
            <a:avLst/>
            <a:gdLst/>
            <a:ahLst/>
            <a:cxnLst/>
            <a:rect l="l" t="t" r="r" b="b"/>
            <a:pathLst>
              <a:path w="150019" h="133350">
                <a:moveTo>
                  <a:pt x="44172" y="39953"/>
                </a:moveTo>
                <a:lnTo>
                  <a:pt x="39302" y="35083"/>
                </a:lnTo>
                <a:cubicBezTo>
                  <a:pt x="36046" y="31827"/>
                  <a:pt x="36046" y="26540"/>
                  <a:pt x="39302" y="23284"/>
                </a:cubicBezTo>
                <a:lnTo>
                  <a:pt x="69175" y="-6615"/>
                </a:lnTo>
                <a:cubicBezTo>
                  <a:pt x="72431" y="-9871"/>
                  <a:pt x="77718" y="-9871"/>
                  <a:pt x="80974" y="-6615"/>
                </a:cubicBezTo>
                <a:lnTo>
                  <a:pt x="85844" y="-1719"/>
                </a:lnTo>
                <a:cubicBezTo>
                  <a:pt x="89100" y="1537"/>
                  <a:pt x="89100" y="6824"/>
                  <a:pt x="85844" y="10079"/>
                </a:cubicBezTo>
                <a:lnTo>
                  <a:pt x="55971" y="39953"/>
                </a:lnTo>
                <a:cubicBezTo>
                  <a:pt x="52715" y="43209"/>
                  <a:pt x="47428" y="43209"/>
                  <a:pt x="44172" y="39953"/>
                </a:cubicBezTo>
                <a:close/>
                <a:moveTo>
                  <a:pt x="71884" y="55137"/>
                </a:moveTo>
                <a:lnTo>
                  <a:pt x="63706" y="46959"/>
                </a:lnTo>
                <a:lnTo>
                  <a:pt x="92876" y="17789"/>
                </a:lnTo>
                <a:lnTo>
                  <a:pt x="123974" y="48886"/>
                </a:lnTo>
                <a:lnTo>
                  <a:pt x="94804" y="78057"/>
                </a:lnTo>
                <a:lnTo>
                  <a:pt x="86625" y="69879"/>
                </a:lnTo>
                <a:lnTo>
                  <a:pt x="26201" y="130303"/>
                </a:lnTo>
                <a:cubicBezTo>
                  <a:pt x="22138" y="134366"/>
                  <a:pt x="15549" y="134366"/>
                  <a:pt x="11460" y="130303"/>
                </a:cubicBezTo>
                <a:cubicBezTo>
                  <a:pt x="7371" y="126240"/>
                  <a:pt x="7397" y="119650"/>
                  <a:pt x="11460" y="115561"/>
                </a:cubicBezTo>
                <a:lnTo>
                  <a:pt x="71884" y="55137"/>
                </a:lnTo>
                <a:close/>
                <a:moveTo>
                  <a:pt x="101810" y="97564"/>
                </a:moveTo>
                <a:cubicBezTo>
                  <a:pt x="98554" y="94309"/>
                  <a:pt x="98554" y="89022"/>
                  <a:pt x="101810" y="85766"/>
                </a:cubicBezTo>
                <a:lnTo>
                  <a:pt x="131683" y="55892"/>
                </a:lnTo>
                <a:cubicBezTo>
                  <a:pt x="134939" y="52637"/>
                  <a:pt x="140226" y="52637"/>
                  <a:pt x="143481" y="55892"/>
                </a:cubicBezTo>
                <a:lnTo>
                  <a:pt x="148352" y="60763"/>
                </a:lnTo>
                <a:cubicBezTo>
                  <a:pt x="151607" y="64018"/>
                  <a:pt x="151607" y="69306"/>
                  <a:pt x="148352" y="72561"/>
                </a:cubicBezTo>
                <a:lnTo>
                  <a:pt x="118478" y="102461"/>
                </a:lnTo>
                <a:cubicBezTo>
                  <a:pt x="115223" y="105716"/>
                  <a:pt x="109936" y="105716"/>
                  <a:pt x="106680" y="102461"/>
                </a:cubicBezTo>
                <a:lnTo>
                  <a:pt x="101810" y="97590"/>
                </a:lnTo>
                <a:close/>
              </a:path>
            </a:pathLst>
          </a:custGeom>
          <a:solidFill>
            <a:srgbClr val="C5A575"/>
          </a:solidFill>
          <a:ln/>
        </p:spPr>
      </p:sp>
      <p:sp>
        <p:nvSpPr>
          <p:cNvPr id="48" name="Text 46"/>
          <p:cNvSpPr/>
          <p:nvPr/>
        </p:nvSpPr>
        <p:spPr>
          <a:xfrm>
            <a:off x="6770370" y="4255770"/>
            <a:ext cx="28384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F7FAF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CM Yogi Adityanath</a:t>
            </a:r>
            <a:endParaRPr lang="en-US" sz="1600" dirty="0"/>
          </a:p>
        </p:txBody>
      </p:sp>
      <p:sp>
        <p:nvSpPr>
          <p:cNvPr id="49" name="Text 47"/>
          <p:cNvSpPr/>
          <p:nvPr/>
        </p:nvSpPr>
        <p:spPr>
          <a:xfrm>
            <a:off x="6770370" y="4484370"/>
            <a:ext cx="28289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8B9D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UP transformational governance documentation</a:t>
            </a:r>
            <a:endParaRPr lang="en-US" sz="1600" dirty="0"/>
          </a:p>
        </p:txBody>
      </p:sp>
      <p:sp>
        <p:nvSpPr>
          <p:cNvPr id="50" name="Shape 48"/>
          <p:cNvSpPr/>
          <p:nvPr/>
        </p:nvSpPr>
        <p:spPr>
          <a:xfrm>
            <a:off x="6195060" y="4953001"/>
            <a:ext cx="5608320" cy="1684020"/>
          </a:xfrm>
          <a:custGeom>
            <a:avLst/>
            <a:gdLst/>
            <a:ahLst/>
            <a:cxnLst/>
            <a:rect l="l" t="t" r="r" b="b"/>
            <a:pathLst>
              <a:path w="5608320" h="1684020">
                <a:moveTo>
                  <a:pt x="76202" y="0"/>
                </a:moveTo>
                <a:lnTo>
                  <a:pt x="5532118" y="0"/>
                </a:lnTo>
                <a:cubicBezTo>
                  <a:pt x="5574203" y="0"/>
                  <a:pt x="5608320" y="34117"/>
                  <a:pt x="5608320" y="76202"/>
                </a:cubicBezTo>
                <a:lnTo>
                  <a:pt x="5608320" y="1607818"/>
                </a:lnTo>
                <a:cubicBezTo>
                  <a:pt x="5608320" y="1649903"/>
                  <a:pt x="5574203" y="1684020"/>
                  <a:pt x="5532118" y="1684020"/>
                </a:cubicBezTo>
                <a:lnTo>
                  <a:pt x="76202" y="1684020"/>
                </a:lnTo>
                <a:cubicBezTo>
                  <a:pt x="34117" y="1684020"/>
                  <a:pt x="0" y="1649903"/>
                  <a:pt x="0" y="1607818"/>
                </a:cubicBezTo>
                <a:lnTo>
                  <a:pt x="0" y="76202"/>
                </a:lnTo>
                <a:cubicBezTo>
                  <a:pt x="0" y="34117"/>
                  <a:pt x="34117" y="0"/>
                  <a:pt x="76202" y="0"/>
                </a:cubicBezTo>
                <a:close/>
              </a:path>
            </a:pathLst>
          </a:custGeom>
          <a:gradFill rotWithShape="1" flip="none">
            <a:gsLst>
              <a:gs pos="0">
                <a:srgbClr val="C5A575">
                  <a:alpha val="20000"/>
                </a:srgbClr>
              </a:gs>
              <a:gs pos="100000">
                <a:srgbClr val="8B9DAE">
                  <a:alpha val="10000"/>
                </a:srgbClr>
              </a:gs>
            </a:gsLst>
            <a:lin ang="0" scaled="1"/>
          </a:gradFill>
          <a:ln w="10160">
            <a:solidFill>
              <a:srgbClr val="C5A575">
                <a:alpha val="40000"/>
              </a:srgbClr>
            </a:solidFill>
            <a:prstDash val="solid"/>
          </a:ln>
        </p:spPr>
      </p:sp>
      <p:sp>
        <p:nvSpPr>
          <p:cNvPr id="51" name="Shape 49"/>
          <p:cNvSpPr/>
          <p:nvPr/>
        </p:nvSpPr>
        <p:spPr>
          <a:xfrm>
            <a:off x="6385798" y="5156836"/>
            <a:ext cx="150019" cy="171450"/>
          </a:xfrm>
          <a:custGeom>
            <a:avLst/>
            <a:gdLst/>
            <a:ahLst/>
            <a:cxnLst/>
            <a:rect l="l" t="t" r="r" b="b"/>
            <a:pathLst>
              <a:path w="150019" h="171450">
                <a:moveTo>
                  <a:pt x="82343" y="-8673"/>
                </a:moveTo>
                <a:cubicBezTo>
                  <a:pt x="77856" y="-11419"/>
                  <a:pt x="72197" y="-11419"/>
                  <a:pt x="67709" y="-8673"/>
                </a:cubicBezTo>
                <a:cubicBezTo>
                  <a:pt x="59539" y="-3683"/>
                  <a:pt x="54482" y="-2344"/>
                  <a:pt x="44905" y="-2545"/>
                </a:cubicBezTo>
                <a:cubicBezTo>
                  <a:pt x="39648" y="-2679"/>
                  <a:pt x="34759" y="167"/>
                  <a:pt x="32214" y="4789"/>
                </a:cubicBezTo>
                <a:cubicBezTo>
                  <a:pt x="27626" y="13194"/>
                  <a:pt x="23909" y="16911"/>
                  <a:pt x="15504" y="21498"/>
                </a:cubicBezTo>
                <a:cubicBezTo>
                  <a:pt x="10883" y="24010"/>
                  <a:pt x="8070" y="28932"/>
                  <a:pt x="8171" y="34190"/>
                </a:cubicBezTo>
                <a:cubicBezTo>
                  <a:pt x="8405" y="43767"/>
                  <a:pt x="7032" y="48823"/>
                  <a:pt x="2043" y="56994"/>
                </a:cubicBezTo>
                <a:cubicBezTo>
                  <a:pt x="-703" y="61481"/>
                  <a:pt x="-703" y="67140"/>
                  <a:pt x="2043" y="71627"/>
                </a:cubicBezTo>
                <a:cubicBezTo>
                  <a:pt x="7032" y="79798"/>
                  <a:pt x="8372" y="84854"/>
                  <a:pt x="8171" y="94431"/>
                </a:cubicBezTo>
                <a:cubicBezTo>
                  <a:pt x="8037" y="99689"/>
                  <a:pt x="10883" y="104578"/>
                  <a:pt x="15504" y="107123"/>
                </a:cubicBezTo>
                <a:cubicBezTo>
                  <a:pt x="22905" y="111175"/>
                  <a:pt x="26655" y="114523"/>
                  <a:pt x="30607" y="121020"/>
                </a:cubicBezTo>
                <a:lnTo>
                  <a:pt x="14299" y="153535"/>
                </a:lnTo>
                <a:cubicBezTo>
                  <a:pt x="12323" y="157520"/>
                  <a:pt x="13930" y="162342"/>
                  <a:pt x="17882" y="164317"/>
                </a:cubicBezTo>
                <a:lnTo>
                  <a:pt x="46680" y="178717"/>
                </a:lnTo>
                <a:cubicBezTo>
                  <a:pt x="50531" y="180625"/>
                  <a:pt x="55219" y="179185"/>
                  <a:pt x="57295" y="175435"/>
                </a:cubicBezTo>
                <a:lnTo>
                  <a:pt x="74976" y="143589"/>
                </a:lnTo>
                <a:lnTo>
                  <a:pt x="92657" y="175435"/>
                </a:lnTo>
                <a:cubicBezTo>
                  <a:pt x="94733" y="179185"/>
                  <a:pt x="99421" y="180659"/>
                  <a:pt x="103272" y="178717"/>
                </a:cubicBezTo>
                <a:lnTo>
                  <a:pt x="132070" y="164317"/>
                </a:lnTo>
                <a:cubicBezTo>
                  <a:pt x="136055" y="162342"/>
                  <a:pt x="137662" y="157520"/>
                  <a:pt x="135653" y="153535"/>
                </a:cubicBezTo>
                <a:lnTo>
                  <a:pt x="119379" y="120986"/>
                </a:lnTo>
                <a:cubicBezTo>
                  <a:pt x="123297" y="114490"/>
                  <a:pt x="127081" y="111141"/>
                  <a:pt x="134481" y="107089"/>
                </a:cubicBezTo>
                <a:cubicBezTo>
                  <a:pt x="139102" y="104578"/>
                  <a:pt x="141915" y="99655"/>
                  <a:pt x="141815" y="94398"/>
                </a:cubicBezTo>
                <a:cubicBezTo>
                  <a:pt x="141580" y="84821"/>
                  <a:pt x="142953" y="79764"/>
                  <a:pt x="147943" y="71594"/>
                </a:cubicBezTo>
                <a:cubicBezTo>
                  <a:pt x="150688" y="67107"/>
                  <a:pt x="150688" y="61447"/>
                  <a:pt x="147943" y="56960"/>
                </a:cubicBezTo>
                <a:cubicBezTo>
                  <a:pt x="142953" y="48790"/>
                  <a:pt x="141614" y="43733"/>
                  <a:pt x="141815" y="34156"/>
                </a:cubicBezTo>
                <a:cubicBezTo>
                  <a:pt x="141949" y="28899"/>
                  <a:pt x="139102" y="24010"/>
                  <a:pt x="134481" y="21465"/>
                </a:cubicBezTo>
                <a:cubicBezTo>
                  <a:pt x="126076" y="16877"/>
                  <a:pt x="122359" y="13160"/>
                  <a:pt x="117771" y="4755"/>
                </a:cubicBezTo>
                <a:cubicBezTo>
                  <a:pt x="115260" y="134"/>
                  <a:pt x="110337" y="-2679"/>
                  <a:pt x="105080" y="-2578"/>
                </a:cubicBezTo>
                <a:cubicBezTo>
                  <a:pt x="95503" y="-2344"/>
                  <a:pt x="90447" y="-3717"/>
                  <a:pt x="82276" y="-8706"/>
                </a:cubicBezTo>
                <a:close/>
                <a:moveTo>
                  <a:pt x="75009" y="32147"/>
                </a:moveTo>
                <a:cubicBezTo>
                  <a:pt x="92752" y="32147"/>
                  <a:pt x="107156" y="46551"/>
                  <a:pt x="107156" y="64294"/>
                </a:cubicBezTo>
                <a:cubicBezTo>
                  <a:pt x="107156" y="82036"/>
                  <a:pt x="92752" y="96441"/>
                  <a:pt x="75009" y="96441"/>
                </a:cubicBezTo>
                <a:cubicBezTo>
                  <a:pt x="57267" y="96441"/>
                  <a:pt x="42863" y="82036"/>
                  <a:pt x="42863" y="64294"/>
                </a:cubicBezTo>
                <a:cubicBezTo>
                  <a:pt x="42863" y="46551"/>
                  <a:pt x="57267" y="32147"/>
                  <a:pt x="75009" y="32147"/>
                </a:cubicBezTo>
                <a:close/>
              </a:path>
            </a:pathLst>
          </a:custGeom>
          <a:solidFill>
            <a:srgbClr val="C5A575"/>
          </a:solidFill>
          <a:ln/>
        </p:spPr>
      </p:sp>
      <p:sp>
        <p:nvSpPr>
          <p:cNvPr id="52" name="Text 50"/>
          <p:cNvSpPr/>
          <p:nvPr/>
        </p:nvSpPr>
        <p:spPr>
          <a:xfrm>
            <a:off x="6570345" y="5109211"/>
            <a:ext cx="51625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F7FAFC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Why Record-Worthy</a:t>
            </a:r>
            <a:endParaRPr lang="en-US" sz="1600" dirty="0"/>
          </a:p>
        </p:txBody>
      </p:sp>
      <p:sp>
        <p:nvSpPr>
          <p:cNvPr id="53" name="Text 51"/>
          <p:cNvSpPr/>
          <p:nvPr/>
        </p:nvSpPr>
        <p:spPr>
          <a:xfrm>
            <a:off x="6351270" y="5452111"/>
            <a:ext cx="1905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C5A57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✓</a:t>
            </a:r>
            <a:endParaRPr lang="en-US" sz="1600" dirty="0"/>
          </a:p>
        </p:txBody>
      </p:sp>
      <p:sp>
        <p:nvSpPr>
          <p:cNvPr id="54" name="Text 52"/>
          <p:cNvSpPr/>
          <p:nvPr/>
        </p:nvSpPr>
        <p:spPr>
          <a:xfrm>
            <a:off x="6541651" y="5452111"/>
            <a:ext cx="46958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F7FAF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No global precedent</a:t>
            </a:r>
            <a:pPr>
              <a:lnSpc>
                <a:spcPct val="130000"/>
              </a:lnSpc>
            </a:pPr>
            <a:r>
              <a:rPr lang="en-US" sz="1200" dirty="0">
                <a:solidFill>
                  <a:srgbClr val="F7FAF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for solo-authored evidence-based reckoner suite</a:t>
            </a:r>
            <a:endParaRPr lang="en-US" sz="1600" dirty="0"/>
          </a:p>
        </p:txBody>
      </p:sp>
      <p:sp>
        <p:nvSpPr>
          <p:cNvPr id="55" name="Text 53"/>
          <p:cNvSpPr/>
          <p:nvPr/>
        </p:nvSpPr>
        <p:spPr>
          <a:xfrm>
            <a:off x="6351270" y="5718811"/>
            <a:ext cx="1905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C5A57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✓</a:t>
            </a:r>
            <a:endParaRPr lang="en-US" sz="1600" dirty="0"/>
          </a:p>
        </p:txBody>
      </p:sp>
      <p:sp>
        <p:nvSpPr>
          <p:cNvPr id="56" name="Text 54"/>
          <p:cNvSpPr/>
          <p:nvPr/>
        </p:nvSpPr>
        <p:spPr>
          <a:xfrm>
            <a:off x="6541651" y="5718811"/>
            <a:ext cx="37242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F7FAF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Democratizes complex knowledge</a:t>
            </a:r>
            <a:pPr>
              <a:lnSpc>
                <a:spcPct val="130000"/>
              </a:lnSpc>
            </a:pPr>
            <a:r>
              <a:rPr lang="en-US" sz="1200" dirty="0">
                <a:solidFill>
                  <a:srgbClr val="F7FAF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for common citizens</a:t>
            </a:r>
            <a:endParaRPr lang="en-US" sz="1600" dirty="0"/>
          </a:p>
        </p:txBody>
      </p:sp>
      <p:sp>
        <p:nvSpPr>
          <p:cNvPr id="57" name="Text 55"/>
          <p:cNvSpPr/>
          <p:nvPr/>
        </p:nvSpPr>
        <p:spPr>
          <a:xfrm>
            <a:off x="6351270" y="5985511"/>
            <a:ext cx="1905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C5A57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✓</a:t>
            </a:r>
            <a:endParaRPr lang="en-US" sz="1600" dirty="0"/>
          </a:p>
        </p:txBody>
      </p:sp>
      <p:sp>
        <p:nvSpPr>
          <p:cNvPr id="58" name="Text 56"/>
          <p:cNvSpPr/>
          <p:nvPr/>
        </p:nvSpPr>
        <p:spPr>
          <a:xfrm>
            <a:off x="6541651" y="5985511"/>
            <a:ext cx="30861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F7FAF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Counter-narrative tool</a:t>
            </a:r>
            <a:pPr>
              <a:lnSpc>
                <a:spcPct val="130000"/>
              </a:lnSpc>
            </a:pPr>
            <a:r>
              <a:rPr lang="en-US" sz="1200" dirty="0">
                <a:solidFill>
                  <a:srgbClr val="F7FAF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against misinformation</a:t>
            </a:r>
            <a:endParaRPr lang="en-US" sz="1600" dirty="0"/>
          </a:p>
        </p:txBody>
      </p:sp>
      <p:sp>
        <p:nvSpPr>
          <p:cNvPr id="59" name="Text 57"/>
          <p:cNvSpPr/>
          <p:nvPr/>
        </p:nvSpPr>
        <p:spPr>
          <a:xfrm>
            <a:off x="6351270" y="6252211"/>
            <a:ext cx="1905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C5A57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✓</a:t>
            </a:r>
            <a:endParaRPr lang="en-US" sz="1600" dirty="0"/>
          </a:p>
        </p:txBody>
      </p:sp>
      <p:sp>
        <p:nvSpPr>
          <p:cNvPr id="60" name="Text 58"/>
          <p:cNvSpPr/>
          <p:nvPr/>
        </p:nvSpPr>
        <p:spPr>
          <a:xfrm>
            <a:off x="6541651" y="6252211"/>
            <a:ext cx="25050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F7FAF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All DOI-registered</a:t>
            </a:r>
            <a:pPr>
              <a:lnSpc>
                <a:spcPct val="130000"/>
              </a:lnSpc>
            </a:pPr>
            <a:r>
              <a:rPr lang="en-US" sz="1200" dirty="0">
                <a:solidFill>
                  <a:srgbClr val="F7FAF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and peer-indexed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1A1D2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42472" y="342472"/>
            <a:ext cx="1275708" cy="239730"/>
          </a:xfrm>
          <a:custGeom>
            <a:avLst/>
            <a:gdLst/>
            <a:ahLst/>
            <a:cxnLst/>
            <a:rect l="l" t="t" r="r" b="b"/>
            <a:pathLst>
              <a:path w="1275708" h="239730">
                <a:moveTo>
                  <a:pt x="119865" y="0"/>
                </a:moveTo>
                <a:lnTo>
                  <a:pt x="1155843" y="0"/>
                </a:lnTo>
                <a:cubicBezTo>
                  <a:pt x="1222042" y="0"/>
                  <a:pt x="1275708" y="53665"/>
                  <a:pt x="1275708" y="119865"/>
                </a:cubicBezTo>
                <a:lnTo>
                  <a:pt x="1275708" y="119865"/>
                </a:lnTo>
                <a:cubicBezTo>
                  <a:pt x="1275708" y="186065"/>
                  <a:pt x="1222042" y="239730"/>
                  <a:pt x="1155843" y="239730"/>
                </a:cubicBezTo>
                <a:lnTo>
                  <a:pt x="119865" y="239730"/>
                </a:lnTo>
                <a:cubicBezTo>
                  <a:pt x="53665" y="239730"/>
                  <a:pt x="0" y="186065"/>
                  <a:pt x="0" y="119865"/>
                </a:cubicBezTo>
                <a:lnTo>
                  <a:pt x="0" y="119865"/>
                </a:lnTo>
                <a:cubicBezTo>
                  <a:pt x="0" y="53665"/>
                  <a:pt x="53665" y="0"/>
                  <a:pt x="119865" y="0"/>
                </a:cubicBezTo>
                <a:close/>
              </a:path>
            </a:pathLst>
          </a:custGeom>
          <a:solidFill>
            <a:srgbClr val="8B9DAE"/>
          </a:solidFill>
          <a:ln/>
        </p:spPr>
      </p:sp>
      <p:sp>
        <p:nvSpPr>
          <p:cNvPr id="3" name="Text 1"/>
          <p:cNvSpPr/>
          <p:nvPr/>
        </p:nvSpPr>
        <p:spPr>
          <a:xfrm>
            <a:off x="445213" y="376719"/>
            <a:ext cx="1130157" cy="1712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44" b="1" dirty="0">
                <a:solidFill>
                  <a:srgbClr val="1A1D24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WORLD'S LARGEST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722955" y="376719"/>
            <a:ext cx="2311685" cy="1712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44" spc="189" kern="0" dirty="0">
                <a:solidFill>
                  <a:srgbClr val="8B9DAE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Landmark Achievement #2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342472" y="650697"/>
            <a:ext cx="11661169" cy="77056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427" b="1" dirty="0">
                <a:solidFill>
                  <a:srgbClr val="F7FAFC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Helix Library — World's Largest</a:t>
            </a:r>
            <a:endParaRPr lang="en-US" sz="1600" dirty="0"/>
          </a:p>
          <a:p>
            <a:pPr>
              <a:lnSpc>
                <a:spcPct val="100000"/>
              </a:lnSpc>
            </a:pPr>
            <a:r>
              <a:rPr lang="en-US" sz="2427" b="1" dirty="0">
                <a:solidFill>
                  <a:srgbClr val="8B9DAE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Independent Digital Encyclopedia</a:t>
            </a:r>
            <a:endParaRPr lang="en-US" sz="1600" dirty="0"/>
          </a:p>
        </p:txBody>
      </p:sp>
      <p:sp>
        <p:nvSpPr>
          <p:cNvPr id="6" name="Shape 4"/>
          <p:cNvSpPr/>
          <p:nvPr/>
        </p:nvSpPr>
        <p:spPr>
          <a:xfrm>
            <a:off x="349321" y="1565097"/>
            <a:ext cx="4482957" cy="2205519"/>
          </a:xfrm>
          <a:custGeom>
            <a:avLst/>
            <a:gdLst/>
            <a:ahLst/>
            <a:cxnLst/>
            <a:rect l="l" t="t" r="r" b="b"/>
            <a:pathLst>
              <a:path w="4482957" h="2205519">
                <a:moveTo>
                  <a:pt x="68503" y="0"/>
                </a:moveTo>
                <a:lnTo>
                  <a:pt x="4414454" y="0"/>
                </a:lnTo>
                <a:cubicBezTo>
                  <a:pt x="4452287" y="0"/>
                  <a:pt x="4482957" y="30670"/>
                  <a:pt x="4482957" y="68503"/>
                </a:cubicBezTo>
                <a:lnTo>
                  <a:pt x="4482957" y="2137016"/>
                </a:lnTo>
                <a:cubicBezTo>
                  <a:pt x="4482957" y="2174849"/>
                  <a:pt x="4452287" y="2205519"/>
                  <a:pt x="4414454" y="2205519"/>
                </a:cubicBezTo>
                <a:lnTo>
                  <a:pt x="68503" y="2205519"/>
                </a:lnTo>
                <a:cubicBezTo>
                  <a:pt x="30670" y="2205519"/>
                  <a:pt x="0" y="2174849"/>
                  <a:pt x="0" y="2137016"/>
                </a:cubicBezTo>
                <a:lnTo>
                  <a:pt x="0" y="68503"/>
                </a:lnTo>
                <a:cubicBezTo>
                  <a:pt x="0" y="30670"/>
                  <a:pt x="30670" y="0"/>
                  <a:pt x="68503" y="0"/>
                </a:cubicBezTo>
                <a:close/>
              </a:path>
            </a:pathLst>
          </a:custGeom>
          <a:gradFill rotWithShape="1" flip="none">
            <a:gsLst>
              <a:gs pos="0">
                <a:srgbClr val="8B9DAE">
                  <a:alpha val="30000"/>
                </a:srgbClr>
              </a:gs>
              <a:gs pos="100000">
                <a:srgbClr val="8B9DAE">
                  <a:alpha val="10000"/>
                </a:srgbClr>
              </a:gs>
            </a:gsLst>
            <a:lin ang="2700000" scaled="1"/>
          </a:gradFill>
          <a:ln w="20320">
            <a:solidFill>
              <a:srgbClr val="8B9DAE"/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2387029" y="1743183"/>
            <a:ext cx="410966" cy="410966"/>
          </a:xfrm>
          <a:custGeom>
            <a:avLst/>
            <a:gdLst/>
            <a:ahLst/>
            <a:cxnLst/>
            <a:rect l="l" t="t" r="r" b="b"/>
            <a:pathLst>
              <a:path w="410966" h="410966">
                <a:moveTo>
                  <a:pt x="205483" y="113417"/>
                </a:moveTo>
                <a:lnTo>
                  <a:pt x="205483" y="361682"/>
                </a:lnTo>
                <a:lnTo>
                  <a:pt x="205884" y="361522"/>
                </a:lnTo>
                <a:cubicBezTo>
                  <a:pt x="249710" y="343301"/>
                  <a:pt x="296747" y="333910"/>
                  <a:pt x="344184" y="333910"/>
                </a:cubicBezTo>
                <a:lnTo>
                  <a:pt x="359596" y="333910"/>
                </a:lnTo>
                <a:lnTo>
                  <a:pt x="359596" y="77056"/>
                </a:lnTo>
                <a:lnTo>
                  <a:pt x="344184" y="77056"/>
                </a:lnTo>
                <a:cubicBezTo>
                  <a:pt x="310312" y="77056"/>
                  <a:pt x="276680" y="83799"/>
                  <a:pt x="245376" y="96802"/>
                </a:cubicBezTo>
                <a:cubicBezTo>
                  <a:pt x="231891" y="102421"/>
                  <a:pt x="218567" y="107959"/>
                  <a:pt x="205483" y="113417"/>
                </a:cubicBezTo>
                <a:close/>
                <a:moveTo>
                  <a:pt x="185336" y="49364"/>
                </a:moveTo>
                <a:lnTo>
                  <a:pt x="205483" y="57792"/>
                </a:lnTo>
                <a:lnTo>
                  <a:pt x="225630" y="49364"/>
                </a:lnTo>
                <a:cubicBezTo>
                  <a:pt x="263195" y="33712"/>
                  <a:pt x="303489" y="25685"/>
                  <a:pt x="344184" y="25685"/>
                </a:cubicBezTo>
                <a:lnTo>
                  <a:pt x="372438" y="25685"/>
                </a:lnTo>
                <a:cubicBezTo>
                  <a:pt x="393709" y="25685"/>
                  <a:pt x="410966" y="42943"/>
                  <a:pt x="410966" y="64213"/>
                </a:cubicBezTo>
                <a:lnTo>
                  <a:pt x="410966" y="346753"/>
                </a:lnTo>
                <a:cubicBezTo>
                  <a:pt x="410966" y="368024"/>
                  <a:pt x="393709" y="385281"/>
                  <a:pt x="372438" y="385281"/>
                </a:cubicBezTo>
                <a:lnTo>
                  <a:pt x="344184" y="385281"/>
                </a:lnTo>
                <a:cubicBezTo>
                  <a:pt x="303489" y="385281"/>
                  <a:pt x="263195" y="393308"/>
                  <a:pt x="225630" y="408960"/>
                </a:cubicBezTo>
                <a:lnTo>
                  <a:pt x="215356" y="413214"/>
                </a:lnTo>
                <a:cubicBezTo>
                  <a:pt x="209015" y="415863"/>
                  <a:pt x="201951" y="415863"/>
                  <a:pt x="195610" y="413214"/>
                </a:cubicBezTo>
                <a:lnTo>
                  <a:pt x="185336" y="408960"/>
                </a:lnTo>
                <a:cubicBezTo>
                  <a:pt x="147771" y="393308"/>
                  <a:pt x="107477" y="385281"/>
                  <a:pt x="66782" y="385281"/>
                </a:cubicBezTo>
                <a:lnTo>
                  <a:pt x="38528" y="385281"/>
                </a:lnTo>
                <a:cubicBezTo>
                  <a:pt x="17257" y="385281"/>
                  <a:pt x="0" y="368024"/>
                  <a:pt x="0" y="346753"/>
                </a:cubicBezTo>
                <a:lnTo>
                  <a:pt x="0" y="64213"/>
                </a:lnTo>
                <a:cubicBezTo>
                  <a:pt x="0" y="42943"/>
                  <a:pt x="17257" y="25685"/>
                  <a:pt x="38528" y="25685"/>
                </a:cubicBezTo>
                <a:lnTo>
                  <a:pt x="66782" y="25685"/>
                </a:lnTo>
                <a:cubicBezTo>
                  <a:pt x="107477" y="25685"/>
                  <a:pt x="147771" y="33712"/>
                  <a:pt x="185336" y="49364"/>
                </a:cubicBezTo>
                <a:close/>
              </a:path>
            </a:pathLst>
          </a:custGeom>
          <a:solidFill>
            <a:srgbClr val="8B9DAE"/>
          </a:solidFill>
          <a:ln/>
        </p:spPr>
      </p:sp>
      <p:sp>
        <p:nvSpPr>
          <p:cNvPr id="8" name="Text 6"/>
          <p:cNvSpPr/>
          <p:nvPr/>
        </p:nvSpPr>
        <p:spPr>
          <a:xfrm>
            <a:off x="463193" y="2256891"/>
            <a:ext cx="4255213" cy="3082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2022" b="1" dirty="0">
                <a:solidFill>
                  <a:srgbClr val="F7FAFC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194+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488879" y="2565115"/>
            <a:ext cx="4203843" cy="23973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213" dirty="0">
                <a:solidFill>
                  <a:srgbClr val="8B9DAE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Governance Frameworks</a:t>
            </a:r>
            <a:endParaRPr lang="en-US" sz="1600" dirty="0"/>
          </a:p>
        </p:txBody>
      </p:sp>
      <p:sp>
        <p:nvSpPr>
          <p:cNvPr id="10" name="Shape 8"/>
          <p:cNvSpPr/>
          <p:nvPr/>
        </p:nvSpPr>
        <p:spPr>
          <a:xfrm>
            <a:off x="527407" y="2941835"/>
            <a:ext cx="4126787" cy="650697"/>
          </a:xfrm>
          <a:custGeom>
            <a:avLst/>
            <a:gdLst/>
            <a:ahLst/>
            <a:cxnLst/>
            <a:rect l="l" t="t" r="r" b="b"/>
            <a:pathLst>
              <a:path w="4126787" h="650697">
                <a:moveTo>
                  <a:pt x="68492" y="0"/>
                </a:moveTo>
                <a:lnTo>
                  <a:pt x="4058294" y="0"/>
                </a:lnTo>
                <a:cubicBezTo>
                  <a:pt x="4096121" y="0"/>
                  <a:pt x="4126787" y="30665"/>
                  <a:pt x="4126787" y="68492"/>
                </a:cubicBezTo>
                <a:lnTo>
                  <a:pt x="4126787" y="582204"/>
                </a:lnTo>
                <a:cubicBezTo>
                  <a:pt x="4126787" y="620032"/>
                  <a:pt x="4096121" y="650697"/>
                  <a:pt x="4058294" y="650697"/>
                </a:cubicBezTo>
                <a:lnTo>
                  <a:pt x="68492" y="650697"/>
                </a:lnTo>
                <a:cubicBezTo>
                  <a:pt x="30665" y="650697"/>
                  <a:pt x="0" y="620032"/>
                  <a:pt x="0" y="582204"/>
                </a:cubicBezTo>
                <a:lnTo>
                  <a:pt x="0" y="68492"/>
                </a:lnTo>
                <a:cubicBezTo>
                  <a:pt x="0" y="30665"/>
                  <a:pt x="30665" y="0"/>
                  <a:pt x="68492" y="0"/>
                </a:cubicBezTo>
                <a:close/>
              </a:path>
            </a:pathLst>
          </a:custGeom>
          <a:solidFill>
            <a:srgbClr val="1A1D24">
              <a:alpha val="50196"/>
            </a:srgbClr>
          </a:solidFill>
          <a:ln/>
        </p:spPr>
      </p:sp>
      <p:sp>
        <p:nvSpPr>
          <p:cNvPr id="11" name="Text 9"/>
          <p:cNvSpPr/>
          <p:nvPr/>
        </p:nvSpPr>
        <p:spPr>
          <a:xfrm>
            <a:off x="595901" y="3044576"/>
            <a:ext cx="3989798" cy="4452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40000"/>
              </a:lnSpc>
            </a:pPr>
            <a:r>
              <a:rPr lang="en-US" sz="1079" dirty="0">
                <a:solidFill>
                  <a:srgbClr val="F7FAF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Compiled by a </a:t>
            </a:r>
            <a:pPr algn="ctr">
              <a:lnSpc>
                <a:spcPct val="140000"/>
              </a:lnSpc>
            </a:pPr>
            <a:r>
              <a:rPr lang="en-US" sz="1079" b="1" dirty="0">
                <a:solidFill>
                  <a:srgbClr val="C5A57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single independent researcher</a:t>
            </a:r>
            <a:pPr algn="ctr">
              <a:lnSpc>
                <a:spcPct val="140000"/>
              </a:lnSpc>
            </a:pPr>
            <a:r>
              <a:rPr lang="en-US" sz="1079" dirty="0">
                <a:solidFill>
                  <a:srgbClr val="F7FAF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— believed to be the world's largest independently curated digital encyclopedia</a:t>
            </a:r>
            <a:endParaRPr lang="en-US" sz="1600" dirty="0"/>
          </a:p>
        </p:txBody>
      </p:sp>
      <p:sp>
        <p:nvSpPr>
          <p:cNvPr id="12" name="Shape 10"/>
          <p:cNvSpPr/>
          <p:nvPr/>
        </p:nvSpPr>
        <p:spPr>
          <a:xfrm>
            <a:off x="345897" y="3917880"/>
            <a:ext cx="4493231" cy="1787703"/>
          </a:xfrm>
          <a:custGeom>
            <a:avLst/>
            <a:gdLst/>
            <a:ahLst/>
            <a:cxnLst/>
            <a:rect l="l" t="t" r="r" b="b"/>
            <a:pathLst>
              <a:path w="4493231" h="1787703">
                <a:moveTo>
                  <a:pt x="68487" y="0"/>
                </a:moveTo>
                <a:lnTo>
                  <a:pt x="4424745" y="0"/>
                </a:lnTo>
                <a:cubicBezTo>
                  <a:pt x="4462569" y="0"/>
                  <a:pt x="4493231" y="30663"/>
                  <a:pt x="4493231" y="68487"/>
                </a:cubicBezTo>
                <a:lnTo>
                  <a:pt x="4493231" y="1719216"/>
                </a:lnTo>
                <a:cubicBezTo>
                  <a:pt x="4493231" y="1757041"/>
                  <a:pt x="4462569" y="1787703"/>
                  <a:pt x="4424745" y="1787703"/>
                </a:cubicBezTo>
                <a:lnTo>
                  <a:pt x="68487" y="1787703"/>
                </a:lnTo>
                <a:cubicBezTo>
                  <a:pt x="30663" y="1787703"/>
                  <a:pt x="0" y="1757041"/>
                  <a:pt x="0" y="1719216"/>
                </a:cubicBezTo>
                <a:lnTo>
                  <a:pt x="0" y="68487"/>
                </a:lnTo>
                <a:cubicBezTo>
                  <a:pt x="0" y="30688"/>
                  <a:pt x="30688" y="0"/>
                  <a:pt x="68487" y="0"/>
                </a:cubicBezTo>
                <a:close/>
              </a:path>
            </a:pathLst>
          </a:custGeom>
          <a:solidFill>
            <a:srgbClr val="4A5568">
              <a:alpha val="20000"/>
            </a:srgbClr>
          </a:solidFill>
          <a:ln w="10160">
            <a:solidFill>
              <a:srgbClr val="4A5568"/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507715" y="4101101"/>
            <a:ext cx="154112" cy="154112"/>
          </a:xfrm>
          <a:custGeom>
            <a:avLst/>
            <a:gdLst/>
            <a:ahLst/>
            <a:cxnLst/>
            <a:rect l="l" t="t" r="r" b="b"/>
            <a:pathLst>
              <a:path w="154112" h="154112">
                <a:moveTo>
                  <a:pt x="52976" y="0"/>
                </a:moveTo>
                <a:cubicBezTo>
                  <a:pt x="45000" y="0"/>
                  <a:pt x="38528" y="6472"/>
                  <a:pt x="38528" y="14448"/>
                </a:cubicBezTo>
                <a:lnTo>
                  <a:pt x="38528" y="77056"/>
                </a:lnTo>
                <a:cubicBezTo>
                  <a:pt x="38528" y="85033"/>
                  <a:pt x="45000" y="91504"/>
                  <a:pt x="52976" y="91504"/>
                </a:cubicBezTo>
                <a:lnTo>
                  <a:pt x="72240" y="91504"/>
                </a:lnTo>
                <a:cubicBezTo>
                  <a:pt x="80217" y="91504"/>
                  <a:pt x="86688" y="85033"/>
                  <a:pt x="86688" y="77056"/>
                </a:cubicBezTo>
                <a:lnTo>
                  <a:pt x="86688" y="57792"/>
                </a:lnTo>
                <a:lnTo>
                  <a:pt x="96320" y="57792"/>
                </a:lnTo>
                <a:cubicBezTo>
                  <a:pt x="117601" y="57792"/>
                  <a:pt x="134848" y="75039"/>
                  <a:pt x="134848" y="96320"/>
                </a:cubicBezTo>
                <a:cubicBezTo>
                  <a:pt x="134848" y="117601"/>
                  <a:pt x="117601" y="134848"/>
                  <a:pt x="96320" y="134848"/>
                </a:cubicBezTo>
                <a:lnTo>
                  <a:pt x="9632" y="134848"/>
                </a:lnTo>
                <a:cubicBezTo>
                  <a:pt x="4304" y="134848"/>
                  <a:pt x="0" y="139153"/>
                  <a:pt x="0" y="144480"/>
                </a:cubicBezTo>
                <a:cubicBezTo>
                  <a:pt x="0" y="149808"/>
                  <a:pt x="4304" y="154112"/>
                  <a:pt x="9632" y="154112"/>
                </a:cubicBezTo>
                <a:lnTo>
                  <a:pt x="144480" y="154112"/>
                </a:lnTo>
                <a:cubicBezTo>
                  <a:pt x="149808" y="154112"/>
                  <a:pt x="154112" y="149808"/>
                  <a:pt x="154112" y="144480"/>
                </a:cubicBezTo>
                <a:cubicBezTo>
                  <a:pt x="154112" y="139153"/>
                  <a:pt x="149808" y="134848"/>
                  <a:pt x="144480" y="134848"/>
                </a:cubicBezTo>
                <a:lnTo>
                  <a:pt x="139393" y="134848"/>
                </a:lnTo>
                <a:cubicBezTo>
                  <a:pt x="148544" y="124614"/>
                  <a:pt x="154112" y="111129"/>
                  <a:pt x="154112" y="96320"/>
                </a:cubicBezTo>
                <a:cubicBezTo>
                  <a:pt x="154112" y="64414"/>
                  <a:pt x="128226" y="38528"/>
                  <a:pt x="96320" y="38528"/>
                </a:cubicBezTo>
                <a:lnTo>
                  <a:pt x="86688" y="38528"/>
                </a:lnTo>
                <a:lnTo>
                  <a:pt x="86688" y="14448"/>
                </a:lnTo>
                <a:cubicBezTo>
                  <a:pt x="86688" y="6472"/>
                  <a:pt x="80217" y="0"/>
                  <a:pt x="72240" y="0"/>
                </a:cubicBezTo>
                <a:lnTo>
                  <a:pt x="52976" y="0"/>
                </a:lnTo>
                <a:close/>
                <a:moveTo>
                  <a:pt x="36120" y="105952"/>
                </a:moveTo>
                <a:cubicBezTo>
                  <a:pt x="32117" y="105952"/>
                  <a:pt x="28896" y="109173"/>
                  <a:pt x="28896" y="113176"/>
                </a:cubicBezTo>
                <a:cubicBezTo>
                  <a:pt x="28896" y="117180"/>
                  <a:pt x="32117" y="120400"/>
                  <a:pt x="36120" y="120400"/>
                </a:cubicBezTo>
                <a:lnTo>
                  <a:pt x="89096" y="120400"/>
                </a:lnTo>
                <a:cubicBezTo>
                  <a:pt x="93100" y="120400"/>
                  <a:pt x="96320" y="117180"/>
                  <a:pt x="96320" y="113176"/>
                </a:cubicBezTo>
                <a:cubicBezTo>
                  <a:pt x="96320" y="109173"/>
                  <a:pt x="93100" y="105952"/>
                  <a:pt x="89096" y="105952"/>
                </a:cubicBezTo>
                <a:lnTo>
                  <a:pt x="36120" y="105952"/>
                </a:lnTo>
                <a:close/>
              </a:path>
            </a:pathLst>
          </a:custGeom>
          <a:solidFill>
            <a:srgbClr val="C5A575"/>
          </a:solidFill>
          <a:ln/>
        </p:spPr>
      </p:sp>
      <p:sp>
        <p:nvSpPr>
          <p:cNvPr id="14" name="Text 12"/>
          <p:cNvSpPr/>
          <p:nvPr/>
        </p:nvSpPr>
        <p:spPr>
          <a:xfrm>
            <a:off x="683231" y="4058292"/>
            <a:ext cx="4092539" cy="23973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13" b="1" dirty="0">
                <a:solidFill>
                  <a:srgbClr val="C5A575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DeSci Labs Verification</a:t>
            </a:r>
            <a:endParaRPr lang="en-US" sz="1600" dirty="0"/>
          </a:p>
        </p:txBody>
      </p:sp>
      <p:sp>
        <p:nvSpPr>
          <p:cNvPr id="15" name="Text 13"/>
          <p:cNvSpPr/>
          <p:nvPr/>
        </p:nvSpPr>
        <p:spPr>
          <a:xfrm>
            <a:off x="486310" y="4417888"/>
            <a:ext cx="1001730" cy="2054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79" dirty="0">
                <a:solidFill>
                  <a:srgbClr val="8B9D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Articles Verified</a:t>
            </a:r>
            <a:endParaRPr lang="en-US" sz="1600" dirty="0"/>
          </a:p>
        </p:txBody>
      </p:sp>
      <p:sp>
        <p:nvSpPr>
          <p:cNvPr id="16" name="Text 14"/>
          <p:cNvSpPr/>
          <p:nvPr/>
        </p:nvSpPr>
        <p:spPr>
          <a:xfrm>
            <a:off x="4536897" y="4400764"/>
            <a:ext cx="248292" cy="23973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348" b="1" dirty="0">
                <a:solidFill>
                  <a:srgbClr val="C5A575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25</a:t>
            </a:r>
            <a:endParaRPr lang="en-US" sz="1600" dirty="0"/>
          </a:p>
        </p:txBody>
      </p:sp>
      <p:sp>
        <p:nvSpPr>
          <p:cNvPr id="17" name="Text 15"/>
          <p:cNvSpPr/>
          <p:nvPr/>
        </p:nvSpPr>
        <p:spPr>
          <a:xfrm>
            <a:off x="486310" y="4726112"/>
            <a:ext cx="1198652" cy="2054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79" dirty="0">
                <a:solidFill>
                  <a:srgbClr val="8B9D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Avg. Novelty Score</a:t>
            </a:r>
            <a:endParaRPr lang="en-US" sz="1600" dirty="0"/>
          </a:p>
        </p:txBody>
      </p:sp>
      <p:sp>
        <p:nvSpPr>
          <p:cNvPr id="18" name="Text 16"/>
          <p:cNvSpPr/>
          <p:nvPr/>
        </p:nvSpPr>
        <p:spPr>
          <a:xfrm>
            <a:off x="4300591" y="4708989"/>
            <a:ext cx="488022" cy="23973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348" b="1" dirty="0">
                <a:solidFill>
                  <a:srgbClr val="C5A575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94.9%</a:t>
            </a:r>
            <a:endParaRPr lang="en-US" sz="1600" dirty="0"/>
          </a:p>
        </p:txBody>
      </p:sp>
      <p:sp>
        <p:nvSpPr>
          <p:cNvPr id="19" name="Text 17"/>
          <p:cNvSpPr/>
          <p:nvPr/>
        </p:nvSpPr>
        <p:spPr>
          <a:xfrm>
            <a:off x="486310" y="5034337"/>
            <a:ext cx="1284270" cy="2054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79" dirty="0">
                <a:solidFill>
                  <a:srgbClr val="8B9D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Perfect 100% Scores</a:t>
            </a:r>
            <a:endParaRPr lang="en-US" sz="1600" dirty="0"/>
          </a:p>
        </p:txBody>
      </p:sp>
      <p:sp>
        <p:nvSpPr>
          <p:cNvPr id="20" name="Text 18"/>
          <p:cNvSpPr/>
          <p:nvPr/>
        </p:nvSpPr>
        <p:spPr>
          <a:xfrm>
            <a:off x="4608816" y="5017213"/>
            <a:ext cx="179798" cy="23973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348" b="1" dirty="0">
                <a:solidFill>
                  <a:srgbClr val="C5A575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4</a:t>
            </a:r>
            <a:endParaRPr lang="en-US" sz="1600" dirty="0"/>
          </a:p>
        </p:txBody>
      </p:sp>
      <p:sp>
        <p:nvSpPr>
          <p:cNvPr id="21" name="Text 19"/>
          <p:cNvSpPr/>
          <p:nvPr/>
        </p:nvSpPr>
        <p:spPr>
          <a:xfrm>
            <a:off x="486310" y="5342562"/>
            <a:ext cx="1070225" cy="2054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79" dirty="0">
                <a:solidFill>
                  <a:srgbClr val="8B9D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All Articles Score</a:t>
            </a:r>
            <a:endParaRPr lang="en-US" sz="1600" dirty="0"/>
          </a:p>
        </p:txBody>
      </p:sp>
      <p:sp>
        <p:nvSpPr>
          <p:cNvPr id="22" name="Text 20"/>
          <p:cNvSpPr/>
          <p:nvPr/>
        </p:nvSpPr>
        <p:spPr>
          <a:xfrm>
            <a:off x="4343400" y="5325438"/>
            <a:ext cx="445213" cy="23973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348" b="1" dirty="0">
                <a:solidFill>
                  <a:srgbClr val="C5A575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90%+</a:t>
            </a:r>
            <a:endParaRPr lang="en-US" sz="1600" dirty="0"/>
          </a:p>
        </p:txBody>
      </p:sp>
      <p:sp>
        <p:nvSpPr>
          <p:cNvPr id="23" name="Shape 21"/>
          <p:cNvSpPr/>
          <p:nvPr/>
        </p:nvSpPr>
        <p:spPr>
          <a:xfrm>
            <a:off x="5017214" y="1561672"/>
            <a:ext cx="6830602" cy="1924692"/>
          </a:xfrm>
          <a:custGeom>
            <a:avLst/>
            <a:gdLst/>
            <a:ahLst/>
            <a:cxnLst/>
            <a:rect l="l" t="t" r="r" b="b"/>
            <a:pathLst>
              <a:path w="6830602" h="1924692">
                <a:moveTo>
                  <a:pt x="68500" y="0"/>
                </a:moveTo>
                <a:lnTo>
                  <a:pt x="6762102" y="0"/>
                </a:lnTo>
                <a:cubicBezTo>
                  <a:pt x="6799934" y="0"/>
                  <a:pt x="6830602" y="30668"/>
                  <a:pt x="6830602" y="68500"/>
                </a:cubicBezTo>
                <a:lnTo>
                  <a:pt x="6830602" y="1856192"/>
                </a:lnTo>
                <a:cubicBezTo>
                  <a:pt x="6830602" y="1894024"/>
                  <a:pt x="6799934" y="1924692"/>
                  <a:pt x="6762102" y="1924692"/>
                </a:cubicBezTo>
                <a:lnTo>
                  <a:pt x="68500" y="1924692"/>
                </a:lnTo>
                <a:cubicBezTo>
                  <a:pt x="30668" y="1924692"/>
                  <a:pt x="0" y="1894024"/>
                  <a:pt x="0" y="1856192"/>
                </a:cubicBezTo>
                <a:lnTo>
                  <a:pt x="0" y="68500"/>
                </a:lnTo>
                <a:cubicBezTo>
                  <a:pt x="0" y="30694"/>
                  <a:pt x="30694" y="0"/>
                  <a:pt x="68500" y="0"/>
                </a:cubicBezTo>
                <a:close/>
              </a:path>
            </a:pathLst>
          </a:custGeom>
          <a:solidFill>
            <a:srgbClr val="2D3748">
              <a:alpha val="40000"/>
            </a:srgbClr>
          </a:solidFill>
          <a:ln w="10160">
            <a:solidFill>
              <a:srgbClr val="4A5568"/>
            </a:solidFill>
            <a:prstDash val="solid"/>
          </a:ln>
        </p:spPr>
      </p:sp>
      <p:sp>
        <p:nvSpPr>
          <p:cNvPr id="24" name="Shape 22"/>
          <p:cNvSpPr/>
          <p:nvPr/>
        </p:nvSpPr>
        <p:spPr>
          <a:xfrm>
            <a:off x="5213279" y="1770580"/>
            <a:ext cx="171236" cy="171236"/>
          </a:xfrm>
          <a:custGeom>
            <a:avLst/>
            <a:gdLst/>
            <a:ahLst/>
            <a:cxnLst/>
            <a:rect l="l" t="t" r="r" b="b"/>
            <a:pathLst>
              <a:path w="171236" h="171236">
                <a:moveTo>
                  <a:pt x="117691" y="93645"/>
                </a:moveTo>
                <a:lnTo>
                  <a:pt x="53846" y="93645"/>
                </a:lnTo>
                <a:cubicBezTo>
                  <a:pt x="54816" y="115216"/>
                  <a:pt x="59598" y="135082"/>
                  <a:pt x="66387" y="149631"/>
                </a:cubicBezTo>
                <a:cubicBezTo>
                  <a:pt x="70200" y="157825"/>
                  <a:pt x="74314" y="163611"/>
                  <a:pt x="78126" y="167156"/>
                </a:cubicBezTo>
                <a:cubicBezTo>
                  <a:pt x="81872" y="170667"/>
                  <a:pt x="84447" y="171236"/>
                  <a:pt x="85785" y="171236"/>
                </a:cubicBezTo>
                <a:cubicBezTo>
                  <a:pt x="87123" y="171236"/>
                  <a:pt x="89698" y="170667"/>
                  <a:pt x="93444" y="167156"/>
                </a:cubicBezTo>
                <a:cubicBezTo>
                  <a:pt x="97257" y="163611"/>
                  <a:pt x="101370" y="157791"/>
                  <a:pt x="105183" y="149631"/>
                </a:cubicBezTo>
                <a:cubicBezTo>
                  <a:pt x="111972" y="135082"/>
                  <a:pt x="116755" y="115216"/>
                  <a:pt x="117725" y="93645"/>
                </a:cubicBezTo>
                <a:close/>
                <a:moveTo>
                  <a:pt x="53812" y="77591"/>
                </a:moveTo>
                <a:lnTo>
                  <a:pt x="117658" y="77591"/>
                </a:lnTo>
                <a:cubicBezTo>
                  <a:pt x="116721" y="56020"/>
                  <a:pt x="111939" y="36154"/>
                  <a:pt x="105150" y="21605"/>
                </a:cubicBezTo>
                <a:cubicBezTo>
                  <a:pt x="101337" y="13445"/>
                  <a:pt x="97223" y="7625"/>
                  <a:pt x="93411" y="4080"/>
                </a:cubicBezTo>
                <a:cubicBezTo>
                  <a:pt x="89665" y="569"/>
                  <a:pt x="87090" y="0"/>
                  <a:pt x="85752" y="0"/>
                </a:cubicBezTo>
                <a:cubicBezTo>
                  <a:pt x="84414" y="0"/>
                  <a:pt x="81839" y="569"/>
                  <a:pt x="78093" y="4080"/>
                </a:cubicBezTo>
                <a:cubicBezTo>
                  <a:pt x="74280" y="7625"/>
                  <a:pt x="70167" y="13445"/>
                  <a:pt x="66354" y="21605"/>
                </a:cubicBezTo>
                <a:cubicBezTo>
                  <a:pt x="59565" y="36154"/>
                  <a:pt x="54782" y="56020"/>
                  <a:pt x="53812" y="77591"/>
                </a:cubicBezTo>
                <a:close/>
                <a:moveTo>
                  <a:pt x="37759" y="77591"/>
                </a:moveTo>
                <a:cubicBezTo>
                  <a:pt x="38929" y="48963"/>
                  <a:pt x="46321" y="22374"/>
                  <a:pt x="57123" y="4916"/>
                </a:cubicBezTo>
                <a:cubicBezTo>
                  <a:pt x="26321" y="15819"/>
                  <a:pt x="3645" y="43879"/>
                  <a:pt x="502" y="77591"/>
                </a:cubicBezTo>
                <a:lnTo>
                  <a:pt x="37759" y="77591"/>
                </a:lnTo>
                <a:close/>
                <a:moveTo>
                  <a:pt x="502" y="93645"/>
                </a:moveTo>
                <a:cubicBezTo>
                  <a:pt x="3645" y="127357"/>
                  <a:pt x="26321" y="155417"/>
                  <a:pt x="57123" y="166320"/>
                </a:cubicBezTo>
                <a:cubicBezTo>
                  <a:pt x="46321" y="148862"/>
                  <a:pt x="38929" y="122273"/>
                  <a:pt x="37759" y="93645"/>
                </a:cubicBezTo>
                <a:lnTo>
                  <a:pt x="502" y="93645"/>
                </a:lnTo>
                <a:close/>
                <a:moveTo>
                  <a:pt x="133745" y="93645"/>
                </a:moveTo>
                <a:cubicBezTo>
                  <a:pt x="132574" y="122273"/>
                  <a:pt x="125183" y="148862"/>
                  <a:pt x="114380" y="166320"/>
                </a:cubicBezTo>
                <a:cubicBezTo>
                  <a:pt x="145183" y="155383"/>
                  <a:pt x="167858" y="127357"/>
                  <a:pt x="171002" y="93645"/>
                </a:cubicBezTo>
                <a:lnTo>
                  <a:pt x="133745" y="93645"/>
                </a:lnTo>
                <a:close/>
                <a:moveTo>
                  <a:pt x="171002" y="77591"/>
                </a:moveTo>
                <a:cubicBezTo>
                  <a:pt x="167858" y="43879"/>
                  <a:pt x="145183" y="15819"/>
                  <a:pt x="114380" y="4916"/>
                </a:cubicBezTo>
                <a:cubicBezTo>
                  <a:pt x="125183" y="22374"/>
                  <a:pt x="132574" y="48963"/>
                  <a:pt x="133745" y="77591"/>
                </a:cubicBezTo>
                <a:lnTo>
                  <a:pt x="171002" y="77591"/>
                </a:lnTo>
                <a:close/>
              </a:path>
            </a:pathLst>
          </a:custGeom>
          <a:solidFill>
            <a:srgbClr val="8B9DAE"/>
          </a:solidFill>
          <a:ln/>
        </p:spPr>
      </p:sp>
      <p:sp>
        <p:nvSpPr>
          <p:cNvPr id="25" name="Text 23"/>
          <p:cNvSpPr/>
          <p:nvPr/>
        </p:nvSpPr>
        <p:spPr>
          <a:xfrm>
            <a:off x="5405919" y="1736333"/>
            <a:ext cx="6352854" cy="23973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348" b="1" dirty="0">
                <a:solidFill>
                  <a:srgbClr val="F7FAFC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Global Knowledge Entry</a:t>
            </a:r>
            <a:endParaRPr lang="en-US" sz="1600" dirty="0"/>
          </a:p>
        </p:txBody>
      </p:sp>
      <p:sp>
        <p:nvSpPr>
          <p:cNvPr id="26" name="Text 24"/>
          <p:cNvSpPr/>
          <p:nvPr/>
        </p:nvSpPr>
        <p:spPr>
          <a:xfrm>
            <a:off x="5191874" y="2078805"/>
            <a:ext cx="6549775" cy="4452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079" dirty="0">
                <a:solidFill>
                  <a:srgbClr val="F7FAF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These governance frameworks and platforms have been </a:t>
            </a:r>
            <a:pPr>
              <a:lnSpc>
                <a:spcPct val="140000"/>
              </a:lnSpc>
            </a:pPr>
            <a:r>
              <a:rPr lang="en-US" sz="1079" b="1" dirty="0">
                <a:solidFill>
                  <a:srgbClr val="C5A57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independently recognized and referenced by global AI knowledge systems</a:t>
            </a:r>
            <a:pPr>
              <a:lnSpc>
                <a:spcPct val="140000"/>
              </a:lnSpc>
            </a:pPr>
            <a:r>
              <a:rPr lang="en-US" sz="1079" dirty="0">
                <a:solidFill>
                  <a:srgbClr val="F7FAF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including Google AI, confirming entry into the world's knowledge ecosystem.</a:t>
            </a:r>
            <a:endParaRPr lang="en-US" sz="1600" dirty="0"/>
          </a:p>
        </p:txBody>
      </p:sp>
      <p:sp>
        <p:nvSpPr>
          <p:cNvPr id="27" name="Shape 25"/>
          <p:cNvSpPr/>
          <p:nvPr/>
        </p:nvSpPr>
        <p:spPr>
          <a:xfrm>
            <a:off x="5191874" y="2661009"/>
            <a:ext cx="2089079" cy="650697"/>
          </a:xfrm>
          <a:custGeom>
            <a:avLst/>
            <a:gdLst/>
            <a:ahLst/>
            <a:cxnLst/>
            <a:rect l="l" t="t" r="r" b="b"/>
            <a:pathLst>
              <a:path w="2089079" h="650697">
                <a:moveTo>
                  <a:pt x="68492" y="0"/>
                </a:moveTo>
                <a:lnTo>
                  <a:pt x="2020586" y="0"/>
                </a:lnTo>
                <a:cubicBezTo>
                  <a:pt x="2058414" y="0"/>
                  <a:pt x="2089079" y="30665"/>
                  <a:pt x="2089079" y="68492"/>
                </a:cubicBezTo>
                <a:lnTo>
                  <a:pt x="2089079" y="582204"/>
                </a:lnTo>
                <a:cubicBezTo>
                  <a:pt x="2089079" y="620032"/>
                  <a:pt x="2058414" y="650697"/>
                  <a:pt x="2020586" y="650697"/>
                </a:cubicBezTo>
                <a:lnTo>
                  <a:pt x="68492" y="650697"/>
                </a:lnTo>
                <a:cubicBezTo>
                  <a:pt x="30665" y="650697"/>
                  <a:pt x="0" y="620032"/>
                  <a:pt x="0" y="582204"/>
                </a:cubicBezTo>
                <a:lnTo>
                  <a:pt x="0" y="68492"/>
                </a:lnTo>
                <a:cubicBezTo>
                  <a:pt x="0" y="30665"/>
                  <a:pt x="30665" y="0"/>
                  <a:pt x="68492" y="0"/>
                </a:cubicBezTo>
                <a:close/>
              </a:path>
            </a:pathLst>
          </a:custGeom>
          <a:solidFill>
            <a:srgbClr val="4A5568">
              <a:alpha val="30196"/>
            </a:srgbClr>
          </a:solidFill>
          <a:ln/>
        </p:spPr>
      </p:sp>
      <p:sp>
        <p:nvSpPr>
          <p:cNvPr id="28" name="Shape 26"/>
          <p:cNvSpPr/>
          <p:nvPr/>
        </p:nvSpPr>
        <p:spPr>
          <a:xfrm>
            <a:off x="6109057" y="2763751"/>
            <a:ext cx="256854" cy="205483"/>
          </a:xfrm>
          <a:custGeom>
            <a:avLst/>
            <a:gdLst/>
            <a:ahLst/>
            <a:cxnLst/>
            <a:rect l="l" t="t" r="r" b="b"/>
            <a:pathLst>
              <a:path w="256854" h="205483">
                <a:moveTo>
                  <a:pt x="141270" y="0"/>
                </a:moveTo>
                <a:cubicBezTo>
                  <a:pt x="141270" y="-7104"/>
                  <a:pt x="135531" y="-12843"/>
                  <a:pt x="128427" y="-12843"/>
                </a:cubicBezTo>
                <a:cubicBezTo>
                  <a:pt x="121323" y="-12843"/>
                  <a:pt x="115584" y="-7104"/>
                  <a:pt x="115584" y="0"/>
                </a:cubicBezTo>
                <a:lnTo>
                  <a:pt x="115584" y="25685"/>
                </a:lnTo>
                <a:lnTo>
                  <a:pt x="77056" y="25685"/>
                </a:lnTo>
                <a:cubicBezTo>
                  <a:pt x="55785" y="25685"/>
                  <a:pt x="38528" y="42943"/>
                  <a:pt x="38528" y="64213"/>
                </a:cubicBezTo>
                <a:lnTo>
                  <a:pt x="38528" y="154112"/>
                </a:lnTo>
                <a:cubicBezTo>
                  <a:pt x="38528" y="175383"/>
                  <a:pt x="55785" y="192640"/>
                  <a:pt x="77056" y="192640"/>
                </a:cubicBezTo>
                <a:lnTo>
                  <a:pt x="179798" y="192640"/>
                </a:lnTo>
                <a:cubicBezTo>
                  <a:pt x="201068" y="192640"/>
                  <a:pt x="218326" y="175383"/>
                  <a:pt x="218326" y="154112"/>
                </a:cubicBezTo>
                <a:lnTo>
                  <a:pt x="218326" y="64213"/>
                </a:lnTo>
                <a:cubicBezTo>
                  <a:pt x="218326" y="42943"/>
                  <a:pt x="201068" y="25685"/>
                  <a:pt x="179798" y="25685"/>
                </a:cubicBezTo>
                <a:lnTo>
                  <a:pt x="141270" y="25685"/>
                </a:lnTo>
                <a:lnTo>
                  <a:pt x="141270" y="0"/>
                </a:lnTo>
                <a:close/>
                <a:moveTo>
                  <a:pt x="64213" y="147691"/>
                </a:moveTo>
                <a:cubicBezTo>
                  <a:pt x="64213" y="142353"/>
                  <a:pt x="68508" y="138059"/>
                  <a:pt x="73846" y="138059"/>
                </a:cubicBezTo>
                <a:lnTo>
                  <a:pt x="86688" y="138059"/>
                </a:lnTo>
                <a:cubicBezTo>
                  <a:pt x="92026" y="138059"/>
                  <a:pt x="96320" y="142353"/>
                  <a:pt x="96320" y="147691"/>
                </a:cubicBezTo>
                <a:cubicBezTo>
                  <a:pt x="96320" y="153029"/>
                  <a:pt x="92026" y="157323"/>
                  <a:pt x="86688" y="157323"/>
                </a:cubicBezTo>
                <a:lnTo>
                  <a:pt x="73846" y="157323"/>
                </a:lnTo>
                <a:cubicBezTo>
                  <a:pt x="68508" y="157323"/>
                  <a:pt x="64213" y="153029"/>
                  <a:pt x="64213" y="147691"/>
                </a:cubicBezTo>
                <a:close/>
                <a:moveTo>
                  <a:pt x="112374" y="147691"/>
                </a:moveTo>
                <a:cubicBezTo>
                  <a:pt x="112374" y="142353"/>
                  <a:pt x="116668" y="138059"/>
                  <a:pt x="122006" y="138059"/>
                </a:cubicBezTo>
                <a:lnTo>
                  <a:pt x="134848" y="138059"/>
                </a:lnTo>
                <a:cubicBezTo>
                  <a:pt x="140186" y="138059"/>
                  <a:pt x="144480" y="142353"/>
                  <a:pt x="144480" y="147691"/>
                </a:cubicBezTo>
                <a:cubicBezTo>
                  <a:pt x="144480" y="153029"/>
                  <a:pt x="140186" y="157323"/>
                  <a:pt x="134848" y="157323"/>
                </a:cubicBezTo>
                <a:lnTo>
                  <a:pt x="122006" y="157323"/>
                </a:lnTo>
                <a:cubicBezTo>
                  <a:pt x="116668" y="157323"/>
                  <a:pt x="112374" y="153029"/>
                  <a:pt x="112374" y="147691"/>
                </a:cubicBezTo>
                <a:close/>
                <a:moveTo>
                  <a:pt x="160534" y="147691"/>
                </a:moveTo>
                <a:cubicBezTo>
                  <a:pt x="160534" y="142353"/>
                  <a:pt x="164828" y="138059"/>
                  <a:pt x="170166" y="138059"/>
                </a:cubicBezTo>
                <a:lnTo>
                  <a:pt x="183008" y="138059"/>
                </a:lnTo>
                <a:cubicBezTo>
                  <a:pt x="188346" y="138059"/>
                  <a:pt x="192640" y="142353"/>
                  <a:pt x="192640" y="147691"/>
                </a:cubicBezTo>
                <a:cubicBezTo>
                  <a:pt x="192640" y="153029"/>
                  <a:pt x="188346" y="157323"/>
                  <a:pt x="183008" y="157323"/>
                </a:cubicBezTo>
                <a:lnTo>
                  <a:pt x="170166" y="157323"/>
                </a:lnTo>
                <a:cubicBezTo>
                  <a:pt x="164828" y="157323"/>
                  <a:pt x="160534" y="153029"/>
                  <a:pt x="160534" y="147691"/>
                </a:cubicBezTo>
                <a:close/>
                <a:moveTo>
                  <a:pt x="89899" y="70635"/>
                </a:moveTo>
                <a:cubicBezTo>
                  <a:pt x="100531" y="70635"/>
                  <a:pt x="109163" y="79267"/>
                  <a:pt x="109163" y="89899"/>
                </a:cubicBezTo>
                <a:cubicBezTo>
                  <a:pt x="109163" y="100531"/>
                  <a:pt x="100531" y="109163"/>
                  <a:pt x="89899" y="109163"/>
                </a:cubicBezTo>
                <a:cubicBezTo>
                  <a:pt x="79267" y="109163"/>
                  <a:pt x="70635" y="100531"/>
                  <a:pt x="70635" y="89899"/>
                </a:cubicBezTo>
                <a:cubicBezTo>
                  <a:pt x="70635" y="79267"/>
                  <a:pt x="79267" y="70635"/>
                  <a:pt x="89899" y="70635"/>
                </a:cubicBezTo>
                <a:close/>
                <a:moveTo>
                  <a:pt x="147691" y="89899"/>
                </a:moveTo>
                <a:cubicBezTo>
                  <a:pt x="147691" y="79267"/>
                  <a:pt x="156323" y="70635"/>
                  <a:pt x="166955" y="70635"/>
                </a:cubicBezTo>
                <a:cubicBezTo>
                  <a:pt x="177587" y="70635"/>
                  <a:pt x="186219" y="79267"/>
                  <a:pt x="186219" y="89899"/>
                </a:cubicBezTo>
                <a:cubicBezTo>
                  <a:pt x="186219" y="100531"/>
                  <a:pt x="177587" y="109163"/>
                  <a:pt x="166955" y="109163"/>
                </a:cubicBezTo>
                <a:cubicBezTo>
                  <a:pt x="156323" y="109163"/>
                  <a:pt x="147691" y="100531"/>
                  <a:pt x="147691" y="89899"/>
                </a:cubicBezTo>
                <a:close/>
                <a:moveTo>
                  <a:pt x="25685" y="89899"/>
                </a:moveTo>
                <a:cubicBezTo>
                  <a:pt x="25685" y="82795"/>
                  <a:pt x="19946" y="77056"/>
                  <a:pt x="12843" y="77056"/>
                </a:cubicBezTo>
                <a:cubicBezTo>
                  <a:pt x="5739" y="77056"/>
                  <a:pt x="0" y="82795"/>
                  <a:pt x="0" y="89899"/>
                </a:cubicBezTo>
                <a:lnTo>
                  <a:pt x="0" y="128427"/>
                </a:lnTo>
                <a:cubicBezTo>
                  <a:pt x="0" y="135531"/>
                  <a:pt x="5739" y="141270"/>
                  <a:pt x="12843" y="141270"/>
                </a:cubicBezTo>
                <a:cubicBezTo>
                  <a:pt x="19946" y="141270"/>
                  <a:pt x="25685" y="135531"/>
                  <a:pt x="25685" y="128427"/>
                </a:cubicBezTo>
                <a:lnTo>
                  <a:pt x="25685" y="89899"/>
                </a:lnTo>
                <a:close/>
                <a:moveTo>
                  <a:pt x="244011" y="77056"/>
                </a:moveTo>
                <a:cubicBezTo>
                  <a:pt x="236908" y="77056"/>
                  <a:pt x="231169" y="82795"/>
                  <a:pt x="231169" y="89899"/>
                </a:cubicBezTo>
                <a:lnTo>
                  <a:pt x="231169" y="128427"/>
                </a:lnTo>
                <a:cubicBezTo>
                  <a:pt x="231169" y="135531"/>
                  <a:pt x="236908" y="141270"/>
                  <a:pt x="244011" y="141270"/>
                </a:cubicBezTo>
                <a:cubicBezTo>
                  <a:pt x="251115" y="141270"/>
                  <a:pt x="256854" y="135531"/>
                  <a:pt x="256854" y="128427"/>
                </a:cubicBezTo>
                <a:lnTo>
                  <a:pt x="256854" y="89899"/>
                </a:lnTo>
                <a:cubicBezTo>
                  <a:pt x="256854" y="82795"/>
                  <a:pt x="251115" y="77056"/>
                  <a:pt x="244011" y="77056"/>
                </a:cubicBezTo>
                <a:close/>
              </a:path>
            </a:pathLst>
          </a:custGeom>
          <a:solidFill>
            <a:srgbClr val="8B9DAE"/>
          </a:solidFill>
          <a:ln/>
        </p:spPr>
      </p:sp>
      <p:sp>
        <p:nvSpPr>
          <p:cNvPr id="29" name="Text 27"/>
          <p:cNvSpPr/>
          <p:nvPr/>
        </p:nvSpPr>
        <p:spPr>
          <a:xfrm>
            <a:off x="5264650" y="3037728"/>
            <a:ext cx="1943528" cy="1712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944" b="1" dirty="0">
                <a:solidFill>
                  <a:srgbClr val="F7FAF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AI System Recognition</a:t>
            </a:r>
            <a:endParaRPr lang="en-US" sz="1600" dirty="0"/>
          </a:p>
        </p:txBody>
      </p:sp>
      <p:sp>
        <p:nvSpPr>
          <p:cNvPr id="30" name="Shape 28"/>
          <p:cNvSpPr/>
          <p:nvPr/>
        </p:nvSpPr>
        <p:spPr>
          <a:xfrm>
            <a:off x="7385942" y="2661009"/>
            <a:ext cx="2089079" cy="650697"/>
          </a:xfrm>
          <a:custGeom>
            <a:avLst/>
            <a:gdLst/>
            <a:ahLst/>
            <a:cxnLst/>
            <a:rect l="l" t="t" r="r" b="b"/>
            <a:pathLst>
              <a:path w="2089079" h="650697">
                <a:moveTo>
                  <a:pt x="68492" y="0"/>
                </a:moveTo>
                <a:lnTo>
                  <a:pt x="2020586" y="0"/>
                </a:lnTo>
                <a:cubicBezTo>
                  <a:pt x="2058414" y="0"/>
                  <a:pt x="2089079" y="30665"/>
                  <a:pt x="2089079" y="68492"/>
                </a:cubicBezTo>
                <a:lnTo>
                  <a:pt x="2089079" y="582204"/>
                </a:lnTo>
                <a:cubicBezTo>
                  <a:pt x="2089079" y="620032"/>
                  <a:pt x="2058414" y="650697"/>
                  <a:pt x="2020586" y="650697"/>
                </a:cubicBezTo>
                <a:lnTo>
                  <a:pt x="68492" y="650697"/>
                </a:lnTo>
                <a:cubicBezTo>
                  <a:pt x="30665" y="650697"/>
                  <a:pt x="0" y="620032"/>
                  <a:pt x="0" y="582204"/>
                </a:cubicBezTo>
                <a:lnTo>
                  <a:pt x="0" y="68492"/>
                </a:lnTo>
                <a:cubicBezTo>
                  <a:pt x="0" y="30665"/>
                  <a:pt x="30665" y="0"/>
                  <a:pt x="68492" y="0"/>
                </a:cubicBezTo>
                <a:close/>
              </a:path>
            </a:pathLst>
          </a:custGeom>
          <a:solidFill>
            <a:srgbClr val="4A5568">
              <a:alpha val="30196"/>
            </a:srgbClr>
          </a:solidFill>
          <a:ln/>
        </p:spPr>
      </p:sp>
      <p:sp>
        <p:nvSpPr>
          <p:cNvPr id="31" name="Shape 29"/>
          <p:cNvSpPr/>
          <p:nvPr/>
        </p:nvSpPr>
        <p:spPr>
          <a:xfrm>
            <a:off x="8315967" y="2763751"/>
            <a:ext cx="231169" cy="205483"/>
          </a:xfrm>
          <a:custGeom>
            <a:avLst/>
            <a:gdLst/>
            <a:ahLst/>
            <a:cxnLst/>
            <a:rect l="l" t="t" r="r" b="b"/>
            <a:pathLst>
              <a:path w="231169" h="205483">
                <a:moveTo>
                  <a:pt x="99531" y="35317"/>
                </a:moveTo>
                <a:lnTo>
                  <a:pt x="131638" y="35317"/>
                </a:lnTo>
                <a:lnTo>
                  <a:pt x="131638" y="54581"/>
                </a:lnTo>
                <a:lnTo>
                  <a:pt x="99531" y="54581"/>
                </a:lnTo>
                <a:lnTo>
                  <a:pt x="99531" y="35317"/>
                </a:lnTo>
                <a:close/>
                <a:moveTo>
                  <a:pt x="96320" y="12843"/>
                </a:moveTo>
                <a:cubicBezTo>
                  <a:pt x="85685" y="12843"/>
                  <a:pt x="77056" y="21471"/>
                  <a:pt x="77056" y="32107"/>
                </a:cubicBezTo>
                <a:lnTo>
                  <a:pt x="77056" y="57792"/>
                </a:lnTo>
                <a:cubicBezTo>
                  <a:pt x="77056" y="68427"/>
                  <a:pt x="85685" y="77056"/>
                  <a:pt x="96320" y="77056"/>
                </a:cubicBezTo>
                <a:lnTo>
                  <a:pt x="102742" y="77056"/>
                </a:lnTo>
                <a:lnTo>
                  <a:pt x="102742" y="89899"/>
                </a:lnTo>
                <a:lnTo>
                  <a:pt x="12843" y="89899"/>
                </a:lnTo>
                <a:cubicBezTo>
                  <a:pt x="5739" y="89899"/>
                  <a:pt x="0" y="95638"/>
                  <a:pt x="0" y="102742"/>
                </a:cubicBezTo>
                <a:cubicBezTo>
                  <a:pt x="0" y="109845"/>
                  <a:pt x="5739" y="115584"/>
                  <a:pt x="12843" y="115584"/>
                </a:cubicBezTo>
                <a:lnTo>
                  <a:pt x="51371" y="115584"/>
                </a:lnTo>
                <a:lnTo>
                  <a:pt x="51371" y="128427"/>
                </a:lnTo>
                <a:lnTo>
                  <a:pt x="44949" y="128427"/>
                </a:lnTo>
                <a:cubicBezTo>
                  <a:pt x="34314" y="128427"/>
                  <a:pt x="25685" y="137056"/>
                  <a:pt x="25685" y="147691"/>
                </a:cubicBezTo>
                <a:lnTo>
                  <a:pt x="25685" y="173376"/>
                </a:lnTo>
                <a:cubicBezTo>
                  <a:pt x="25685" y="184012"/>
                  <a:pt x="34314" y="192640"/>
                  <a:pt x="44949" y="192640"/>
                </a:cubicBezTo>
                <a:lnTo>
                  <a:pt x="83478" y="192640"/>
                </a:lnTo>
                <a:cubicBezTo>
                  <a:pt x="94113" y="192640"/>
                  <a:pt x="102742" y="184012"/>
                  <a:pt x="102742" y="173376"/>
                </a:cubicBezTo>
                <a:lnTo>
                  <a:pt x="102742" y="147691"/>
                </a:lnTo>
                <a:cubicBezTo>
                  <a:pt x="102742" y="137056"/>
                  <a:pt x="94113" y="128427"/>
                  <a:pt x="83478" y="128427"/>
                </a:cubicBezTo>
                <a:lnTo>
                  <a:pt x="77056" y="128427"/>
                </a:lnTo>
                <a:lnTo>
                  <a:pt x="77056" y="115584"/>
                </a:lnTo>
                <a:lnTo>
                  <a:pt x="154112" y="115584"/>
                </a:lnTo>
                <a:lnTo>
                  <a:pt x="154112" y="128427"/>
                </a:lnTo>
                <a:lnTo>
                  <a:pt x="147691" y="128427"/>
                </a:lnTo>
                <a:cubicBezTo>
                  <a:pt x="137056" y="128427"/>
                  <a:pt x="128427" y="137056"/>
                  <a:pt x="128427" y="147691"/>
                </a:cubicBezTo>
                <a:lnTo>
                  <a:pt x="128427" y="173376"/>
                </a:lnTo>
                <a:cubicBezTo>
                  <a:pt x="128427" y="184012"/>
                  <a:pt x="137056" y="192640"/>
                  <a:pt x="147691" y="192640"/>
                </a:cubicBezTo>
                <a:lnTo>
                  <a:pt x="186219" y="192640"/>
                </a:lnTo>
                <a:cubicBezTo>
                  <a:pt x="196854" y="192640"/>
                  <a:pt x="205483" y="184012"/>
                  <a:pt x="205483" y="173376"/>
                </a:cubicBezTo>
                <a:lnTo>
                  <a:pt x="205483" y="147691"/>
                </a:lnTo>
                <a:cubicBezTo>
                  <a:pt x="205483" y="137056"/>
                  <a:pt x="196854" y="128427"/>
                  <a:pt x="186219" y="128427"/>
                </a:cubicBezTo>
                <a:lnTo>
                  <a:pt x="179798" y="128427"/>
                </a:lnTo>
                <a:lnTo>
                  <a:pt x="179798" y="115584"/>
                </a:lnTo>
                <a:lnTo>
                  <a:pt x="218326" y="115584"/>
                </a:lnTo>
                <a:cubicBezTo>
                  <a:pt x="225429" y="115584"/>
                  <a:pt x="231169" y="109845"/>
                  <a:pt x="231169" y="102742"/>
                </a:cubicBezTo>
                <a:cubicBezTo>
                  <a:pt x="231169" y="95638"/>
                  <a:pt x="225429" y="89899"/>
                  <a:pt x="218326" y="89899"/>
                </a:cubicBezTo>
                <a:lnTo>
                  <a:pt x="128427" y="89899"/>
                </a:lnTo>
                <a:lnTo>
                  <a:pt x="128427" y="77056"/>
                </a:lnTo>
                <a:lnTo>
                  <a:pt x="134848" y="77056"/>
                </a:lnTo>
                <a:cubicBezTo>
                  <a:pt x="145484" y="77056"/>
                  <a:pt x="154112" y="68427"/>
                  <a:pt x="154112" y="57792"/>
                </a:cubicBezTo>
                <a:lnTo>
                  <a:pt x="154112" y="32107"/>
                </a:lnTo>
                <a:cubicBezTo>
                  <a:pt x="154112" y="21471"/>
                  <a:pt x="145484" y="12843"/>
                  <a:pt x="134848" y="12843"/>
                </a:cubicBezTo>
                <a:lnTo>
                  <a:pt x="96320" y="12843"/>
                </a:lnTo>
                <a:close/>
                <a:moveTo>
                  <a:pt x="179798" y="150902"/>
                </a:moveTo>
                <a:lnTo>
                  <a:pt x="183008" y="150902"/>
                </a:lnTo>
                <a:lnTo>
                  <a:pt x="183008" y="170166"/>
                </a:lnTo>
                <a:lnTo>
                  <a:pt x="150902" y="170166"/>
                </a:lnTo>
                <a:lnTo>
                  <a:pt x="150902" y="150902"/>
                </a:lnTo>
                <a:lnTo>
                  <a:pt x="179798" y="150902"/>
                </a:lnTo>
                <a:close/>
                <a:moveTo>
                  <a:pt x="77056" y="150902"/>
                </a:moveTo>
                <a:lnTo>
                  <a:pt x="80267" y="150902"/>
                </a:lnTo>
                <a:lnTo>
                  <a:pt x="80267" y="170166"/>
                </a:lnTo>
                <a:lnTo>
                  <a:pt x="48160" y="170166"/>
                </a:lnTo>
                <a:lnTo>
                  <a:pt x="48160" y="150902"/>
                </a:lnTo>
                <a:lnTo>
                  <a:pt x="77056" y="150902"/>
                </a:lnTo>
                <a:close/>
              </a:path>
            </a:pathLst>
          </a:custGeom>
          <a:solidFill>
            <a:srgbClr val="8B9DAE"/>
          </a:solidFill>
          <a:ln/>
        </p:spPr>
      </p:sp>
      <p:sp>
        <p:nvSpPr>
          <p:cNvPr id="32" name="Text 30"/>
          <p:cNvSpPr/>
          <p:nvPr/>
        </p:nvSpPr>
        <p:spPr>
          <a:xfrm>
            <a:off x="7458717" y="3037728"/>
            <a:ext cx="1943528" cy="1712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944" b="1" dirty="0">
                <a:solidFill>
                  <a:srgbClr val="F7FAF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Global Knowledge Entry</a:t>
            </a:r>
            <a:endParaRPr lang="en-US" sz="1600" dirty="0"/>
          </a:p>
        </p:txBody>
      </p:sp>
      <p:sp>
        <p:nvSpPr>
          <p:cNvPr id="33" name="Shape 31"/>
          <p:cNvSpPr/>
          <p:nvPr/>
        </p:nvSpPr>
        <p:spPr>
          <a:xfrm>
            <a:off x="9580010" y="2661009"/>
            <a:ext cx="2089079" cy="650697"/>
          </a:xfrm>
          <a:custGeom>
            <a:avLst/>
            <a:gdLst/>
            <a:ahLst/>
            <a:cxnLst/>
            <a:rect l="l" t="t" r="r" b="b"/>
            <a:pathLst>
              <a:path w="2089079" h="650697">
                <a:moveTo>
                  <a:pt x="68492" y="0"/>
                </a:moveTo>
                <a:lnTo>
                  <a:pt x="2020586" y="0"/>
                </a:lnTo>
                <a:cubicBezTo>
                  <a:pt x="2058414" y="0"/>
                  <a:pt x="2089079" y="30665"/>
                  <a:pt x="2089079" y="68492"/>
                </a:cubicBezTo>
                <a:lnTo>
                  <a:pt x="2089079" y="582204"/>
                </a:lnTo>
                <a:cubicBezTo>
                  <a:pt x="2089079" y="620032"/>
                  <a:pt x="2058414" y="650697"/>
                  <a:pt x="2020586" y="650697"/>
                </a:cubicBezTo>
                <a:lnTo>
                  <a:pt x="68492" y="650697"/>
                </a:lnTo>
                <a:cubicBezTo>
                  <a:pt x="30665" y="650697"/>
                  <a:pt x="0" y="620032"/>
                  <a:pt x="0" y="582204"/>
                </a:cubicBezTo>
                <a:lnTo>
                  <a:pt x="0" y="68492"/>
                </a:lnTo>
                <a:cubicBezTo>
                  <a:pt x="0" y="30665"/>
                  <a:pt x="30665" y="0"/>
                  <a:pt x="68492" y="0"/>
                </a:cubicBezTo>
                <a:close/>
              </a:path>
            </a:pathLst>
          </a:custGeom>
          <a:solidFill>
            <a:srgbClr val="4A5568">
              <a:alpha val="30196"/>
            </a:srgbClr>
          </a:solidFill>
          <a:ln/>
        </p:spPr>
      </p:sp>
      <p:sp>
        <p:nvSpPr>
          <p:cNvPr id="34" name="Shape 32"/>
          <p:cNvSpPr/>
          <p:nvPr/>
        </p:nvSpPr>
        <p:spPr>
          <a:xfrm>
            <a:off x="10548670" y="2763751"/>
            <a:ext cx="154112" cy="205483"/>
          </a:xfrm>
          <a:custGeom>
            <a:avLst/>
            <a:gdLst/>
            <a:ahLst/>
            <a:cxnLst/>
            <a:rect l="l" t="t" r="r" b="b"/>
            <a:pathLst>
              <a:path w="154112" h="205483">
                <a:moveTo>
                  <a:pt x="100293" y="26809"/>
                </a:moveTo>
                <a:cubicBezTo>
                  <a:pt x="104467" y="21070"/>
                  <a:pt x="103183" y="13043"/>
                  <a:pt x="97444" y="8869"/>
                </a:cubicBezTo>
                <a:cubicBezTo>
                  <a:pt x="91705" y="4696"/>
                  <a:pt x="83678" y="5980"/>
                  <a:pt x="79504" y="11719"/>
                </a:cubicBezTo>
                <a:lnTo>
                  <a:pt x="36963" y="70193"/>
                </a:lnTo>
                <a:lnTo>
                  <a:pt x="21913" y="55143"/>
                </a:lnTo>
                <a:cubicBezTo>
                  <a:pt x="16896" y="50127"/>
                  <a:pt x="8749" y="50127"/>
                  <a:pt x="3732" y="55143"/>
                </a:cubicBezTo>
                <a:cubicBezTo>
                  <a:pt x="-1284" y="60160"/>
                  <a:pt x="-1284" y="68307"/>
                  <a:pt x="3732" y="73324"/>
                </a:cubicBezTo>
                <a:lnTo>
                  <a:pt x="29418" y="99009"/>
                </a:lnTo>
                <a:cubicBezTo>
                  <a:pt x="32067" y="101658"/>
                  <a:pt x="35759" y="103023"/>
                  <a:pt x="39491" y="102742"/>
                </a:cubicBezTo>
                <a:cubicBezTo>
                  <a:pt x="43224" y="102461"/>
                  <a:pt x="46675" y="100534"/>
                  <a:pt x="48883" y="97484"/>
                </a:cubicBezTo>
                <a:lnTo>
                  <a:pt x="100253" y="26849"/>
                </a:lnTo>
                <a:close/>
                <a:moveTo>
                  <a:pt x="151664" y="81391"/>
                </a:moveTo>
                <a:cubicBezTo>
                  <a:pt x="155838" y="75652"/>
                  <a:pt x="154554" y="67625"/>
                  <a:pt x="148815" y="63451"/>
                </a:cubicBezTo>
                <a:cubicBezTo>
                  <a:pt x="143076" y="59277"/>
                  <a:pt x="135049" y="60561"/>
                  <a:pt x="130875" y="66300"/>
                </a:cubicBezTo>
                <a:lnTo>
                  <a:pt x="62648" y="160092"/>
                </a:lnTo>
                <a:lnTo>
                  <a:pt x="34756" y="132200"/>
                </a:lnTo>
                <a:cubicBezTo>
                  <a:pt x="29739" y="127183"/>
                  <a:pt x="21592" y="127183"/>
                  <a:pt x="16575" y="132200"/>
                </a:cubicBezTo>
                <a:cubicBezTo>
                  <a:pt x="11558" y="137216"/>
                  <a:pt x="11558" y="145363"/>
                  <a:pt x="16575" y="150380"/>
                </a:cubicBezTo>
                <a:lnTo>
                  <a:pt x="55103" y="188908"/>
                </a:lnTo>
                <a:cubicBezTo>
                  <a:pt x="57752" y="191557"/>
                  <a:pt x="61444" y="192921"/>
                  <a:pt x="65177" y="192640"/>
                </a:cubicBezTo>
                <a:cubicBezTo>
                  <a:pt x="68909" y="192360"/>
                  <a:pt x="72361" y="190433"/>
                  <a:pt x="74568" y="187383"/>
                </a:cubicBezTo>
                <a:lnTo>
                  <a:pt x="151624" y="81431"/>
                </a:lnTo>
                <a:close/>
              </a:path>
            </a:pathLst>
          </a:custGeom>
          <a:solidFill>
            <a:srgbClr val="8B9DAE"/>
          </a:solidFill>
          <a:ln/>
        </p:spPr>
      </p:sp>
      <p:sp>
        <p:nvSpPr>
          <p:cNvPr id="35" name="Text 33"/>
          <p:cNvSpPr/>
          <p:nvPr/>
        </p:nvSpPr>
        <p:spPr>
          <a:xfrm>
            <a:off x="9652785" y="3037728"/>
            <a:ext cx="1943528" cy="1712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944" b="1" dirty="0">
                <a:solidFill>
                  <a:srgbClr val="F7FAF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Third-Party Verification</a:t>
            </a:r>
            <a:endParaRPr lang="en-US" sz="1600" dirty="0"/>
          </a:p>
        </p:txBody>
      </p:sp>
      <p:sp>
        <p:nvSpPr>
          <p:cNvPr id="36" name="Shape 34"/>
          <p:cNvSpPr/>
          <p:nvPr/>
        </p:nvSpPr>
        <p:spPr>
          <a:xfrm>
            <a:off x="5017214" y="3630203"/>
            <a:ext cx="6830602" cy="2130175"/>
          </a:xfrm>
          <a:custGeom>
            <a:avLst/>
            <a:gdLst/>
            <a:ahLst/>
            <a:cxnLst/>
            <a:rect l="l" t="t" r="r" b="b"/>
            <a:pathLst>
              <a:path w="6830602" h="2130175">
                <a:moveTo>
                  <a:pt x="68485" y="0"/>
                </a:moveTo>
                <a:lnTo>
                  <a:pt x="6762117" y="0"/>
                </a:lnTo>
                <a:cubicBezTo>
                  <a:pt x="6799940" y="0"/>
                  <a:pt x="6830602" y="30662"/>
                  <a:pt x="6830602" y="68485"/>
                </a:cubicBezTo>
                <a:lnTo>
                  <a:pt x="6830602" y="2061690"/>
                </a:lnTo>
                <a:cubicBezTo>
                  <a:pt x="6830602" y="2099513"/>
                  <a:pt x="6799940" y="2130175"/>
                  <a:pt x="6762117" y="2130175"/>
                </a:cubicBezTo>
                <a:lnTo>
                  <a:pt x="68485" y="2130175"/>
                </a:lnTo>
                <a:cubicBezTo>
                  <a:pt x="30662" y="2130175"/>
                  <a:pt x="0" y="2099513"/>
                  <a:pt x="0" y="2061690"/>
                </a:cubicBezTo>
                <a:lnTo>
                  <a:pt x="0" y="68485"/>
                </a:lnTo>
                <a:cubicBezTo>
                  <a:pt x="0" y="30687"/>
                  <a:pt x="30687" y="0"/>
                  <a:pt x="68485" y="0"/>
                </a:cubicBezTo>
                <a:close/>
              </a:path>
            </a:pathLst>
          </a:custGeom>
          <a:solidFill>
            <a:srgbClr val="4A5568">
              <a:alpha val="20000"/>
            </a:srgbClr>
          </a:solidFill>
          <a:ln w="10160">
            <a:solidFill>
              <a:srgbClr val="4A5568"/>
            </a:solidFill>
            <a:prstDash val="solid"/>
          </a:ln>
        </p:spPr>
      </p:sp>
      <p:sp>
        <p:nvSpPr>
          <p:cNvPr id="37" name="Text 35"/>
          <p:cNvSpPr/>
          <p:nvPr/>
        </p:nvSpPr>
        <p:spPr>
          <a:xfrm>
            <a:off x="5191874" y="3804862"/>
            <a:ext cx="6566899" cy="23973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348" b="1" dirty="0">
                <a:solidFill>
                  <a:srgbClr val="C5A575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Key Original Concepts Developed</a:t>
            </a:r>
            <a:endParaRPr lang="en-US" sz="1600" dirty="0"/>
          </a:p>
        </p:txBody>
      </p:sp>
      <p:sp>
        <p:nvSpPr>
          <p:cNvPr id="38" name="Shape 36"/>
          <p:cNvSpPr/>
          <p:nvPr/>
        </p:nvSpPr>
        <p:spPr>
          <a:xfrm>
            <a:off x="5191874" y="4147334"/>
            <a:ext cx="3202112" cy="308225"/>
          </a:xfrm>
          <a:custGeom>
            <a:avLst/>
            <a:gdLst/>
            <a:ahLst/>
            <a:cxnLst/>
            <a:rect l="l" t="t" r="r" b="b"/>
            <a:pathLst>
              <a:path w="3202112" h="308225">
                <a:moveTo>
                  <a:pt x="34247" y="0"/>
                </a:moveTo>
                <a:lnTo>
                  <a:pt x="3167866" y="0"/>
                </a:lnTo>
                <a:cubicBezTo>
                  <a:pt x="3186780" y="0"/>
                  <a:pt x="3202112" y="15333"/>
                  <a:pt x="3202112" y="34247"/>
                </a:cubicBezTo>
                <a:lnTo>
                  <a:pt x="3202112" y="273978"/>
                </a:lnTo>
                <a:cubicBezTo>
                  <a:pt x="3202112" y="292892"/>
                  <a:pt x="3186780" y="308225"/>
                  <a:pt x="3167866" y="308225"/>
                </a:cubicBezTo>
                <a:lnTo>
                  <a:pt x="34247" y="308225"/>
                </a:lnTo>
                <a:cubicBezTo>
                  <a:pt x="15333" y="308225"/>
                  <a:pt x="0" y="292892"/>
                  <a:pt x="0" y="273978"/>
                </a:cubicBezTo>
                <a:lnTo>
                  <a:pt x="0" y="34247"/>
                </a:lnTo>
                <a:cubicBezTo>
                  <a:pt x="0" y="15345"/>
                  <a:pt x="15345" y="0"/>
                  <a:pt x="34247" y="0"/>
                </a:cubicBezTo>
                <a:close/>
              </a:path>
            </a:pathLst>
          </a:custGeom>
          <a:solidFill>
            <a:srgbClr val="2D3748">
              <a:alpha val="50196"/>
            </a:srgbClr>
          </a:solidFill>
          <a:ln/>
        </p:spPr>
      </p:sp>
      <p:sp>
        <p:nvSpPr>
          <p:cNvPr id="39" name="Shape 37"/>
          <p:cNvSpPr/>
          <p:nvPr/>
        </p:nvSpPr>
        <p:spPr>
          <a:xfrm>
            <a:off x="5260369" y="4267199"/>
            <a:ext cx="68494" cy="68494"/>
          </a:xfrm>
          <a:custGeom>
            <a:avLst/>
            <a:gdLst/>
            <a:ahLst/>
            <a:cxnLst/>
            <a:rect l="l" t="t" r="r" b="b"/>
            <a:pathLst>
              <a:path w="68494" h="68494">
                <a:moveTo>
                  <a:pt x="34247" y="0"/>
                </a:moveTo>
                <a:lnTo>
                  <a:pt x="34247" y="0"/>
                </a:lnTo>
                <a:cubicBezTo>
                  <a:pt x="53161" y="0"/>
                  <a:pt x="68494" y="15333"/>
                  <a:pt x="68494" y="34247"/>
                </a:cubicBezTo>
                <a:lnTo>
                  <a:pt x="68494" y="34247"/>
                </a:lnTo>
                <a:cubicBezTo>
                  <a:pt x="68494" y="53161"/>
                  <a:pt x="53161" y="68494"/>
                  <a:pt x="34247" y="68494"/>
                </a:cubicBezTo>
                <a:lnTo>
                  <a:pt x="34247" y="68494"/>
                </a:lnTo>
                <a:cubicBezTo>
                  <a:pt x="15333" y="68494"/>
                  <a:pt x="0" y="53161"/>
                  <a:pt x="0" y="34247"/>
                </a:cubicBezTo>
                <a:lnTo>
                  <a:pt x="0" y="34247"/>
                </a:lnTo>
                <a:cubicBezTo>
                  <a:pt x="0" y="15333"/>
                  <a:pt x="15333" y="0"/>
                  <a:pt x="34247" y="0"/>
                </a:cubicBezTo>
                <a:close/>
              </a:path>
            </a:pathLst>
          </a:custGeom>
          <a:solidFill>
            <a:srgbClr val="C5A575"/>
          </a:solidFill>
          <a:ln/>
        </p:spPr>
      </p:sp>
      <p:sp>
        <p:nvSpPr>
          <p:cNvPr id="40" name="Text 38"/>
          <p:cNvSpPr/>
          <p:nvPr/>
        </p:nvSpPr>
        <p:spPr>
          <a:xfrm>
            <a:off x="5397358" y="4215828"/>
            <a:ext cx="873303" cy="1712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44" dirty="0">
                <a:solidFill>
                  <a:srgbClr val="F7FAF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Helix Originator</a:t>
            </a:r>
            <a:endParaRPr lang="en-US" sz="1600" dirty="0"/>
          </a:p>
        </p:txBody>
      </p:sp>
      <p:sp>
        <p:nvSpPr>
          <p:cNvPr id="41" name="Shape 39"/>
          <p:cNvSpPr/>
          <p:nvPr/>
        </p:nvSpPr>
        <p:spPr>
          <a:xfrm>
            <a:off x="8465906" y="4147334"/>
            <a:ext cx="3202112" cy="308225"/>
          </a:xfrm>
          <a:custGeom>
            <a:avLst/>
            <a:gdLst/>
            <a:ahLst/>
            <a:cxnLst/>
            <a:rect l="l" t="t" r="r" b="b"/>
            <a:pathLst>
              <a:path w="3202112" h="308225">
                <a:moveTo>
                  <a:pt x="34247" y="0"/>
                </a:moveTo>
                <a:lnTo>
                  <a:pt x="3167866" y="0"/>
                </a:lnTo>
                <a:cubicBezTo>
                  <a:pt x="3186780" y="0"/>
                  <a:pt x="3202112" y="15333"/>
                  <a:pt x="3202112" y="34247"/>
                </a:cubicBezTo>
                <a:lnTo>
                  <a:pt x="3202112" y="273978"/>
                </a:lnTo>
                <a:cubicBezTo>
                  <a:pt x="3202112" y="292892"/>
                  <a:pt x="3186780" y="308225"/>
                  <a:pt x="3167866" y="308225"/>
                </a:cubicBezTo>
                <a:lnTo>
                  <a:pt x="34247" y="308225"/>
                </a:lnTo>
                <a:cubicBezTo>
                  <a:pt x="15333" y="308225"/>
                  <a:pt x="0" y="292892"/>
                  <a:pt x="0" y="273978"/>
                </a:cubicBezTo>
                <a:lnTo>
                  <a:pt x="0" y="34247"/>
                </a:lnTo>
                <a:cubicBezTo>
                  <a:pt x="0" y="15345"/>
                  <a:pt x="15345" y="0"/>
                  <a:pt x="34247" y="0"/>
                </a:cubicBezTo>
                <a:close/>
              </a:path>
            </a:pathLst>
          </a:custGeom>
          <a:solidFill>
            <a:srgbClr val="2D3748">
              <a:alpha val="50196"/>
            </a:srgbClr>
          </a:solidFill>
          <a:ln/>
        </p:spPr>
      </p:sp>
      <p:sp>
        <p:nvSpPr>
          <p:cNvPr id="42" name="Shape 40"/>
          <p:cNvSpPr/>
          <p:nvPr/>
        </p:nvSpPr>
        <p:spPr>
          <a:xfrm>
            <a:off x="8534400" y="4267199"/>
            <a:ext cx="68494" cy="68494"/>
          </a:xfrm>
          <a:custGeom>
            <a:avLst/>
            <a:gdLst/>
            <a:ahLst/>
            <a:cxnLst/>
            <a:rect l="l" t="t" r="r" b="b"/>
            <a:pathLst>
              <a:path w="68494" h="68494">
                <a:moveTo>
                  <a:pt x="34247" y="0"/>
                </a:moveTo>
                <a:lnTo>
                  <a:pt x="34247" y="0"/>
                </a:lnTo>
                <a:cubicBezTo>
                  <a:pt x="53161" y="0"/>
                  <a:pt x="68494" y="15333"/>
                  <a:pt x="68494" y="34247"/>
                </a:cubicBezTo>
                <a:lnTo>
                  <a:pt x="68494" y="34247"/>
                </a:lnTo>
                <a:cubicBezTo>
                  <a:pt x="68494" y="53161"/>
                  <a:pt x="53161" y="68494"/>
                  <a:pt x="34247" y="68494"/>
                </a:cubicBezTo>
                <a:lnTo>
                  <a:pt x="34247" y="68494"/>
                </a:lnTo>
                <a:cubicBezTo>
                  <a:pt x="15333" y="68494"/>
                  <a:pt x="0" y="53161"/>
                  <a:pt x="0" y="34247"/>
                </a:cubicBezTo>
                <a:lnTo>
                  <a:pt x="0" y="34247"/>
                </a:lnTo>
                <a:cubicBezTo>
                  <a:pt x="0" y="15333"/>
                  <a:pt x="15333" y="0"/>
                  <a:pt x="34247" y="0"/>
                </a:cubicBezTo>
                <a:close/>
              </a:path>
            </a:pathLst>
          </a:custGeom>
          <a:solidFill>
            <a:srgbClr val="C5A575"/>
          </a:solidFill>
          <a:ln/>
        </p:spPr>
      </p:sp>
      <p:sp>
        <p:nvSpPr>
          <p:cNvPr id="43" name="Text 41"/>
          <p:cNvSpPr/>
          <p:nvPr/>
        </p:nvSpPr>
        <p:spPr>
          <a:xfrm>
            <a:off x="8671389" y="4215828"/>
            <a:ext cx="633573" cy="1712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44" dirty="0">
                <a:solidFill>
                  <a:srgbClr val="F7FAF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Docu Helix</a:t>
            </a:r>
            <a:endParaRPr lang="en-US" sz="1600" dirty="0"/>
          </a:p>
        </p:txBody>
      </p:sp>
      <p:sp>
        <p:nvSpPr>
          <p:cNvPr id="44" name="Shape 42"/>
          <p:cNvSpPr/>
          <p:nvPr/>
        </p:nvSpPr>
        <p:spPr>
          <a:xfrm>
            <a:off x="5191874" y="4524053"/>
            <a:ext cx="3202112" cy="308225"/>
          </a:xfrm>
          <a:custGeom>
            <a:avLst/>
            <a:gdLst/>
            <a:ahLst/>
            <a:cxnLst/>
            <a:rect l="l" t="t" r="r" b="b"/>
            <a:pathLst>
              <a:path w="3202112" h="308225">
                <a:moveTo>
                  <a:pt x="34247" y="0"/>
                </a:moveTo>
                <a:lnTo>
                  <a:pt x="3167866" y="0"/>
                </a:lnTo>
                <a:cubicBezTo>
                  <a:pt x="3186780" y="0"/>
                  <a:pt x="3202112" y="15333"/>
                  <a:pt x="3202112" y="34247"/>
                </a:cubicBezTo>
                <a:lnTo>
                  <a:pt x="3202112" y="273978"/>
                </a:lnTo>
                <a:cubicBezTo>
                  <a:pt x="3202112" y="292892"/>
                  <a:pt x="3186780" y="308225"/>
                  <a:pt x="3167866" y="308225"/>
                </a:cubicBezTo>
                <a:lnTo>
                  <a:pt x="34247" y="308225"/>
                </a:lnTo>
                <a:cubicBezTo>
                  <a:pt x="15333" y="308225"/>
                  <a:pt x="0" y="292892"/>
                  <a:pt x="0" y="273978"/>
                </a:cubicBezTo>
                <a:lnTo>
                  <a:pt x="0" y="34247"/>
                </a:lnTo>
                <a:cubicBezTo>
                  <a:pt x="0" y="15345"/>
                  <a:pt x="15345" y="0"/>
                  <a:pt x="34247" y="0"/>
                </a:cubicBezTo>
                <a:close/>
              </a:path>
            </a:pathLst>
          </a:custGeom>
          <a:solidFill>
            <a:srgbClr val="2D3748">
              <a:alpha val="50196"/>
            </a:srgbClr>
          </a:solidFill>
          <a:ln/>
        </p:spPr>
      </p:sp>
      <p:sp>
        <p:nvSpPr>
          <p:cNvPr id="45" name="Shape 43"/>
          <p:cNvSpPr/>
          <p:nvPr/>
        </p:nvSpPr>
        <p:spPr>
          <a:xfrm>
            <a:off x="5260369" y="4643918"/>
            <a:ext cx="68494" cy="68494"/>
          </a:xfrm>
          <a:custGeom>
            <a:avLst/>
            <a:gdLst/>
            <a:ahLst/>
            <a:cxnLst/>
            <a:rect l="l" t="t" r="r" b="b"/>
            <a:pathLst>
              <a:path w="68494" h="68494">
                <a:moveTo>
                  <a:pt x="34247" y="0"/>
                </a:moveTo>
                <a:lnTo>
                  <a:pt x="34247" y="0"/>
                </a:lnTo>
                <a:cubicBezTo>
                  <a:pt x="53161" y="0"/>
                  <a:pt x="68494" y="15333"/>
                  <a:pt x="68494" y="34247"/>
                </a:cubicBezTo>
                <a:lnTo>
                  <a:pt x="68494" y="34247"/>
                </a:lnTo>
                <a:cubicBezTo>
                  <a:pt x="68494" y="53161"/>
                  <a:pt x="53161" y="68494"/>
                  <a:pt x="34247" y="68494"/>
                </a:cubicBezTo>
                <a:lnTo>
                  <a:pt x="34247" y="68494"/>
                </a:lnTo>
                <a:cubicBezTo>
                  <a:pt x="15333" y="68494"/>
                  <a:pt x="0" y="53161"/>
                  <a:pt x="0" y="34247"/>
                </a:cubicBezTo>
                <a:lnTo>
                  <a:pt x="0" y="34247"/>
                </a:lnTo>
                <a:cubicBezTo>
                  <a:pt x="0" y="15333"/>
                  <a:pt x="15333" y="0"/>
                  <a:pt x="34247" y="0"/>
                </a:cubicBezTo>
                <a:close/>
              </a:path>
            </a:pathLst>
          </a:custGeom>
          <a:solidFill>
            <a:srgbClr val="C5A575"/>
          </a:solidFill>
          <a:ln/>
        </p:spPr>
      </p:sp>
      <p:sp>
        <p:nvSpPr>
          <p:cNvPr id="46" name="Text 44"/>
          <p:cNvSpPr/>
          <p:nvPr/>
        </p:nvSpPr>
        <p:spPr>
          <a:xfrm>
            <a:off x="5397358" y="4592547"/>
            <a:ext cx="1284270" cy="1712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44" dirty="0">
                <a:solidFill>
                  <a:srgbClr val="F7FAF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Velvet Iron Governance</a:t>
            </a:r>
            <a:endParaRPr lang="en-US" sz="1600" dirty="0"/>
          </a:p>
        </p:txBody>
      </p:sp>
      <p:sp>
        <p:nvSpPr>
          <p:cNvPr id="47" name="Shape 45"/>
          <p:cNvSpPr/>
          <p:nvPr/>
        </p:nvSpPr>
        <p:spPr>
          <a:xfrm>
            <a:off x="8465906" y="4524053"/>
            <a:ext cx="3202112" cy="308225"/>
          </a:xfrm>
          <a:custGeom>
            <a:avLst/>
            <a:gdLst/>
            <a:ahLst/>
            <a:cxnLst/>
            <a:rect l="l" t="t" r="r" b="b"/>
            <a:pathLst>
              <a:path w="3202112" h="308225">
                <a:moveTo>
                  <a:pt x="34247" y="0"/>
                </a:moveTo>
                <a:lnTo>
                  <a:pt x="3167866" y="0"/>
                </a:lnTo>
                <a:cubicBezTo>
                  <a:pt x="3186780" y="0"/>
                  <a:pt x="3202112" y="15333"/>
                  <a:pt x="3202112" y="34247"/>
                </a:cubicBezTo>
                <a:lnTo>
                  <a:pt x="3202112" y="273978"/>
                </a:lnTo>
                <a:cubicBezTo>
                  <a:pt x="3202112" y="292892"/>
                  <a:pt x="3186780" y="308225"/>
                  <a:pt x="3167866" y="308225"/>
                </a:cubicBezTo>
                <a:lnTo>
                  <a:pt x="34247" y="308225"/>
                </a:lnTo>
                <a:cubicBezTo>
                  <a:pt x="15333" y="308225"/>
                  <a:pt x="0" y="292892"/>
                  <a:pt x="0" y="273978"/>
                </a:cubicBezTo>
                <a:lnTo>
                  <a:pt x="0" y="34247"/>
                </a:lnTo>
                <a:cubicBezTo>
                  <a:pt x="0" y="15345"/>
                  <a:pt x="15345" y="0"/>
                  <a:pt x="34247" y="0"/>
                </a:cubicBezTo>
                <a:close/>
              </a:path>
            </a:pathLst>
          </a:custGeom>
          <a:solidFill>
            <a:srgbClr val="2D3748">
              <a:alpha val="50196"/>
            </a:srgbClr>
          </a:solidFill>
          <a:ln/>
        </p:spPr>
      </p:sp>
      <p:sp>
        <p:nvSpPr>
          <p:cNvPr id="48" name="Shape 46"/>
          <p:cNvSpPr/>
          <p:nvPr/>
        </p:nvSpPr>
        <p:spPr>
          <a:xfrm>
            <a:off x="8534400" y="4643918"/>
            <a:ext cx="68494" cy="68494"/>
          </a:xfrm>
          <a:custGeom>
            <a:avLst/>
            <a:gdLst/>
            <a:ahLst/>
            <a:cxnLst/>
            <a:rect l="l" t="t" r="r" b="b"/>
            <a:pathLst>
              <a:path w="68494" h="68494">
                <a:moveTo>
                  <a:pt x="34247" y="0"/>
                </a:moveTo>
                <a:lnTo>
                  <a:pt x="34247" y="0"/>
                </a:lnTo>
                <a:cubicBezTo>
                  <a:pt x="53161" y="0"/>
                  <a:pt x="68494" y="15333"/>
                  <a:pt x="68494" y="34247"/>
                </a:cubicBezTo>
                <a:lnTo>
                  <a:pt x="68494" y="34247"/>
                </a:lnTo>
                <a:cubicBezTo>
                  <a:pt x="68494" y="53161"/>
                  <a:pt x="53161" y="68494"/>
                  <a:pt x="34247" y="68494"/>
                </a:cubicBezTo>
                <a:lnTo>
                  <a:pt x="34247" y="68494"/>
                </a:lnTo>
                <a:cubicBezTo>
                  <a:pt x="15333" y="68494"/>
                  <a:pt x="0" y="53161"/>
                  <a:pt x="0" y="34247"/>
                </a:cubicBezTo>
                <a:lnTo>
                  <a:pt x="0" y="34247"/>
                </a:lnTo>
                <a:cubicBezTo>
                  <a:pt x="0" y="15333"/>
                  <a:pt x="15333" y="0"/>
                  <a:pt x="34247" y="0"/>
                </a:cubicBezTo>
                <a:close/>
              </a:path>
            </a:pathLst>
          </a:custGeom>
          <a:solidFill>
            <a:srgbClr val="C5A575"/>
          </a:solidFill>
          <a:ln/>
        </p:spPr>
      </p:sp>
      <p:sp>
        <p:nvSpPr>
          <p:cNvPr id="49" name="Text 47"/>
          <p:cNvSpPr/>
          <p:nvPr/>
        </p:nvSpPr>
        <p:spPr>
          <a:xfrm>
            <a:off x="8671389" y="4592547"/>
            <a:ext cx="1224337" cy="1712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44" dirty="0">
                <a:solidFill>
                  <a:srgbClr val="F7FAF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Convergence Doctrine</a:t>
            </a:r>
            <a:endParaRPr lang="en-US" sz="1600" dirty="0"/>
          </a:p>
        </p:txBody>
      </p:sp>
      <p:sp>
        <p:nvSpPr>
          <p:cNvPr id="50" name="Shape 48"/>
          <p:cNvSpPr/>
          <p:nvPr/>
        </p:nvSpPr>
        <p:spPr>
          <a:xfrm>
            <a:off x="5191874" y="4900772"/>
            <a:ext cx="3202112" cy="308225"/>
          </a:xfrm>
          <a:custGeom>
            <a:avLst/>
            <a:gdLst/>
            <a:ahLst/>
            <a:cxnLst/>
            <a:rect l="l" t="t" r="r" b="b"/>
            <a:pathLst>
              <a:path w="3202112" h="308225">
                <a:moveTo>
                  <a:pt x="34247" y="0"/>
                </a:moveTo>
                <a:lnTo>
                  <a:pt x="3167866" y="0"/>
                </a:lnTo>
                <a:cubicBezTo>
                  <a:pt x="3186780" y="0"/>
                  <a:pt x="3202112" y="15333"/>
                  <a:pt x="3202112" y="34247"/>
                </a:cubicBezTo>
                <a:lnTo>
                  <a:pt x="3202112" y="273978"/>
                </a:lnTo>
                <a:cubicBezTo>
                  <a:pt x="3202112" y="292892"/>
                  <a:pt x="3186780" y="308225"/>
                  <a:pt x="3167866" y="308225"/>
                </a:cubicBezTo>
                <a:lnTo>
                  <a:pt x="34247" y="308225"/>
                </a:lnTo>
                <a:cubicBezTo>
                  <a:pt x="15333" y="308225"/>
                  <a:pt x="0" y="292892"/>
                  <a:pt x="0" y="273978"/>
                </a:cubicBezTo>
                <a:lnTo>
                  <a:pt x="0" y="34247"/>
                </a:lnTo>
                <a:cubicBezTo>
                  <a:pt x="0" y="15345"/>
                  <a:pt x="15345" y="0"/>
                  <a:pt x="34247" y="0"/>
                </a:cubicBezTo>
                <a:close/>
              </a:path>
            </a:pathLst>
          </a:custGeom>
          <a:solidFill>
            <a:srgbClr val="2D3748">
              <a:alpha val="50196"/>
            </a:srgbClr>
          </a:solidFill>
          <a:ln/>
        </p:spPr>
      </p:sp>
      <p:sp>
        <p:nvSpPr>
          <p:cNvPr id="51" name="Shape 49"/>
          <p:cNvSpPr/>
          <p:nvPr/>
        </p:nvSpPr>
        <p:spPr>
          <a:xfrm>
            <a:off x="5260369" y="5020637"/>
            <a:ext cx="68494" cy="68494"/>
          </a:xfrm>
          <a:custGeom>
            <a:avLst/>
            <a:gdLst/>
            <a:ahLst/>
            <a:cxnLst/>
            <a:rect l="l" t="t" r="r" b="b"/>
            <a:pathLst>
              <a:path w="68494" h="68494">
                <a:moveTo>
                  <a:pt x="34247" y="0"/>
                </a:moveTo>
                <a:lnTo>
                  <a:pt x="34247" y="0"/>
                </a:lnTo>
                <a:cubicBezTo>
                  <a:pt x="53161" y="0"/>
                  <a:pt x="68494" y="15333"/>
                  <a:pt x="68494" y="34247"/>
                </a:cubicBezTo>
                <a:lnTo>
                  <a:pt x="68494" y="34247"/>
                </a:lnTo>
                <a:cubicBezTo>
                  <a:pt x="68494" y="53161"/>
                  <a:pt x="53161" y="68494"/>
                  <a:pt x="34247" y="68494"/>
                </a:cubicBezTo>
                <a:lnTo>
                  <a:pt x="34247" y="68494"/>
                </a:lnTo>
                <a:cubicBezTo>
                  <a:pt x="15333" y="68494"/>
                  <a:pt x="0" y="53161"/>
                  <a:pt x="0" y="34247"/>
                </a:cubicBezTo>
                <a:lnTo>
                  <a:pt x="0" y="34247"/>
                </a:lnTo>
                <a:cubicBezTo>
                  <a:pt x="0" y="15333"/>
                  <a:pt x="15333" y="0"/>
                  <a:pt x="34247" y="0"/>
                </a:cubicBezTo>
                <a:close/>
              </a:path>
            </a:pathLst>
          </a:custGeom>
          <a:solidFill>
            <a:srgbClr val="C5A575"/>
          </a:solidFill>
          <a:ln/>
        </p:spPr>
      </p:sp>
      <p:sp>
        <p:nvSpPr>
          <p:cNvPr id="52" name="Text 50"/>
          <p:cNvSpPr/>
          <p:nvPr/>
        </p:nvSpPr>
        <p:spPr>
          <a:xfrm>
            <a:off x="5397358" y="4969267"/>
            <a:ext cx="1309955" cy="1712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44" dirty="0">
                <a:solidFill>
                  <a:srgbClr val="F7FAF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Civic Reflexivity Engines</a:t>
            </a:r>
            <a:endParaRPr lang="en-US" sz="1600" dirty="0"/>
          </a:p>
        </p:txBody>
      </p:sp>
      <p:sp>
        <p:nvSpPr>
          <p:cNvPr id="53" name="Shape 51"/>
          <p:cNvSpPr/>
          <p:nvPr/>
        </p:nvSpPr>
        <p:spPr>
          <a:xfrm>
            <a:off x="8465906" y="4900772"/>
            <a:ext cx="3202112" cy="308225"/>
          </a:xfrm>
          <a:custGeom>
            <a:avLst/>
            <a:gdLst/>
            <a:ahLst/>
            <a:cxnLst/>
            <a:rect l="l" t="t" r="r" b="b"/>
            <a:pathLst>
              <a:path w="3202112" h="308225">
                <a:moveTo>
                  <a:pt x="34247" y="0"/>
                </a:moveTo>
                <a:lnTo>
                  <a:pt x="3167866" y="0"/>
                </a:lnTo>
                <a:cubicBezTo>
                  <a:pt x="3186780" y="0"/>
                  <a:pt x="3202112" y="15333"/>
                  <a:pt x="3202112" y="34247"/>
                </a:cubicBezTo>
                <a:lnTo>
                  <a:pt x="3202112" y="273978"/>
                </a:lnTo>
                <a:cubicBezTo>
                  <a:pt x="3202112" y="292892"/>
                  <a:pt x="3186780" y="308225"/>
                  <a:pt x="3167866" y="308225"/>
                </a:cubicBezTo>
                <a:lnTo>
                  <a:pt x="34247" y="308225"/>
                </a:lnTo>
                <a:cubicBezTo>
                  <a:pt x="15333" y="308225"/>
                  <a:pt x="0" y="292892"/>
                  <a:pt x="0" y="273978"/>
                </a:cubicBezTo>
                <a:lnTo>
                  <a:pt x="0" y="34247"/>
                </a:lnTo>
                <a:cubicBezTo>
                  <a:pt x="0" y="15345"/>
                  <a:pt x="15345" y="0"/>
                  <a:pt x="34247" y="0"/>
                </a:cubicBezTo>
                <a:close/>
              </a:path>
            </a:pathLst>
          </a:custGeom>
          <a:solidFill>
            <a:srgbClr val="2D3748">
              <a:alpha val="50196"/>
            </a:srgbClr>
          </a:solidFill>
          <a:ln/>
        </p:spPr>
      </p:sp>
      <p:sp>
        <p:nvSpPr>
          <p:cNvPr id="54" name="Shape 52"/>
          <p:cNvSpPr/>
          <p:nvPr/>
        </p:nvSpPr>
        <p:spPr>
          <a:xfrm>
            <a:off x="8534400" y="5020637"/>
            <a:ext cx="68494" cy="68494"/>
          </a:xfrm>
          <a:custGeom>
            <a:avLst/>
            <a:gdLst/>
            <a:ahLst/>
            <a:cxnLst/>
            <a:rect l="l" t="t" r="r" b="b"/>
            <a:pathLst>
              <a:path w="68494" h="68494">
                <a:moveTo>
                  <a:pt x="34247" y="0"/>
                </a:moveTo>
                <a:lnTo>
                  <a:pt x="34247" y="0"/>
                </a:lnTo>
                <a:cubicBezTo>
                  <a:pt x="53161" y="0"/>
                  <a:pt x="68494" y="15333"/>
                  <a:pt x="68494" y="34247"/>
                </a:cubicBezTo>
                <a:lnTo>
                  <a:pt x="68494" y="34247"/>
                </a:lnTo>
                <a:cubicBezTo>
                  <a:pt x="68494" y="53161"/>
                  <a:pt x="53161" y="68494"/>
                  <a:pt x="34247" y="68494"/>
                </a:cubicBezTo>
                <a:lnTo>
                  <a:pt x="34247" y="68494"/>
                </a:lnTo>
                <a:cubicBezTo>
                  <a:pt x="15333" y="68494"/>
                  <a:pt x="0" y="53161"/>
                  <a:pt x="0" y="34247"/>
                </a:cubicBezTo>
                <a:lnTo>
                  <a:pt x="0" y="34247"/>
                </a:lnTo>
                <a:cubicBezTo>
                  <a:pt x="0" y="15333"/>
                  <a:pt x="15333" y="0"/>
                  <a:pt x="34247" y="0"/>
                </a:cubicBezTo>
                <a:close/>
              </a:path>
            </a:pathLst>
          </a:custGeom>
          <a:solidFill>
            <a:srgbClr val="C5A575"/>
          </a:solidFill>
          <a:ln/>
        </p:spPr>
      </p:sp>
      <p:sp>
        <p:nvSpPr>
          <p:cNvPr id="55" name="Text 53"/>
          <p:cNvSpPr/>
          <p:nvPr/>
        </p:nvSpPr>
        <p:spPr>
          <a:xfrm>
            <a:off x="8671389" y="4969267"/>
            <a:ext cx="1104472" cy="1712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44" dirty="0">
                <a:solidFill>
                  <a:srgbClr val="F7FAF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Helix Kallol Protocol</a:t>
            </a:r>
            <a:endParaRPr lang="en-US" sz="1600" dirty="0"/>
          </a:p>
        </p:txBody>
      </p:sp>
      <p:sp>
        <p:nvSpPr>
          <p:cNvPr id="56" name="Shape 54"/>
          <p:cNvSpPr/>
          <p:nvPr/>
        </p:nvSpPr>
        <p:spPr>
          <a:xfrm>
            <a:off x="5191874" y="5277491"/>
            <a:ext cx="3202112" cy="308225"/>
          </a:xfrm>
          <a:custGeom>
            <a:avLst/>
            <a:gdLst/>
            <a:ahLst/>
            <a:cxnLst/>
            <a:rect l="l" t="t" r="r" b="b"/>
            <a:pathLst>
              <a:path w="3202112" h="308225">
                <a:moveTo>
                  <a:pt x="34247" y="0"/>
                </a:moveTo>
                <a:lnTo>
                  <a:pt x="3167866" y="0"/>
                </a:lnTo>
                <a:cubicBezTo>
                  <a:pt x="3186780" y="0"/>
                  <a:pt x="3202112" y="15333"/>
                  <a:pt x="3202112" y="34247"/>
                </a:cubicBezTo>
                <a:lnTo>
                  <a:pt x="3202112" y="273978"/>
                </a:lnTo>
                <a:cubicBezTo>
                  <a:pt x="3202112" y="292892"/>
                  <a:pt x="3186780" y="308225"/>
                  <a:pt x="3167866" y="308225"/>
                </a:cubicBezTo>
                <a:lnTo>
                  <a:pt x="34247" y="308225"/>
                </a:lnTo>
                <a:cubicBezTo>
                  <a:pt x="15333" y="308225"/>
                  <a:pt x="0" y="292892"/>
                  <a:pt x="0" y="273978"/>
                </a:cubicBezTo>
                <a:lnTo>
                  <a:pt x="0" y="34247"/>
                </a:lnTo>
                <a:cubicBezTo>
                  <a:pt x="0" y="15345"/>
                  <a:pt x="15345" y="0"/>
                  <a:pt x="34247" y="0"/>
                </a:cubicBezTo>
                <a:close/>
              </a:path>
            </a:pathLst>
          </a:custGeom>
          <a:solidFill>
            <a:srgbClr val="2D3748">
              <a:alpha val="50196"/>
            </a:srgbClr>
          </a:solidFill>
          <a:ln/>
        </p:spPr>
      </p:sp>
      <p:sp>
        <p:nvSpPr>
          <p:cNvPr id="57" name="Shape 55"/>
          <p:cNvSpPr/>
          <p:nvPr/>
        </p:nvSpPr>
        <p:spPr>
          <a:xfrm>
            <a:off x="5260369" y="5397356"/>
            <a:ext cx="68494" cy="68494"/>
          </a:xfrm>
          <a:custGeom>
            <a:avLst/>
            <a:gdLst/>
            <a:ahLst/>
            <a:cxnLst/>
            <a:rect l="l" t="t" r="r" b="b"/>
            <a:pathLst>
              <a:path w="68494" h="68494">
                <a:moveTo>
                  <a:pt x="34247" y="0"/>
                </a:moveTo>
                <a:lnTo>
                  <a:pt x="34247" y="0"/>
                </a:lnTo>
                <a:cubicBezTo>
                  <a:pt x="53161" y="0"/>
                  <a:pt x="68494" y="15333"/>
                  <a:pt x="68494" y="34247"/>
                </a:cubicBezTo>
                <a:lnTo>
                  <a:pt x="68494" y="34247"/>
                </a:lnTo>
                <a:cubicBezTo>
                  <a:pt x="68494" y="53161"/>
                  <a:pt x="53161" y="68494"/>
                  <a:pt x="34247" y="68494"/>
                </a:cubicBezTo>
                <a:lnTo>
                  <a:pt x="34247" y="68494"/>
                </a:lnTo>
                <a:cubicBezTo>
                  <a:pt x="15333" y="68494"/>
                  <a:pt x="0" y="53161"/>
                  <a:pt x="0" y="34247"/>
                </a:cubicBezTo>
                <a:lnTo>
                  <a:pt x="0" y="34247"/>
                </a:lnTo>
                <a:cubicBezTo>
                  <a:pt x="0" y="15333"/>
                  <a:pt x="15333" y="0"/>
                  <a:pt x="34247" y="0"/>
                </a:cubicBezTo>
                <a:close/>
              </a:path>
            </a:pathLst>
          </a:custGeom>
          <a:solidFill>
            <a:srgbClr val="C5A575"/>
          </a:solidFill>
          <a:ln/>
        </p:spPr>
      </p:sp>
      <p:sp>
        <p:nvSpPr>
          <p:cNvPr id="58" name="Text 56"/>
          <p:cNvSpPr/>
          <p:nvPr/>
        </p:nvSpPr>
        <p:spPr>
          <a:xfrm>
            <a:off x="5397358" y="5345986"/>
            <a:ext cx="1061663" cy="1712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44" dirty="0">
                <a:solidFill>
                  <a:srgbClr val="F7FAF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Cognitive Microbes</a:t>
            </a:r>
            <a:endParaRPr lang="en-US" sz="1600" dirty="0"/>
          </a:p>
        </p:txBody>
      </p:sp>
      <p:sp>
        <p:nvSpPr>
          <p:cNvPr id="59" name="Shape 57"/>
          <p:cNvSpPr/>
          <p:nvPr/>
        </p:nvSpPr>
        <p:spPr>
          <a:xfrm>
            <a:off x="8465906" y="5277491"/>
            <a:ext cx="3202112" cy="308225"/>
          </a:xfrm>
          <a:custGeom>
            <a:avLst/>
            <a:gdLst/>
            <a:ahLst/>
            <a:cxnLst/>
            <a:rect l="l" t="t" r="r" b="b"/>
            <a:pathLst>
              <a:path w="3202112" h="308225">
                <a:moveTo>
                  <a:pt x="34247" y="0"/>
                </a:moveTo>
                <a:lnTo>
                  <a:pt x="3167866" y="0"/>
                </a:lnTo>
                <a:cubicBezTo>
                  <a:pt x="3186780" y="0"/>
                  <a:pt x="3202112" y="15333"/>
                  <a:pt x="3202112" y="34247"/>
                </a:cubicBezTo>
                <a:lnTo>
                  <a:pt x="3202112" y="273978"/>
                </a:lnTo>
                <a:cubicBezTo>
                  <a:pt x="3202112" y="292892"/>
                  <a:pt x="3186780" y="308225"/>
                  <a:pt x="3167866" y="308225"/>
                </a:cubicBezTo>
                <a:lnTo>
                  <a:pt x="34247" y="308225"/>
                </a:lnTo>
                <a:cubicBezTo>
                  <a:pt x="15333" y="308225"/>
                  <a:pt x="0" y="292892"/>
                  <a:pt x="0" y="273978"/>
                </a:cubicBezTo>
                <a:lnTo>
                  <a:pt x="0" y="34247"/>
                </a:lnTo>
                <a:cubicBezTo>
                  <a:pt x="0" y="15345"/>
                  <a:pt x="15345" y="0"/>
                  <a:pt x="34247" y="0"/>
                </a:cubicBezTo>
                <a:close/>
              </a:path>
            </a:pathLst>
          </a:custGeom>
          <a:solidFill>
            <a:srgbClr val="2D3748">
              <a:alpha val="50196"/>
            </a:srgbClr>
          </a:solidFill>
          <a:ln/>
        </p:spPr>
      </p:sp>
      <p:sp>
        <p:nvSpPr>
          <p:cNvPr id="60" name="Shape 58"/>
          <p:cNvSpPr/>
          <p:nvPr/>
        </p:nvSpPr>
        <p:spPr>
          <a:xfrm>
            <a:off x="8534400" y="5397356"/>
            <a:ext cx="68494" cy="68494"/>
          </a:xfrm>
          <a:custGeom>
            <a:avLst/>
            <a:gdLst/>
            <a:ahLst/>
            <a:cxnLst/>
            <a:rect l="l" t="t" r="r" b="b"/>
            <a:pathLst>
              <a:path w="68494" h="68494">
                <a:moveTo>
                  <a:pt x="34247" y="0"/>
                </a:moveTo>
                <a:lnTo>
                  <a:pt x="34247" y="0"/>
                </a:lnTo>
                <a:cubicBezTo>
                  <a:pt x="53161" y="0"/>
                  <a:pt x="68494" y="15333"/>
                  <a:pt x="68494" y="34247"/>
                </a:cubicBezTo>
                <a:lnTo>
                  <a:pt x="68494" y="34247"/>
                </a:lnTo>
                <a:cubicBezTo>
                  <a:pt x="68494" y="53161"/>
                  <a:pt x="53161" y="68494"/>
                  <a:pt x="34247" y="68494"/>
                </a:cubicBezTo>
                <a:lnTo>
                  <a:pt x="34247" y="68494"/>
                </a:lnTo>
                <a:cubicBezTo>
                  <a:pt x="15333" y="68494"/>
                  <a:pt x="0" y="53161"/>
                  <a:pt x="0" y="34247"/>
                </a:cubicBezTo>
                <a:lnTo>
                  <a:pt x="0" y="34247"/>
                </a:lnTo>
                <a:cubicBezTo>
                  <a:pt x="0" y="15333"/>
                  <a:pt x="15333" y="0"/>
                  <a:pt x="34247" y="0"/>
                </a:cubicBezTo>
                <a:close/>
              </a:path>
            </a:pathLst>
          </a:custGeom>
          <a:solidFill>
            <a:srgbClr val="C5A575"/>
          </a:solidFill>
          <a:ln/>
        </p:spPr>
      </p:sp>
      <p:sp>
        <p:nvSpPr>
          <p:cNvPr id="61" name="Text 59"/>
          <p:cNvSpPr/>
          <p:nvPr/>
        </p:nvSpPr>
        <p:spPr>
          <a:xfrm>
            <a:off x="8671389" y="5345986"/>
            <a:ext cx="1267146" cy="1712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44" dirty="0">
                <a:solidFill>
                  <a:srgbClr val="F7FAF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Reverse Proxy Warfare</a:t>
            </a:r>
            <a:endParaRPr lang="en-US" sz="1600" dirty="0"/>
          </a:p>
        </p:txBody>
      </p:sp>
      <p:sp>
        <p:nvSpPr>
          <p:cNvPr id="62" name="Shape 60"/>
          <p:cNvSpPr/>
          <p:nvPr/>
        </p:nvSpPr>
        <p:spPr>
          <a:xfrm>
            <a:off x="5017214" y="5904217"/>
            <a:ext cx="6830602" cy="726040"/>
          </a:xfrm>
          <a:custGeom>
            <a:avLst/>
            <a:gdLst/>
            <a:ahLst/>
            <a:cxnLst/>
            <a:rect l="l" t="t" r="r" b="b"/>
            <a:pathLst>
              <a:path w="6830602" h="726040">
                <a:moveTo>
                  <a:pt x="68495" y="0"/>
                </a:moveTo>
                <a:lnTo>
                  <a:pt x="6762108" y="0"/>
                </a:lnTo>
                <a:cubicBezTo>
                  <a:pt x="6799936" y="0"/>
                  <a:pt x="6830602" y="30666"/>
                  <a:pt x="6830602" y="68495"/>
                </a:cubicBezTo>
                <a:lnTo>
                  <a:pt x="6830602" y="657546"/>
                </a:lnTo>
                <a:cubicBezTo>
                  <a:pt x="6830602" y="695374"/>
                  <a:pt x="6799936" y="726040"/>
                  <a:pt x="6762108" y="726040"/>
                </a:cubicBezTo>
                <a:lnTo>
                  <a:pt x="68495" y="726040"/>
                </a:lnTo>
                <a:cubicBezTo>
                  <a:pt x="30666" y="726040"/>
                  <a:pt x="0" y="695374"/>
                  <a:pt x="0" y="657546"/>
                </a:cubicBezTo>
                <a:lnTo>
                  <a:pt x="0" y="68495"/>
                </a:lnTo>
                <a:cubicBezTo>
                  <a:pt x="0" y="30691"/>
                  <a:pt x="30691" y="0"/>
                  <a:pt x="68495" y="0"/>
                </a:cubicBezTo>
                <a:close/>
              </a:path>
            </a:pathLst>
          </a:custGeom>
          <a:gradFill rotWithShape="1" flip="none">
            <a:gsLst>
              <a:gs pos="0">
                <a:srgbClr val="C5A575">
                  <a:alpha val="20000"/>
                </a:srgbClr>
              </a:gs>
              <a:gs pos="100000">
                <a:srgbClr val="8B9DAE">
                  <a:alpha val="10000"/>
                </a:srgbClr>
              </a:gs>
            </a:gsLst>
            <a:lin ang="0" scaled="1"/>
          </a:gradFill>
          <a:ln w="10160">
            <a:solidFill>
              <a:srgbClr val="C5A575">
                <a:alpha val="40000"/>
              </a:srgbClr>
            </a:solidFill>
            <a:prstDash val="solid"/>
          </a:ln>
        </p:spPr>
      </p:sp>
      <p:sp>
        <p:nvSpPr>
          <p:cNvPr id="63" name="Shape 61"/>
          <p:cNvSpPr/>
          <p:nvPr/>
        </p:nvSpPr>
        <p:spPr>
          <a:xfrm>
            <a:off x="5183313" y="6078876"/>
            <a:ext cx="119865" cy="136989"/>
          </a:xfrm>
          <a:custGeom>
            <a:avLst/>
            <a:gdLst/>
            <a:ahLst/>
            <a:cxnLst/>
            <a:rect l="l" t="t" r="r" b="b"/>
            <a:pathLst>
              <a:path w="119865" h="136989">
                <a:moveTo>
                  <a:pt x="0" y="57792"/>
                </a:moveTo>
                <a:cubicBezTo>
                  <a:pt x="0" y="40053"/>
                  <a:pt x="14368" y="25685"/>
                  <a:pt x="32107" y="25685"/>
                </a:cubicBezTo>
                <a:lnTo>
                  <a:pt x="34247" y="25685"/>
                </a:lnTo>
                <a:cubicBezTo>
                  <a:pt x="38983" y="25685"/>
                  <a:pt x="42809" y="29511"/>
                  <a:pt x="42809" y="34247"/>
                </a:cubicBezTo>
                <a:cubicBezTo>
                  <a:pt x="42809" y="38983"/>
                  <a:pt x="38983" y="42809"/>
                  <a:pt x="34247" y="42809"/>
                </a:cubicBezTo>
                <a:lnTo>
                  <a:pt x="32107" y="42809"/>
                </a:lnTo>
                <a:cubicBezTo>
                  <a:pt x="23839" y="42809"/>
                  <a:pt x="17124" y="49525"/>
                  <a:pt x="17124" y="57792"/>
                </a:cubicBezTo>
                <a:lnTo>
                  <a:pt x="17124" y="59933"/>
                </a:lnTo>
                <a:lnTo>
                  <a:pt x="34247" y="59933"/>
                </a:lnTo>
                <a:cubicBezTo>
                  <a:pt x="43692" y="59933"/>
                  <a:pt x="51371" y="67611"/>
                  <a:pt x="51371" y="77056"/>
                </a:cubicBezTo>
                <a:lnTo>
                  <a:pt x="51371" y="94180"/>
                </a:lnTo>
                <a:cubicBezTo>
                  <a:pt x="51371" y="103625"/>
                  <a:pt x="43692" y="111303"/>
                  <a:pt x="34247" y="111303"/>
                </a:cubicBezTo>
                <a:lnTo>
                  <a:pt x="17124" y="111303"/>
                </a:lnTo>
                <a:cubicBezTo>
                  <a:pt x="7679" y="111303"/>
                  <a:pt x="0" y="103625"/>
                  <a:pt x="0" y="94180"/>
                </a:cubicBezTo>
                <a:lnTo>
                  <a:pt x="0" y="57792"/>
                </a:lnTo>
                <a:close/>
                <a:moveTo>
                  <a:pt x="68494" y="57792"/>
                </a:moveTo>
                <a:cubicBezTo>
                  <a:pt x="68494" y="40053"/>
                  <a:pt x="82862" y="25685"/>
                  <a:pt x="100601" y="25685"/>
                </a:cubicBezTo>
                <a:lnTo>
                  <a:pt x="102742" y="25685"/>
                </a:lnTo>
                <a:cubicBezTo>
                  <a:pt x="107477" y="25685"/>
                  <a:pt x="111303" y="29511"/>
                  <a:pt x="111303" y="34247"/>
                </a:cubicBezTo>
                <a:cubicBezTo>
                  <a:pt x="111303" y="38983"/>
                  <a:pt x="107477" y="42809"/>
                  <a:pt x="102742" y="42809"/>
                </a:cubicBezTo>
                <a:lnTo>
                  <a:pt x="100601" y="42809"/>
                </a:lnTo>
                <a:cubicBezTo>
                  <a:pt x="92334" y="42809"/>
                  <a:pt x="85618" y="49525"/>
                  <a:pt x="85618" y="57792"/>
                </a:cubicBezTo>
                <a:lnTo>
                  <a:pt x="85618" y="59933"/>
                </a:lnTo>
                <a:lnTo>
                  <a:pt x="102742" y="59933"/>
                </a:lnTo>
                <a:cubicBezTo>
                  <a:pt x="112186" y="59933"/>
                  <a:pt x="119865" y="67611"/>
                  <a:pt x="119865" y="77056"/>
                </a:cubicBezTo>
                <a:lnTo>
                  <a:pt x="119865" y="94180"/>
                </a:lnTo>
                <a:cubicBezTo>
                  <a:pt x="119865" y="103625"/>
                  <a:pt x="112186" y="111303"/>
                  <a:pt x="102742" y="111303"/>
                </a:cubicBezTo>
                <a:lnTo>
                  <a:pt x="85618" y="111303"/>
                </a:lnTo>
                <a:cubicBezTo>
                  <a:pt x="76173" y="111303"/>
                  <a:pt x="68494" y="103625"/>
                  <a:pt x="68494" y="94180"/>
                </a:cubicBezTo>
                <a:lnTo>
                  <a:pt x="68494" y="57792"/>
                </a:lnTo>
                <a:close/>
              </a:path>
            </a:pathLst>
          </a:custGeom>
          <a:solidFill>
            <a:srgbClr val="C5A575"/>
          </a:solidFill>
          <a:ln/>
        </p:spPr>
      </p:sp>
      <p:sp>
        <p:nvSpPr>
          <p:cNvPr id="64" name="Text 62"/>
          <p:cNvSpPr/>
          <p:nvPr/>
        </p:nvSpPr>
        <p:spPr>
          <a:xfrm>
            <a:off x="5375039" y="6044629"/>
            <a:ext cx="6400858" cy="4452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079" b="1" dirty="0">
                <a:solidFill>
                  <a:srgbClr val="C5A57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Evidence:</a:t>
            </a:r>
            <a:pPr>
              <a:lnSpc>
                <a:spcPct val="140000"/>
              </a:lnSpc>
            </a:pPr>
            <a:r>
              <a:rPr lang="en-US" sz="1079" dirty="0">
                <a:solidFill>
                  <a:srgbClr val="F7FAF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25+ research articles independently verified by DeSci Labs, Switzerland — all achieving 90% or above on Novelty &amp; Content Score. 4 articles achieved perfect 100% novelty.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1A1D2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81000" y="381000"/>
            <a:ext cx="1085850" cy="266700"/>
          </a:xfrm>
          <a:custGeom>
            <a:avLst/>
            <a:gdLst/>
            <a:ahLst/>
            <a:cxnLst/>
            <a:rect l="l" t="t" r="r" b="b"/>
            <a:pathLst>
              <a:path w="1085850" h="266700">
                <a:moveTo>
                  <a:pt x="133350" y="0"/>
                </a:moveTo>
                <a:lnTo>
                  <a:pt x="952500" y="0"/>
                </a:lnTo>
                <a:cubicBezTo>
                  <a:pt x="1026098" y="0"/>
                  <a:pt x="1085850" y="59752"/>
                  <a:pt x="1085850" y="133350"/>
                </a:cubicBezTo>
                <a:lnTo>
                  <a:pt x="1085850" y="133350"/>
                </a:lnTo>
                <a:cubicBezTo>
                  <a:pt x="1085850" y="206948"/>
                  <a:pt x="1026098" y="266700"/>
                  <a:pt x="952500" y="266700"/>
                </a:cubicBezTo>
                <a:lnTo>
                  <a:pt x="133350" y="266700"/>
                </a:lnTo>
                <a:cubicBezTo>
                  <a:pt x="59752" y="266700"/>
                  <a:pt x="0" y="206948"/>
                  <a:pt x="0" y="133350"/>
                </a:cubicBezTo>
                <a:lnTo>
                  <a:pt x="0" y="133350"/>
                </a:lnTo>
                <a:cubicBezTo>
                  <a:pt x="0" y="59752"/>
                  <a:pt x="59752" y="0"/>
                  <a:pt x="133350" y="0"/>
                </a:cubicBezTo>
                <a:close/>
              </a:path>
            </a:pathLst>
          </a:custGeom>
          <a:solidFill>
            <a:srgbClr val="C5A575"/>
          </a:solidFill>
          <a:ln/>
        </p:spPr>
      </p:sp>
      <p:sp>
        <p:nvSpPr>
          <p:cNvPr id="3" name="Text 1"/>
          <p:cNvSpPr/>
          <p:nvPr/>
        </p:nvSpPr>
        <p:spPr>
          <a:xfrm>
            <a:off x="495300" y="419100"/>
            <a:ext cx="9239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b="1" dirty="0">
                <a:solidFill>
                  <a:srgbClr val="1A1D24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WORLD FIRST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583055" y="419100"/>
            <a:ext cx="25717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spc="210" kern="0" dirty="0">
                <a:solidFill>
                  <a:srgbClr val="8B9DAE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Landmark Achievement #3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381000" y="723900"/>
            <a:ext cx="11601450" cy="857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700" b="1" dirty="0">
                <a:solidFill>
                  <a:srgbClr val="F7FAFC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Viksit Bharat 2047</a:t>
            </a:r>
            <a:endParaRPr lang="en-US" sz="1600" dirty="0"/>
          </a:p>
          <a:p>
            <a:pPr>
              <a:lnSpc>
                <a:spcPct val="100000"/>
              </a:lnSpc>
            </a:pPr>
            <a:r>
              <a:rPr lang="en-US" sz="2700" b="1" dirty="0">
                <a:solidFill>
                  <a:srgbClr val="C5A575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Governance Architecture</a:t>
            </a:r>
            <a:endParaRPr lang="en-US" sz="1600" dirty="0"/>
          </a:p>
        </p:txBody>
      </p:sp>
      <p:sp>
        <p:nvSpPr>
          <p:cNvPr id="6" name="Shape 4"/>
          <p:cNvSpPr/>
          <p:nvPr/>
        </p:nvSpPr>
        <p:spPr>
          <a:xfrm>
            <a:off x="400050" y="1733550"/>
            <a:ext cx="5600700" cy="2476500"/>
          </a:xfrm>
          <a:custGeom>
            <a:avLst/>
            <a:gdLst/>
            <a:ahLst/>
            <a:cxnLst/>
            <a:rect l="l" t="t" r="r" b="b"/>
            <a:pathLst>
              <a:path w="5600700" h="2476500">
                <a:moveTo>
                  <a:pt x="38100" y="0"/>
                </a:moveTo>
                <a:lnTo>
                  <a:pt x="5524498" y="0"/>
                </a:lnTo>
                <a:cubicBezTo>
                  <a:pt x="5566583" y="0"/>
                  <a:pt x="5600700" y="34117"/>
                  <a:pt x="5600700" y="76202"/>
                </a:cubicBezTo>
                <a:lnTo>
                  <a:pt x="5600700" y="2400298"/>
                </a:lnTo>
                <a:cubicBezTo>
                  <a:pt x="5600700" y="2442383"/>
                  <a:pt x="5566583" y="2476500"/>
                  <a:pt x="5524498" y="2476500"/>
                </a:cubicBezTo>
                <a:lnTo>
                  <a:pt x="38100" y="2476500"/>
                </a:lnTo>
                <a:cubicBezTo>
                  <a:pt x="17072" y="2476500"/>
                  <a:pt x="0" y="2459428"/>
                  <a:pt x="0" y="24384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4A5568">
              <a:alpha val="20000"/>
            </a:srgbClr>
          </a:solidFill>
          <a:ln/>
        </p:spPr>
      </p:sp>
      <p:sp>
        <p:nvSpPr>
          <p:cNvPr id="7" name="Shape 5"/>
          <p:cNvSpPr/>
          <p:nvPr/>
        </p:nvSpPr>
        <p:spPr>
          <a:xfrm>
            <a:off x="400050" y="1733550"/>
            <a:ext cx="38100" cy="2476500"/>
          </a:xfrm>
          <a:custGeom>
            <a:avLst/>
            <a:gdLst/>
            <a:ahLst/>
            <a:cxnLst/>
            <a:rect l="l" t="t" r="r" b="b"/>
            <a:pathLst>
              <a:path w="38100" h="2476500">
                <a:moveTo>
                  <a:pt x="38100" y="0"/>
                </a:moveTo>
                <a:lnTo>
                  <a:pt x="38100" y="0"/>
                </a:lnTo>
                <a:lnTo>
                  <a:pt x="38100" y="2476500"/>
                </a:lnTo>
                <a:lnTo>
                  <a:pt x="38100" y="2476500"/>
                </a:lnTo>
                <a:cubicBezTo>
                  <a:pt x="17072" y="2476500"/>
                  <a:pt x="0" y="2459428"/>
                  <a:pt x="0" y="24384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C5A575"/>
          </a:solidFill>
          <a:ln/>
        </p:spPr>
      </p:sp>
      <p:sp>
        <p:nvSpPr>
          <p:cNvPr id="8" name="Shape 6"/>
          <p:cNvSpPr/>
          <p:nvPr/>
        </p:nvSpPr>
        <p:spPr>
          <a:xfrm>
            <a:off x="633413" y="1962150"/>
            <a:ext cx="190500" cy="190500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88813" y="1898"/>
                </a:moveTo>
                <a:cubicBezTo>
                  <a:pt x="92720" y="-633"/>
                  <a:pt x="97780" y="-633"/>
                  <a:pt x="101687" y="1898"/>
                </a:cubicBezTo>
                <a:lnTo>
                  <a:pt x="185031" y="55476"/>
                </a:lnTo>
                <a:cubicBezTo>
                  <a:pt x="189458" y="58341"/>
                  <a:pt x="191505" y="63773"/>
                  <a:pt x="190016" y="68833"/>
                </a:cubicBezTo>
                <a:cubicBezTo>
                  <a:pt x="188528" y="73893"/>
                  <a:pt x="183877" y="77391"/>
                  <a:pt x="178594" y="77391"/>
                </a:cubicBezTo>
                <a:lnTo>
                  <a:pt x="166688" y="77391"/>
                </a:lnTo>
                <a:lnTo>
                  <a:pt x="166688" y="154781"/>
                </a:lnTo>
                <a:lnTo>
                  <a:pt x="185738" y="169069"/>
                </a:lnTo>
                <a:cubicBezTo>
                  <a:pt x="188751" y="171301"/>
                  <a:pt x="190500" y="174836"/>
                  <a:pt x="190500" y="178594"/>
                </a:cubicBezTo>
                <a:cubicBezTo>
                  <a:pt x="190500" y="185179"/>
                  <a:pt x="185179" y="190500"/>
                  <a:pt x="178594" y="190500"/>
                </a:cubicBezTo>
                <a:lnTo>
                  <a:pt x="11906" y="190500"/>
                </a:lnTo>
                <a:cubicBezTo>
                  <a:pt x="5321" y="190500"/>
                  <a:pt x="0" y="185179"/>
                  <a:pt x="0" y="178594"/>
                </a:cubicBezTo>
                <a:cubicBezTo>
                  <a:pt x="0" y="174836"/>
                  <a:pt x="1749" y="171301"/>
                  <a:pt x="4763" y="169069"/>
                </a:cubicBezTo>
                <a:lnTo>
                  <a:pt x="23812" y="154781"/>
                </a:lnTo>
                <a:lnTo>
                  <a:pt x="23812" y="154781"/>
                </a:lnTo>
                <a:lnTo>
                  <a:pt x="23812" y="77391"/>
                </a:lnTo>
                <a:lnTo>
                  <a:pt x="11906" y="77391"/>
                </a:lnTo>
                <a:cubicBezTo>
                  <a:pt x="6623" y="77391"/>
                  <a:pt x="1972" y="73893"/>
                  <a:pt x="484" y="68833"/>
                </a:cubicBezTo>
                <a:cubicBezTo>
                  <a:pt x="-1005" y="63773"/>
                  <a:pt x="1042" y="58303"/>
                  <a:pt x="5469" y="55476"/>
                </a:cubicBezTo>
                <a:lnTo>
                  <a:pt x="88813" y="1898"/>
                </a:lnTo>
                <a:close/>
                <a:moveTo>
                  <a:pt x="125016" y="77391"/>
                </a:moveTo>
                <a:lnTo>
                  <a:pt x="125016" y="154781"/>
                </a:lnTo>
                <a:lnTo>
                  <a:pt x="148828" y="154781"/>
                </a:lnTo>
                <a:lnTo>
                  <a:pt x="148828" y="77391"/>
                </a:lnTo>
                <a:lnTo>
                  <a:pt x="125016" y="77391"/>
                </a:lnTo>
                <a:close/>
                <a:moveTo>
                  <a:pt x="83344" y="154781"/>
                </a:moveTo>
                <a:lnTo>
                  <a:pt x="107156" y="154781"/>
                </a:lnTo>
                <a:lnTo>
                  <a:pt x="107156" y="77391"/>
                </a:lnTo>
                <a:lnTo>
                  <a:pt x="83344" y="77391"/>
                </a:lnTo>
                <a:lnTo>
                  <a:pt x="83344" y="154781"/>
                </a:lnTo>
                <a:close/>
                <a:moveTo>
                  <a:pt x="41672" y="77391"/>
                </a:moveTo>
                <a:lnTo>
                  <a:pt x="41672" y="154781"/>
                </a:lnTo>
                <a:lnTo>
                  <a:pt x="65484" y="154781"/>
                </a:lnTo>
                <a:lnTo>
                  <a:pt x="65484" y="77391"/>
                </a:lnTo>
                <a:lnTo>
                  <a:pt x="41672" y="77391"/>
                </a:lnTo>
                <a:close/>
              </a:path>
            </a:pathLst>
          </a:custGeom>
          <a:solidFill>
            <a:srgbClr val="C5A575"/>
          </a:solidFill>
          <a:ln/>
        </p:spPr>
      </p:sp>
      <p:sp>
        <p:nvSpPr>
          <p:cNvPr id="9" name="Text 7"/>
          <p:cNvSpPr/>
          <p:nvPr/>
        </p:nvSpPr>
        <p:spPr>
          <a:xfrm>
            <a:off x="847725" y="1924050"/>
            <a:ext cx="50577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C5A575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Achievement Description</a:t>
            </a: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609600" y="2305050"/>
            <a:ext cx="5276850" cy="9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F7FAF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The </a:t>
            </a:r>
            <a:pPr>
              <a:lnSpc>
                <a:spcPct val="140000"/>
              </a:lnSpc>
            </a:pPr>
            <a:r>
              <a:rPr lang="en-US" sz="1200" b="1" dirty="0">
                <a:solidFill>
                  <a:srgbClr val="C5A57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world's first independently authored integrated civilisational governance architecture</a:t>
            </a:r>
            <a:pPr>
              <a:lnSpc>
                <a:spcPct val="140000"/>
              </a:lnSpc>
            </a:pPr>
            <a:r>
              <a:rPr lang="en-US" sz="1200" dirty="0">
                <a:solidFill>
                  <a:srgbClr val="F7FAF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for India's 2047 vision — combining AI-enabled policy systems, digital sovereignty frameworks, and citizen data vaults in a solo-authored blueprint.</a:t>
            </a:r>
            <a:endParaRPr lang="en-US" sz="1600" dirty="0"/>
          </a:p>
        </p:txBody>
      </p:sp>
      <p:sp>
        <p:nvSpPr>
          <p:cNvPr id="11" name="Shape 9"/>
          <p:cNvSpPr/>
          <p:nvPr/>
        </p:nvSpPr>
        <p:spPr>
          <a:xfrm>
            <a:off x="609600" y="3409950"/>
            <a:ext cx="5200650" cy="609600"/>
          </a:xfrm>
          <a:custGeom>
            <a:avLst/>
            <a:gdLst/>
            <a:ahLst/>
            <a:cxnLst/>
            <a:rect l="l" t="t" r="r" b="b"/>
            <a:pathLst>
              <a:path w="5200650" h="609600">
                <a:moveTo>
                  <a:pt x="76200" y="0"/>
                </a:moveTo>
                <a:lnTo>
                  <a:pt x="5124450" y="0"/>
                </a:lnTo>
                <a:cubicBezTo>
                  <a:pt x="5166506" y="0"/>
                  <a:pt x="5200650" y="34144"/>
                  <a:pt x="5200650" y="76200"/>
                </a:cubicBezTo>
                <a:lnTo>
                  <a:pt x="5200650" y="533400"/>
                </a:lnTo>
                <a:cubicBezTo>
                  <a:pt x="5200650" y="575456"/>
                  <a:pt x="5166506" y="609600"/>
                  <a:pt x="5124450" y="609600"/>
                </a:cubicBezTo>
                <a:lnTo>
                  <a:pt x="76200" y="609600"/>
                </a:lnTo>
                <a:cubicBezTo>
                  <a:pt x="34144" y="609600"/>
                  <a:pt x="0" y="575456"/>
                  <a:pt x="0" y="533400"/>
                </a:cubicBezTo>
                <a:lnTo>
                  <a:pt x="0" y="76200"/>
                </a:lnTo>
                <a:cubicBezTo>
                  <a:pt x="0" y="34144"/>
                  <a:pt x="34144" y="0"/>
                  <a:pt x="76200" y="0"/>
                </a:cubicBezTo>
                <a:close/>
              </a:path>
            </a:pathLst>
          </a:custGeom>
          <a:solidFill>
            <a:srgbClr val="C5A575">
              <a:alpha val="10196"/>
            </a:srgbClr>
          </a:solidFill>
          <a:ln/>
        </p:spPr>
      </p:sp>
      <p:sp>
        <p:nvSpPr>
          <p:cNvPr id="12" name="Text 10"/>
          <p:cNvSpPr/>
          <p:nvPr/>
        </p:nvSpPr>
        <p:spPr>
          <a:xfrm>
            <a:off x="723900" y="3524250"/>
            <a:ext cx="5038725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8B9D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An integrated doctrine combining AI-enabled governance, citizen data sovereignty, civilisational ethics, institutional stability, and national development systems.</a:t>
            </a:r>
            <a:endParaRPr lang="en-US" sz="1600" dirty="0"/>
          </a:p>
        </p:txBody>
      </p:sp>
      <p:sp>
        <p:nvSpPr>
          <p:cNvPr id="13" name="Shape 11"/>
          <p:cNvSpPr/>
          <p:nvPr/>
        </p:nvSpPr>
        <p:spPr>
          <a:xfrm>
            <a:off x="384810" y="4366260"/>
            <a:ext cx="5608320" cy="2179320"/>
          </a:xfrm>
          <a:custGeom>
            <a:avLst/>
            <a:gdLst/>
            <a:ahLst/>
            <a:cxnLst/>
            <a:rect l="l" t="t" r="r" b="b"/>
            <a:pathLst>
              <a:path w="5608320" h="2179320">
                <a:moveTo>
                  <a:pt x="76211" y="0"/>
                </a:moveTo>
                <a:lnTo>
                  <a:pt x="5532109" y="0"/>
                </a:lnTo>
                <a:cubicBezTo>
                  <a:pt x="5574199" y="0"/>
                  <a:pt x="5608320" y="34121"/>
                  <a:pt x="5608320" y="76211"/>
                </a:cubicBezTo>
                <a:lnTo>
                  <a:pt x="5608320" y="2103109"/>
                </a:lnTo>
                <a:cubicBezTo>
                  <a:pt x="5608320" y="2145199"/>
                  <a:pt x="5574199" y="2179320"/>
                  <a:pt x="5532109" y="2179320"/>
                </a:cubicBezTo>
                <a:lnTo>
                  <a:pt x="76211" y="2179320"/>
                </a:lnTo>
                <a:cubicBezTo>
                  <a:pt x="34121" y="2179320"/>
                  <a:pt x="0" y="2145199"/>
                  <a:pt x="0" y="2103109"/>
                </a:cubicBezTo>
                <a:lnTo>
                  <a:pt x="0" y="76211"/>
                </a:lnTo>
                <a:cubicBezTo>
                  <a:pt x="0" y="34149"/>
                  <a:pt x="34149" y="0"/>
                  <a:pt x="76211" y="0"/>
                </a:cubicBezTo>
                <a:close/>
              </a:path>
            </a:pathLst>
          </a:custGeom>
          <a:solidFill>
            <a:srgbClr val="2D3748">
              <a:alpha val="40000"/>
            </a:srgbClr>
          </a:solidFill>
          <a:ln w="10160">
            <a:solidFill>
              <a:srgbClr val="4A5568"/>
            </a:solidFill>
            <a:prstDash val="solid"/>
          </a:ln>
        </p:spPr>
      </p:sp>
      <p:sp>
        <p:nvSpPr>
          <p:cNvPr id="14" name="Shape 12"/>
          <p:cNvSpPr/>
          <p:nvPr/>
        </p:nvSpPr>
        <p:spPr>
          <a:xfrm>
            <a:off x="614839" y="4598673"/>
            <a:ext cx="166688" cy="190500"/>
          </a:xfrm>
          <a:custGeom>
            <a:avLst/>
            <a:gdLst/>
            <a:ahLst/>
            <a:cxnLst/>
            <a:rect l="l" t="t" r="r" b="b"/>
            <a:pathLst>
              <a:path w="166688" h="190500">
                <a:moveTo>
                  <a:pt x="91492" y="-9637"/>
                </a:moveTo>
                <a:cubicBezTo>
                  <a:pt x="86506" y="-12688"/>
                  <a:pt x="80218" y="-12688"/>
                  <a:pt x="75233" y="-9637"/>
                </a:cubicBezTo>
                <a:cubicBezTo>
                  <a:pt x="66154" y="-4093"/>
                  <a:pt x="60536" y="-2604"/>
                  <a:pt x="49895" y="-2828"/>
                </a:cubicBezTo>
                <a:cubicBezTo>
                  <a:pt x="44053" y="-2977"/>
                  <a:pt x="38621" y="186"/>
                  <a:pt x="35793" y="5321"/>
                </a:cubicBezTo>
                <a:cubicBezTo>
                  <a:pt x="30696" y="14660"/>
                  <a:pt x="26566" y="18790"/>
                  <a:pt x="17227" y="23887"/>
                </a:cubicBezTo>
                <a:cubicBezTo>
                  <a:pt x="12092" y="26677"/>
                  <a:pt x="8967" y="32147"/>
                  <a:pt x="9079" y="37988"/>
                </a:cubicBezTo>
                <a:cubicBezTo>
                  <a:pt x="9339" y="48630"/>
                  <a:pt x="7813" y="54248"/>
                  <a:pt x="2270" y="63326"/>
                </a:cubicBezTo>
                <a:cubicBezTo>
                  <a:pt x="-781" y="68312"/>
                  <a:pt x="-781" y="74600"/>
                  <a:pt x="2270" y="79586"/>
                </a:cubicBezTo>
                <a:cubicBezTo>
                  <a:pt x="7813" y="88664"/>
                  <a:pt x="9302" y="94283"/>
                  <a:pt x="9079" y="104924"/>
                </a:cubicBezTo>
                <a:cubicBezTo>
                  <a:pt x="8930" y="110765"/>
                  <a:pt x="12092" y="116198"/>
                  <a:pt x="17227" y="119025"/>
                </a:cubicBezTo>
                <a:cubicBezTo>
                  <a:pt x="25450" y="123527"/>
                  <a:pt x="29617" y="127248"/>
                  <a:pt x="34007" y="134466"/>
                </a:cubicBezTo>
                <a:lnTo>
                  <a:pt x="15887" y="170594"/>
                </a:lnTo>
                <a:cubicBezTo>
                  <a:pt x="13692" y="175022"/>
                  <a:pt x="15478" y="180380"/>
                  <a:pt x="19869" y="182575"/>
                </a:cubicBezTo>
                <a:lnTo>
                  <a:pt x="51867" y="198574"/>
                </a:lnTo>
                <a:cubicBezTo>
                  <a:pt x="56145" y="200695"/>
                  <a:pt x="61354" y="199095"/>
                  <a:pt x="63661" y="194928"/>
                </a:cubicBezTo>
                <a:lnTo>
                  <a:pt x="83307" y="159544"/>
                </a:lnTo>
                <a:lnTo>
                  <a:pt x="102952" y="194928"/>
                </a:lnTo>
                <a:cubicBezTo>
                  <a:pt x="105259" y="199095"/>
                  <a:pt x="110468" y="200732"/>
                  <a:pt x="114746" y="198574"/>
                </a:cubicBezTo>
                <a:lnTo>
                  <a:pt x="146745" y="182575"/>
                </a:lnTo>
                <a:cubicBezTo>
                  <a:pt x="151172" y="180380"/>
                  <a:pt x="152958" y="175022"/>
                  <a:pt x="150726" y="170594"/>
                </a:cubicBezTo>
                <a:lnTo>
                  <a:pt x="132643" y="134429"/>
                </a:lnTo>
                <a:cubicBezTo>
                  <a:pt x="136996" y="127211"/>
                  <a:pt x="141201" y="123490"/>
                  <a:pt x="149423" y="118988"/>
                </a:cubicBezTo>
                <a:cubicBezTo>
                  <a:pt x="154558" y="116198"/>
                  <a:pt x="157683" y="110728"/>
                  <a:pt x="157572" y="104887"/>
                </a:cubicBezTo>
                <a:cubicBezTo>
                  <a:pt x="157311" y="94245"/>
                  <a:pt x="158837" y="88627"/>
                  <a:pt x="164381" y="79549"/>
                </a:cubicBezTo>
                <a:cubicBezTo>
                  <a:pt x="167432" y="74563"/>
                  <a:pt x="167432" y="68275"/>
                  <a:pt x="164381" y="63289"/>
                </a:cubicBezTo>
                <a:cubicBezTo>
                  <a:pt x="158837" y="54211"/>
                  <a:pt x="157349" y="48592"/>
                  <a:pt x="157572" y="37951"/>
                </a:cubicBezTo>
                <a:cubicBezTo>
                  <a:pt x="157721" y="32110"/>
                  <a:pt x="154558" y="26677"/>
                  <a:pt x="149423" y="23850"/>
                </a:cubicBezTo>
                <a:cubicBezTo>
                  <a:pt x="140084" y="18752"/>
                  <a:pt x="135954" y="14622"/>
                  <a:pt x="130857" y="5283"/>
                </a:cubicBezTo>
                <a:cubicBezTo>
                  <a:pt x="128067" y="149"/>
                  <a:pt x="122597" y="-2977"/>
                  <a:pt x="116756" y="-2865"/>
                </a:cubicBezTo>
                <a:cubicBezTo>
                  <a:pt x="106114" y="-2604"/>
                  <a:pt x="100496" y="-4130"/>
                  <a:pt x="91418" y="-9674"/>
                </a:cubicBezTo>
                <a:close/>
                <a:moveTo>
                  <a:pt x="83344" y="35719"/>
                </a:moveTo>
                <a:cubicBezTo>
                  <a:pt x="103057" y="35719"/>
                  <a:pt x="119063" y="51724"/>
                  <a:pt x="119063" y="71438"/>
                </a:cubicBezTo>
                <a:cubicBezTo>
                  <a:pt x="119063" y="91151"/>
                  <a:pt x="103057" y="107156"/>
                  <a:pt x="83344" y="107156"/>
                </a:cubicBezTo>
                <a:cubicBezTo>
                  <a:pt x="63630" y="107156"/>
                  <a:pt x="47625" y="91151"/>
                  <a:pt x="47625" y="71438"/>
                </a:cubicBezTo>
                <a:cubicBezTo>
                  <a:pt x="47625" y="51724"/>
                  <a:pt x="63630" y="35719"/>
                  <a:pt x="83344" y="35719"/>
                </a:cubicBezTo>
                <a:close/>
              </a:path>
            </a:pathLst>
          </a:custGeom>
          <a:solidFill>
            <a:srgbClr val="C5A575"/>
          </a:solidFill>
          <a:ln/>
        </p:spPr>
      </p:sp>
      <p:sp>
        <p:nvSpPr>
          <p:cNvPr id="15" name="Text 13"/>
          <p:cNvSpPr/>
          <p:nvPr/>
        </p:nvSpPr>
        <p:spPr>
          <a:xfrm>
            <a:off x="817245" y="4560573"/>
            <a:ext cx="50768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F7FAFC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Recognition &amp; Impact</a:t>
            </a:r>
            <a:endParaRPr lang="en-US" sz="1600" dirty="0"/>
          </a:p>
        </p:txBody>
      </p:sp>
      <p:sp>
        <p:nvSpPr>
          <p:cNvPr id="16" name="Shape 14"/>
          <p:cNvSpPr/>
          <p:nvPr/>
        </p:nvSpPr>
        <p:spPr>
          <a:xfrm>
            <a:off x="579120" y="4941573"/>
            <a:ext cx="5219700" cy="647700"/>
          </a:xfrm>
          <a:custGeom>
            <a:avLst/>
            <a:gdLst/>
            <a:ahLst/>
            <a:cxnLst/>
            <a:rect l="l" t="t" r="r" b="b"/>
            <a:pathLst>
              <a:path w="5219700" h="647700">
                <a:moveTo>
                  <a:pt x="76202" y="0"/>
                </a:moveTo>
                <a:lnTo>
                  <a:pt x="5143498" y="0"/>
                </a:lnTo>
                <a:cubicBezTo>
                  <a:pt x="5185583" y="0"/>
                  <a:pt x="5219700" y="34117"/>
                  <a:pt x="5219700" y="76202"/>
                </a:cubicBezTo>
                <a:lnTo>
                  <a:pt x="5219700" y="571498"/>
                </a:lnTo>
                <a:cubicBezTo>
                  <a:pt x="5219700" y="613583"/>
                  <a:pt x="5185583" y="647700"/>
                  <a:pt x="5143498" y="647700"/>
                </a:cubicBezTo>
                <a:lnTo>
                  <a:pt x="76202" y="647700"/>
                </a:lnTo>
                <a:cubicBezTo>
                  <a:pt x="34117" y="647700"/>
                  <a:pt x="0" y="613583"/>
                  <a:pt x="0" y="571498"/>
                </a:cubicBezTo>
                <a:lnTo>
                  <a:pt x="0" y="76202"/>
                </a:lnTo>
                <a:cubicBezTo>
                  <a:pt x="0" y="34117"/>
                  <a:pt x="34117" y="0"/>
                  <a:pt x="76202" y="0"/>
                </a:cubicBezTo>
                <a:close/>
              </a:path>
            </a:pathLst>
          </a:custGeom>
          <a:solidFill>
            <a:srgbClr val="4A5568">
              <a:alpha val="30196"/>
            </a:srgbClr>
          </a:solidFill>
          <a:ln/>
        </p:spPr>
      </p:sp>
      <p:sp>
        <p:nvSpPr>
          <p:cNvPr id="17" name="Shape 15"/>
          <p:cNvSpPr/>
          <p:nvPr/>
        </p:nvSpPr>
        <p:spPr>
          <a:xfrm>
            <a:off x="717233" y="5093973"/>
            <a:ext cx="190500" cy="190500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53690" y="0"/>
                </a:moveTo>
                <a:lnTo>
                  <a:pt x="137033" y="0"/>
                </a:lnTo>
                <a:cubicBezTo>
                  <a:pt x="146893" y="0"/>
                  <a:pt x="154930" y="8111"/>
                  <a:pt x="154558" y="17934"/>
                </a:cubicBezTo>
                <a:cubicBezTo>
                  <a:pt x="154484" y="19906"/>
                  <a:pt x="154409" y="21878"/>
                  <a:pt x="154298" y="23812"/>
                </a:cubicBezTo>
                <a:lnTo>
                  <a:pt x="172752" y="23812"/>
                </a:lnTo>
                <a:cubicBezTo>
                  <a:pt x="182463" y="23812"/>
                  <a:pt x="191021" y="31849"/>
                  <a:pt x="190277" y="42342"/>
                </a:cubicBezTo>
                <a:cubicBezTo>
                  <a:pt x="187486" y="80925"/>
                  <a:pt x="167767" y="102133"/>
                  <a:pt x="146372" y="113221"/>
                </a:cubicBezTo>
                <a:cubicBezTo>
                  <a:pt x="140494" y="116272"/>
                  <a:pt x="134503" y="118542"/>
                  <a:pt x="128811" y="120216"/>
                </a:cubicBezTo>
                <a:cubicBezTo>
                  <a:pt x="121295" y="130857"/>
                  <a:pt x="113481" y="136475"/>
                  <a:pt x="107268" y="139489"/>
                </a:cubicBezTo>
                <a:lnTo>
                  <a:pt x="107268" y="166688"/>
                </a:lnTo>
                <a:lnTo>
                  <a:pt x="131080" y="166688"/>
                </a:lnTo>
                <a:cubicBezTo>
                  <a:pt x="137666" y="166688"/>
                  <a:pt x="142987" y="172008"/>
                  <a:pt x="142987" y="178594"/>
                </a:cubicBezTo>
                <a:cubicBezTo>
                  <a:pt x="142987" y="185179"/>
                  <a:pt x="137666" y="190500"/>
                  <a:pt x="131080" y="190500"/>
                </a:cubicBezTo>
                <a:lnTo>
                  <a:pt x="59643" y="190500"/>
                </a:lnTo>
                <a:cubicBezTo>
                  <a:pt x="53057" y="190500"/>
                  <a:pt x="47737" y="185179"/>
                  <a:pt x="47737" y="178594"/>
                </a:cubicBezTo>
                <a:cubicBezTo>
                  <a:pt x="47737" y="172008"/>
                  <a:pt x="53057" y="166688"/>
                  <a:pt x="59643" y="166688"/>
                </a:cubicBezTo>
                <a:lnTo>
                  <a:pt x="83455" y="166688"/>
                </a:lnTo>
                <a:lnTo>
                  <a:pt x="83455" y="139489"/>
                </a:lnTo>
                <a:cubicBezTo>
                  <a:pt x="77502" y="136624"/>
                  <a:pt x="70098" y="131304"/>
                  <a:pt x="62880" y="121518"/>
                </a:cubicBezTo>
                <a:cubicBezTo>
                  <a:pt x="56034" y="119732"/>
                  <a:pt x="48592" y="117016"/>
                  <a:pt x="41337" y="112923"/>
                </a:cubicBezTo>
                <a:cubicBezTo>
                  <a:pt x="21208" y="101650"/>
                  <a:pt x="3051" y="80404"/>
                  <a:pt x="446" y="42267"/>
                </a:cubicBezTo>
                <a:cubicBezTo>
                  <a:pt x="-260" y="31812"/>
                  <a:pt x="8260" y="23775"/>
                  <a:pt x="17971" y="23775"/>
                </a:cubicBezTo>
                <a:lnTo>
                  <a:pt x="36426" y="23775"/>
                </a:lnTo>
                <a:cubicBezTo>
                  <a:pt x="36314" y="21841"/>
                  <a:pt x="36240" y="19906"/>
                  <a:pt x="36165" y="17897"/>
                </a:cubicBezTo>
                <a:cubicBezTo>
                  <a:pt x="35793" y="8037"/>
                  <a:pt x="43830" y="-37"/>
                  <a:pt x="53690" y="-37"/>
                </a:cubicBezTo>
                <a:close/>
                <a:moveTo>
                  <a:pt x="37765" y="41672"/>
                </a:moveTo>
                <a:lnTo>
                  <a:pt x="18269" y="41672"/>
                </a:lnTo>
                <a:cubicBezTo>
                  <a:pt x="20575" y="73186"/>
                  <a:pt x="35049" y="88962"/>
                  <a:pt x="49969" y="97334"/>
                </a:cubicBezTo>
                <a:cubicBezTo>
                  <a:pt x="44611" y="83455"/>
                  <a:pt x="40184" y="65336"/>
                  <a:pt x="37765" y="41672"/>
                </a:cubicBezTo>
                <a:close/>
                <a:moveTo>
                  <a:pt x="141387" y="95548"/>
                </a:moveTo>
                <a:cubicBezTo>
                  <a:pt x="156456" y="86692"/>
                  <a:pt x="170073" y="70954"/>
                  <a:pt x="172380" y="41672"/>
                </a:cubicBezTo>
                <a:lnTo>
                  <a:pt x="152921" y="41672"/>
                </a:lnTo>
                <a:cubicBezTo>
                  <a:pt x="150614" y="64331"/>
                  <a:pt x="146447" y="81930"/>
                  <a:pt x="141387" y="95548"/>
                </a:cubicBezTo>
                <a:close/>
              </a:path>
            </a:pathLst>
          </a:custGeom>
          <a:solidFill>
            <a:srgbClr val="C5A575"/>
          </a:solidFill>
          <a:ln/>
        </p:spPr>
      </p:sp>
      <p:sp>
        <p:nvSpPr>
          <p:cNvPr id="18" name="Text 16"/>
          <p:cNvSpPr/>
          <p:nvPr/>
        </p:nvSpPr>
        <p:spPr>
          <a:xfrm>
            <a:off x="1045845" y="5055873"/>
            <a:ext cx="32004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F7FAF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National IPA Award — Shortlisted</a:t>
            </a:r>
            <a:endParaRPr lang="en-US" sz="1600" dirty="0"/>
          </a:p>
        </p:txBody>
      </p:sp>
      <p:sp>
        <p:nvSpPr>
          <p:cNvPr id="19" name="Text 17"/>
          <p:cNvSpPr/>
          <p:nvPr/>
        </p:nvSpPr>
        <p:spPr>
          <a:xfrm>
            <a:off x="1045845" y="5284473"/>
            <a:ext cx="31908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8B9D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December 2025 — Governance innovation recognition</a:t>
            </a:r>
            <a:endParaRPr lang="en-US" sz="1600" dirty="0"/>
          </a:p>
        </p:txBody>
      </p:sp>
      <p:sp>
        <p:nvSpPr>
          <p:cNvPr id="20" name="Shape 18"/>
          <p:cNvSpPr/>
          <p:nvPr/>
        </p:nvSpPr>
        <p:spPr>
          <a:xfrm>
            <a:off x="579120" y="5703573"/>
            <a:ext cx="5219700" cy="647700"/>
          </a:xfrm>
          <a:custGeom>
            <a:avLst/>
            <a:gdLst/>
            <a:ahLst/>
            <a:cxnLst/>
            <a:rect l="l" t="t" r="r" b="b"/>
            <a:pathLst>
              <a:path w="5219700" h="647700">
                <a:moveTo>
                  <a:pt x="76202" y="0"/>
                </a:moveTo>
                <a:lnTo>
                  <a:pt x="5143498" y="0"/>
                </a:lnTo>
                <a:cubicBezTo>
                  <a:pt x="5185583" y="0"/>
                  <a:pt x="5219700" y="34117"/>
                  <a:pt x="5219700" y="76202"/>
                </a:cubicBezTo>
                <a:lnTo>
                  <a:pt x="5219700" y="571498"/>
                </a:lnTo>
                <a:cubicBezTo>
                  <a:pt x="5219700" y="613583"/>
                  <a:pt x="5185583" y="647700"/>
                  <a:pt x="5143498" y="647700"/>
                </a:cubicBezTo>
                <a:lnTo>
                  <a:pt x="76202" y="647700"/>
                </a:lnTo>
                <a:cubicBezTo>
                  <a:pt x="34117" y="647700"/>
                  <a:pt x="0" y="613583"/>
                  <a:pt x="0" y="571498"/>
                </a:cubicBezTo>
                <a:lnTo>
                  <a:pt x="0" y="76202"/>
                </a:lnTo>
                <a:cubicBezTo>
                  <a:pt x="0" y="34117"/>
                  <a:pt x="34117" y="0"/>
                  <a:pt x="76202" y="0"/>
                </a:cubicBezTo>
                <a:close/>
              </a:path>
            </a:pathLst>
          </a:custGeom>
          <a:solidFill>
            <a:srgbClr val="4A5568">
              <a:alpha val="30196"/>
            </a:srgbClr>
          </a:solidFill>
          <a:ln/>
        </p:spPr>
      </p:sp>
      <p:sp>
        <p:nvSpPr>
          <p:cNvPr id="21" name="Shape 19"/>
          <p:cNvSpPr/>
          <p:nvPr/>
        </p:nvSpPr>
        <p:spPr>
          <a:xfrm>
            <a:off x="717233" y="5855973"/>
            <a:ext cx="190500" cy="190500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130932" y="104180"/>
                </a:moveTo>
                <a:lnTo>
                  <a:pt x="59903" y="104180"/>
                </a:lnTo>
                <a:cubicBezTo>
                  <a:pt x="60982" y="128178"/>
                  <a:pt x="66303" y="150279"/>
                  <a:pt x="73856" y="166464"/>
                </a:cubicBezTo>
                <a:cubicBezTo>
                  <a:pt x="78098" y="175580"/>
                  <a:pt x="82674" y="182017"/>
                  <a:pt x="86916" y="185961"/>
                </a:cubicBezTo>
                <a:cubicBezTo>
                  <a:pt x="91083" y="189867"/>
                  <a:pt x="93948" y="190500"/>
                  <a:pt x="95436" y="190500"/>
                </a:cubicBezTo>
                <a:cubicBezTo>
                  <a:pt x="96924" y="190500"/>
                  <a:pt x="99789" y="189867"/>
                  <a:pt x="103956" y="185961"/>
                </a:cubicBezTo>
                <a:cubicBezTo>
                  <a:pt x="108198" y="182017"/>
                  <a:pt x="112775" y="175543"/>
                  <a:pt x="117016" y="166464"/>
                </a:cubicBezTo>
                <a:cubicBezTo>
                  <a:pt x="124569" y="150279"/>
                  <a:pt x="129890" y="128178"/>
                  <a:pt x="130969" y="104180"/>
                </a:cubicBezTo>
                <a:close/>
                <a:moveTo>
                  <a:pt x="59866" y="86320"/>
                </a:moveTo>
                <a:lnTo>
                  <a:pt x="130894" y="86320"/>
                </a:lnTo>
                <a:cubicBezTo>
                  <a:pt x="129853" y="62322"/>
                  <a:pt x="124532" y="40221"/>
                  <a:pt x="116979" y="24036"/>
                </a:cubicBezTo>
                <a:cubicBezTo>
                  <a:pt x="112737" y="14957"/>
                  <a:pt x="108161" y="8483"/>
                  <a:pt x="103919" y="4539"/>
                </a:cubicBezTo>
                <a:cubicBezTo>
                  <a:pt x="99752" y="633"/>
                  <a:pt x="96887" y="0"/>
                  <a:pt x="95399" y="0"/>
                </a:cubicBezTo>
                <a:cubicBezTo>
                  <a:pt x="93911" y="0"/>
                  <a:pt x="91046" y="633"/>
                  <a:pt x="86878" y="4539"/>
                </a:cubicBezTo>
                <a:cubicBezTo>
                  <a:pt x="82637" y="8483"/>
                  <a:pt x="78060" y="14957"/>
                  <a:pt x="73819" y="24036"/>
                </a:cubicBezTo>
                <a:cubicBezTo>
                  <a:pt x="66266" y="40221"/>
                  <a:pt x="60945" y="62322"/>
                  <a:pt x="59866" y="86320"/>
                </a:cubicBezTo>
                <a:close/>
                <a:moveTo>
                  <a:pt x="42007" y="86320"/>
                </a:moveTo>
                <a:cubicBezTo>
                  <a:pt x="43309" y="54471"/>
                  <a:pt x="51532" y="24892"/>
                  <a:pt x="63550" y="5469"/>
                </a:cubicBezTo>
                <a:cubicBezTo>
                  <a:pt x="29282" y="17599"/>
                  <a:pt x="4056" y="48816"/>
                  <a:pt x="558" y="86320"/>
                </a:cubicBezTo>
                <a:lnTo>
                  <a:pt x="42007" y="86320"/>
                </a:lnTo>
                <a:close/>
                <a:moveTo>
                  <a:pt x="558" y="104180"/>
                </a:moveTo>
                <a:cubicBezTo>
                  <a:pt x="4056" y="141684"/>
                  <a:pt x="29282" y="172901"/>
                  <a:pt x="63550" y="185031"/>
                </a:cubicBezTo>
                <a:cubicBezTo>
                  <a:pt x="51532" y="165608"/>
                  <a:pt x="43309" y="136029"/>
                  <a:pt x="42007" y="104180"/>
                </a:cubicBezTo>
                <a:lnTo>
                  <a:pt x="558" y="104180"/>
                </a:lnTo>
                <a:close/>
                <a:moveTo>
                  <a:pt x="148791" y="104180"/>
                </a:moveTo>
                <a:cubicBezTo>
                  <a:pt x="147489" y="136029"/>
                  <a:pt x="139266" y="165608"/>
                  <a:pt x="127248" y="185031"/>
                </a:cubicBezTo>
                <a:cubicBezTo>
                  <a:pt x="161516" y="172864"/>
                  <a:pt x="186742" y="141684"/>
                  <a:pt x="190240" y="104180"/>
                </a:cubicBezTo>
                <a:lnTo>
                  <a:pt x="148791" y="104180"/>
                </a:lnTo>
                <a:close/>
                <a:moveTo>
                  <a:pt x="190240" y="86320"/>
                </a:moveTo>
                <a:cubicBezTo>
                  <a:pt x="186742" y="48816"/>
                  <a:pt x="161516" y="17599"/>
                  <a:pt x="127248" y="5469"/>
                </a:cubicBezTo>
                <a:cubicBezTo>
                  <a:pt x="139266" y="24892"/>
                  <a:pt x="147489" y="54471"/>
                  <a:pt x="148791" y="86320"/>
                </a:cubicBezTo>
                <a:lnTo>
                  <a:pt x="190240" y="86320"/>
                </a:lnTo>
                <a:close/>
              </a:path>
            </a:pathLst>
          </a:custGeom>
          <a:solidFill>
            <a:srgbClr val="8B9DAE"/>
          </a:solidFill>
          <a:ln/>
        </p:spPr>
      </p:sp>
      <p:sp>
        <p:nvSpPr>
          <p:cNvPr id="22" name="Text 20"/>
          <p:cNvSpPr/>
          <p:nvPr/>
        </p:nvSpPr>
        <p:spPr>
          <a:xfrm>
            <a:off x="1045845" y="5817873"/>
            <a:ext cx="22288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F7FAF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ILO/UN Acknowledgment</a:t>
            </a:r>
            <a:endParaRPr lang="en-US" sz="1600" dirty="0"/>
          </a:p>
        </p:txBody>
      </p:sp>
      <p:sp>
        <p:nvSpPr>
          <p:cNvPr id="23" name="Text 21"/>
          <p:cNvSpPr/>
          <p:nvPr/>
        </p:nvSpPr>
        <p:spPr>
          <a:xfrm>
            <a:off x="1045845" y="6046473"/>
            <a:ext cx="22193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8B9D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Concept acknowledged as innovative</a:t>
            </a:r>
            <a:endParaRPr lang="en-US" sz="1600" dirty="0"/>
          </a:p>
        </p:txBody>
      </p:sp>
      <p:sp>
        <p:nvSpPr>
          <p:cNvPr id="24" name="Shape 22"/>
          <p:cNvSpPr/>
          <p:nvPr/>
        </p:nvSpPr>
        <p:spPr>
          <a:xfrm>
            <a:off x="6195060" y="1737360"/>
            <a:ext cx="5608320" cy="3665220"/>
          </a:xfrm>
          <a:custGeom>
            <a:avLst/>
            <a:gdLst/>
            <a:ahLst/>
            <a:cxnLst/>
            <a:rect l="l" t="t" r="r" b="b"/>
            <a:pathLst>
              <a:path w="5608320" h="3665220">
                <a:moveTo>
                  <a:pt x="76200" y="0"/>
                </a:moveTo>
                <a:lnTo>
                  <a:pt x="5532120" y="0"/>
                </a:lnTo>
                <a:cubicBezTo>
                  <a:pt x="5574204" y="0"/>
                  <a:pt x="5608320" y="34116"/>
                  <a:pt x="5608320" y="76200"/>
                </a:cubicBezTo>
                <a:lnTo>
                  <a:pt x="5608320" y="3589020"/>
                </a:lnTo>
                <a:cubicBezTo>
                  <a:pt x="5608320" y="3631104"/>
                  <a:pt x="5574204" y="3665220"/>
                  <a:pt x="5532120" y="3665220"/>
                </a:cubicBezTo>
                <a:lnTo>
                  <a:pt x="76200" y="3665220"/>
                </a:lnTo>
                <a:cubicBezTo>
                  <a:pt x="34116" y="3665220"/>
                  <a:pt x="0" y="3631104"/>
                  <a:pt x="0" y="3589020"/>
                </a:cubicBezTo>
                <a:lnTo>
                  <a:pt x="0" y="76200"/>
                </a:lnTo>
                <a:cubicBezTo>
                  <a:pt x="0" y="34116"/>
                  <a:pt x="34116" y="0"/>
                  <a:pt x="76200" y="0"/>
                </a:cubicBezTo>
                <a:close/>
              </a:path>
            </a:pathLst>
          </a:custGeom>
          <a:solidFill>
            <a:srgbClr val="4A5568">
              <a:alpha val="20000"/>
            </a:srgbClr>
          </a:solidFill>
          <a:ln w="10160">
            <a:solidFill>
              <a:srgbClr val="4A5568"/>
            </a:solidFill>
            <a:prstDash val="solid"/>
          </a:ln>
        </p:spPr>
      </p:sp>
      <p:sp>
        <p:nvSpPr>
          <p:cNvPr id="25" name="Text 23"/>
          <p:cNvSpPr/>
          <p:nvPr/>
        </p:nvSpPr>
        <p:spPr>
          <a:xfrm>
            <a:off x="6389370" y="1931673"/>
            <a:ext cx="5314950" cy="53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C5A575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15 Digital Repositories — Citizen-Built National Knowledge Infrastructure</a:t>
            </a:r>
            <a:endParaRPr lang="en-US" sz="1600" dirty="0"/>
          </a:p>
        </p:txBody>
      </p:sp>
      <p:sp>
        <p:nvSpPr>
          <p:cNvPr id="26" name="Shape 24"/>
          <p:cNvSpPr/>
          <p:nvPr/>
        </p:nvSpPr>
        <p:spPr>
          <a:xfrm>
            <a:off x="6389370" y="2579373"/>
            <a:ext cx="2571750" cy="342900"/>
          </a:xfrm>
          <a:custGeom>
            <a:avLst/>
            <a:gdLst/>
            <a:ahLst/>
            <a:cxnLst/>
            <a:rect l="l" t="t" r="r" b="b"/>
            <a:pathLst>
              <a:path w="2571750" h="342900">
                <a:moveTo>
                  <a:pt x="38100" y="0"/>
                </a:moveTo>
                <a:lnTo>
                  <a:pt x="2533650" y="0"/>
                </a:lnTo>
                <a:cubicBezTo>
                  <a:pt x="2554692" y="0"/>
                  <a:pt x="2571750" y="17058"/>
                  <a:pt x="2571750" y="38100"/>
                </a:cubicBezTo>
                <a:lnTo>
                  <a:pt x="2571750" y="304800"/>
                </a:lnTo>
                <a:cubicBezTo>
                  <a:pt x="2571750" y="325842"/>
                  <a:pt x="2554692" y="342900"/>
                  <a:pt x="2533650" y="342900"/>
                </a:cubicBezTo>
                <a:lnTo>
                  <a:pt x="38100" y="342900"/>
                </a:lnTo>
                <a:cubicBezTo>
                  <a:pt x="17058" y="342900"/>
                  <a:pt x="0" y="325842"/>
                  <a:pt x="0" y="3048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2D3748">
              <a:alpha val="50196"/>
            </a:srgbClr>
          </a:solidFill>
          <a:ln/>
        </p:spPr>
      </p:sp>
      <p:sp>
        <p:nvSpPr>
          <p:cNvPr id="27" name="Text 25"/>
          <p:cNvSpPr/>
          <p:nvPr/>
        </p:nvSpPr>
        <p:spPr>
          <a:xfrm>
            <a:off x="6465570" y="2655573"/>
            <a:ext cx="2000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b="1" dirty="0">
                <a:solidFill>
                  <a:srgbClr val="C5A57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01</a:t>
            </a:r>
            <a:endParaRPr lang="en-US" sz="1600" dirty="0"/>
          </a:p>
        </p:txBody>
      </p:sp>
      <p:sp>
        <p:nvSpPr>
          <p:cNvPr id="28" name="Text 26"/>
          <p:cNvSpPr/>
          <p:nvPr/>
        </p:nvSpPr>
        <p:spPr>
          <a:xfrm>
            <a:off x="6670596" y="2655573"/>
            <a:ext cx="20764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F7FAF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Bharat Governance Transformation</a:t>
            </a:r>
            <a:endParaRPr lang="en-US" sz="1600" dirty="0"/>
          </a:p>
        </p:txBody>
      </p:sp>
      <p:sp>
        <p:nvSpPr>
          <p:cNvPr id="29" name="Shape 27"/>
          <p:cNvSpPr/>
          <p:nvPr/>
        </p:nvSpPr>
        <p:spPr>
          <a:xfrm>
            <a:off x="9039225" y="2579373"/>
            <a:ext cx="2571750" cy="342900"/>
          </a:xfrm>
          <a:custGeom>
            <a:avLst/>
            <a:gdLst/>
            <a:ahLst/>
            <a:cxnLst/>
            <a:rect l="l" t="t" r="r" b="b"/>
            <a:pathLst>
              <a:path w="2571750" h="342900">
                <a:moveTo>
                  <a:pt x="38100" y="0"/>
                </a:moveTo>
                <a:lnTo>
                  <a:pt x="2533650" y="0"/>
                </a:lnTo>
                <a:cubicBezTo>
                  <a:pt x="2554692" y="0"/>
                  <a:pt x="2571750" y="17058"/>
                  <a:pt x="2571750" y="38100"/>
                </a:cubicBezTo>
                <a:lnTo>
                  <a:pt x="2571750" y="304800"/>
                </a:lnTo>
                <a:cubicBezTo>
                  <a:pt x="2571750" y="325842"/>
                  <a:pt x="2554692" y="342900"/>
                  <a:pt x="2533650" y="342900"/>
                </a:cubicBezTo>
                <a:lnTo>
                  <a:pt x="38100" y="342900"/>
                </a:lnTo>
                <a:cubicBezTo>
                  <a:pt x="17058" y="342900"/>
                  <a:pt x="0" y="325842"/>
                  <a:pt x="0" y="3048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2D3748">
              <a:alpha val="50196"/>
            </a:srgbClr>
          </a:solidFill>
          <a:ln/>
        </p:spPr>
      </p:sp>
      <p:sp>
        <p:nvSpPr>
          <p:cNvPr id="30" name="Text 28"/>
          <p:cNvSpPr/>
          <p:nvPr/>
        </p:nvSpPr>
        <p:spPr>
          <a:xfrm>
            <a:off x="9115425" y="2655573"/>
            <a:ext cx="2190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b="1" dirty="0">
                <a:solidFill>
                  <a:srgbClr val="C5A57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02</a:t>
            </a:r>
            <a:endParaRPr lang="en-US" sz="1600" dirty="0"/>
          </a:p>
        </p:txBody>
      </p:sp>
      <p:sp>
        <p:nvSpPr>
          <p:cNvPr id="31" name="Text 29"/>
          <p:cNvSpPr/>
          <p:nvPr/>
        </p:nvSpPr>
        <p:spPr>
          <a:xfrm>
            <a:off x="9346049" y="2655573"/>
            <a:ext cx="19240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F7FAF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National Outcomes Marketplace</a:t>
            </a:r>
            <a:endParaRPr lang="en-US" sz="1600" dirty="0"/>
          </a:p>
        </p:txBody>
      </p:sp>
      <p:sp>
        <p:nvSpPr>
          <p:cNvPr id="32" name="Shape 30"/>
          <p:cNvSpPr/>
          <p:nvPr/>
        </p:nvSpPr>
        <p:spPr>
          <a:xfrm>
            <a:off x="6389370" y="2998473"/>
            <a:ext cx="2571750" cy="342900"/>
          </a:xfrm>
          <a:custGeom>
            <a:avLst/>
            <a:gdLst/>
            <a:ahLst/>
            <a:cxnLst/>
            <a:rect l="l" t="t" r="r" b="b"/>
            <a:pathLst>
              <a:path w="2571750" h="342900">
                <a:moveTo>
                  <a:pt x="38100" y="0"/>
                </a:moveTo>
                <a:lnTo>
                  <a:pt x="2533650" y="0"/>
                </a:lnTo>
                <a:cubicBezTo>
                  <a:pt x="2554692" y="0"/>
                  <a:pt x="2571750" y="17058"/>
                  <a:pt x="2571750" y="38100"/>
                </a:cubicBezTo>
                <a:lnTo>
                  <a:pt x="2571750" y="304800"/>
                </a:lnTo>
                <a:cubicBezTo>
                  <a:pt x="2571750" y="325842"/>
                  <a:pt x="2554692" y="342900"/>
                  <a:pt x="2533650" y="342900"/>
                </a:cubicBezTo>
                <a:lnTo>
                  <a:pt x="38100" y="342900"/>
                </a:lnTo>
                <a:cubicBezTo>
                  <a:pt x="17058" y="342900"/>
                  <a:pt x="0" y="325842"/>
                  <a:pt x="0" y="3048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2D3748">
              <a:alpha val="50196"/>
            </a:srgbClr>
          </a:solidFill>
          <a:ln/>
        </p:spPr>
      </p:sp>
      <p:sp>
        <p:nvSpPr>
          <p:cNvPr id="33" name="Text 31"/>
          <p:cNvSpPr/>
          <p:nvPr/>
        </p:nvSpPr>
        <p:spPr>
          <a:xfrm>
            <a:off x="6465570" y="3074673"/>
            <a:ext cx="2286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b="1" dirty="0">
                <a:solidFill>
                  <a:srgbClr val="C5A57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03</a:t>
            </a:r>
            <a:endParaRPr lang="en-US" sz="1600" dirty="0"/>
          </a:p>
        </p:txBody>
      </p:sp>
      <p:sp>
        <p:nvSpPr>
          <p:cNvPr id="34" name="Text 32"/>
          <p:cNvSpPr/>
          <p:nvPr/>
        </p:nvSpPr>
        <p:spPr>
          <a:xfrm>
            <a:off x="6699766" y="3074673"/>
            <a:ext cx="19716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F7FAF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Grassroots Innovation Taxonomy</a:t>
            </a:r>
            <a:endParaRPr lang="en-US" sz="1600" dirty="0"/>
          </a:p>
        </p:txBody>
      </p:sp>
      <p:sp>
        <p:nvSpPr>
          <p:cNvPr id="35" name="Shape 33"/>
          <p:cNvSpPr/>
          <p:nvPr/>
        </p:nvSpPr>
        <p:spPr>
          <a:xfrm>
            <a:off x="9039225" y="2998473"/>
            <a:ext cx="2571750" cy="342900"/>
          </a:xfrm>
          <a:custGeom>
            <a:avLst/>
            <a:gdLst/>
            <a:ahLst/>
            <a:cxnLst/>
            <a:rect l="l" t="t" r="r" b="b"/>
            <a:pathLst>
              <a:path w="2571750" h="342900">
                <a:moveTo>
                  <a:pt x="38100" y="0"/>
                </a:moveTo>
                <a:lnTo>
                  <a:pt x="2533650" y="0"/>
                </a:lnTo>
                <a:cubicBezTo>
                  <a:pt x="2554692" y="0"/>
                  <a:pt x="2571750" y="17058"/>
                  <a:pt x="2571750" y="38100"/>
                </a:cubicBezTo>
                <a:lnTo>
                  <a:pt x="2571750" y="304800"/>
                </a:lnTo>
                <a:cubicBezTo>
                  <a:pt x="2571750" y="325842"/>
                  <a:pt x="2554692" y="342900"/>
                  <a:pt x="2533650" y="342900"/>
                </a:cubicBezTo>
                <a:lnTo>
                  <a:pt x="38100" y="342900"/>
                </a:lnTo>
                <a:cubicBezTo>
                  <a:pt x="17058" y="342900"/>
                  <a:pt x="0" y="325842"/>
                  <a:pt x="0" y="3048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2D3748">
              <a:alpha val="50196"/>
            </a:srgbClr>
          </a:solidFill>
          <a:ln/>
        </p:spPr>
      </p:sp>
      <p:sp>
        <p:nvSpPr>
          <p:cNvPr id="36" name="Text 34"/>
          <p:cNvSpPr/>
          <p:nvPr/>
        </p:nvSpPr>
        <p:spPr>
          <a:xfrm>
            <a:off x="9115425" y="3074673"/>
            <a:ext cx="2190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b="1" dirty="0">
                <a:solidFill>
                  <a:srgbClr val="C5A57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04</a:t>
            </a:r>
            <a:endParaRPr lang="en-US" sz="1600" dirty="0"/>
          </a:p>
        </p:txBody>
      </p:sp>
      <p:sp>
        <p:nvSpPr>
          <p:cNvPr id="37" name="Text 35"/>
          <p:cNvSpPr/>
          <p:nvPr/>
        </p:nvSpPr>
        <p:spPr>
          <a:xfrm>
            <a:off x="9345930" y="3074673"/>
            <a:ext cx="19431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F7FAF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Temporal GIS — Geospatial Atlas</a:t>
            </a:r>
            <a:endParaRPr lang="en-US" sz="1600" dirty="0"/>
          </a:p>
        </p:txBody>
      </p:sp>
      <p:sp>
        <p:nvSpPr>
          <p:cNvPr id="38" name="Shape 36"/>
          <p:cNvSpPr/>
          <p:nvPr/>
        </p:nvSpPr>
        <p:spPr>
          <a:xfrm>
            <a:off x="6389370" y="3417573"/>
            <a:ext cx="2571750" cy="342900"/>
          </a:xfrm>
          <a:custGeom>
            <a:avLst/>
            <a:gdLst/>
            <a:ahLst/>
            <a:cxnLst/>
            <a:rect l="l" t="t" r="r" b="b"/>
            <a:pathLst>
              <a:path w="2571750" h="342900">
                <a:moveTo>
                  <a:pt x="38100" y="0"/>
                </a:moveTo>
                <a:lnTo>
                  <a:pt x="2533650" y="0"/>
                </a:lnTo>
                <a:cubicBezTo>
                  <a:pt x="2554692" y="0"/>
                  <a:pt x="2571750" y="17058"/>
                  <a:pt x="2571750" y="38100"/>
                </a:cubicBezTo>
                <a:lnTo>
                  <a:pt x="2571750" y="304800"/>
                </a:lnTo>
                <a:cubicBezTo>
                  <a:pt x="2571750" y="325842"/>
                  <a:pt x="2554692" y="342900"/>
                  <a:pt x="2533650" y="342900"/>
                </a:cubicBezTo>
                <a:lnTo>
                  <a:pt x="38100" y="342900"/>
                </a:lnTo>
                <a:cubicBezTo>
                  <a:pt x="17058" y="342900"/>
                  <a:pt x="0" y="325842"/>
                  <a:pt x="0" y="3048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2D3748">
              <a:alpha val="50196"/>
            </a:srgbClr>
          </a:solidFill>
          <a:ln/>
        </p:spPr>
      </p:sp>
      <p:sp>
        <p:nvSpPr>
          <p:cNvPr id="39" name="Text 37"/>
          <p:cNvSpPr/>
          <p:nvPr/>
        </p:nvSpPr>
        <p:spPr>
          <a:xfrm>
            <a:off x="6465570" y="3493773"/>
            <a:ext cx="2286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b="1" dirty="0">
                <a:solidFill>
                  <a:srgbClr val="C5A57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05</a:t>
            </a:r>
            <a:endParaRPr lang="en-US" sz="1600" dirty="0"/>
          </a:p>
        </p:txBody>
      </p:sp>
      <p:sp>
        <p:nvSpPr>
          <p:cNvPr id="40" name="Text 38"/>
          <p:cNvSpPr/>
          <p:nvPr/>
        </p:nvSpPr>
        <p:spPr>
          <a:xfrm>
            <a:off x="6700123" y="3493773"/>
            <a:ext cx="17811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F7FAF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Data Philanthropy Framework</a:t>
            </a:r>
            <a:endParaRPr lang="en-US" sz="1600" dirty="0"/>
          </a:p>
        </p:txBody>
      </p:sp>
      <p:sp>
        <p:nvSpPr>
          <p:cNvPr id="41" name="Shape 39"/>
          <p:cNvSpPr/>
          <p:nvPr/>
        </p:nvSpPr>
        <p:spPr>
          <a:xfrm>
            <a:off x="9039225" y="3417573"/>
            <a:ext cx="2571750" cy="342900"/>
          </a:xfrm>
          <a:custGeom>
            <a:avLst/>
            <a:gdLst/>
            <a:ahLst/>
            <a:cxnLst/>
            <a:rect l="l" t="t" r="r" b="b"/>
            <a:pathLst>
              <a:path w="2571750" h="342900">
                <a:moveTo>
                  <a:pt x="38100" y="0"/>
                </a:moveTo>
                <a:lnTo>
                  <a:pt x="2533650" y="0"/>
                </a:lnTo>
                <a:cubicBezTo>
                  <a:pt x="2554692" y="0"/>
                  <a:pt x="2571750" y="17058"/>
                  <a:pt x="2571750" y="38100"/>
                </a:cubicBezTo>
                <a:lnTo>
                  <a:pt x="2571750" y="304800"/>
                </a:lnTo>
                <a:cubicBezTo>
                  <a:pt x="2571750" y="325842"/>
                  <a:pt x="2554692" y="342900"/>
                  <a:pt x="2533650" y="342900"/>
                </a:cubicBezTo>
                <a:lnTo>
                  <a:pt x="38100" y="342900"/>
                </a:lnTo>
                <a:cubicBezTo>
                  <a:pt x="17058" y="342900"/>
                  <a:pt x="0" y="325842"/>
                  <a:pt x="0" y="3048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2D3748">
              <a:alpha val="50196"/>
            </a:srgbClr>
          </a:solidFill>
          <a:ln/>
        </p:spPr>
      </p:sp>
      <p:sp>
        <p:nvSpPr>
          <p:cNvPr id="42" name="Text 40"/>
          <p:cNvSpPr/>
          <p:nvPr/>
        </p:nvSpPr>
        <p:spPr>
          <a:xfrm>
            <a:off x="9115425" y="3493773"/>
            <a:ext cx="2286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b="1" dirty="0">
                <a:solidFill>
                  <a:srgbClr val="C5A57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06</a:t>
            </a:r>
            <a:endParaRPr lang="en-US" sz="1600" dirty="0"/>
          </a:p>
        </p:txBody>
      </p:sp>
      <p:sp>
        <p:nvSpPr>
          <p:cNvPr id="43" name="Text 41"/>
          <p:cNvSpPr/>
          <p:nvPr/>
        </p:nvSpPr>
        <p:spPr>
          <a:xfrm>
            <a:off x="9351645" y="3493773"/>
            <a:ext cx="18859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F7FAF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Project Ankitan — Land Records</a:t>
            </a:r>
            <a:endParaRPr lang="en-US" sz="1600" dirty="0"/>
          </a:p>
        </p:txBody>
      </p:sp>
      <p:sp>
        <p:nvSpPr>
          <p:cNvPr id="44" name="Shape 42"/>
          <p:cNvSpPr/>
          <p:nvPr/>
        </p:nvSpPr>
        <p:spPr>
          <a:xfrm>
            <a:off x="6389370" y="3836673"/>
            <a:ext cx="2571750" cy="342900"/>
          </a:xfrm>
          <a:custGeom>
            <a:avLst/>
            <a:gdLst/>
            <a:ahLst/>
            <a:cxnLst/>
            <a:rect l="l" t="t" r="r" b="b"/>
            <a:pathLst>
              <a:path w="2571750" h="342900">
                <a:moveTo>
                  <a:pt x="38100" y="0"/>
                </a:moveTo>
                <a:lnTo>
                  <a:pt x="2533650" y="0"/>
                </a:lnTo>
                <a:cubicBezTo>
                  <a:pt x="2554692" y="0"/>
                  <a:pt x="2571750" y="17058"/>
                  <a:pt x="2571750" y="38100"/>
                </a:cubicBezTo>
                <a:lnTo>
                  <a:pt x="2571750" y="304800"/>
                </a:lnTo>
                <a:cubicBezTo>
                  <a:pt x="2571750" y="325842"/>
                  <a:pt x="2554692" y="342900"/>
                  <a:pt x="2533650" y="342900"/>
                </a:cubicBezTo>
                <a:lnTo>
                  <a:pt x="38100" y="342900"/>
                </a:lnTo>
                <a:cubicBezTo>
                  <a:pt x="17058" y="342900"/>
                  <a:pt x="0" y="325842"/>
                  <a:pt x="0" y="3048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2D3748">
              <a:alpha val="50196"/>
            </a:srgbClr>
          </a:solidFill>
          <a:ln/>
        </p:spPr>
      </p:sp>
      <p:sp>
        <p:nvSpPr>
          <p:cNvPr id="45" name="Text 43"/>
          <p:cNvSpPr/>
          <p:nvPr/>
        </p:nvSpPr>
        <p:spPr>
          <a:xfrm>
            <a:off x="6465570" y="3912873"/>
            <a:ext cx="2095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b="1" dirty="0">
                <a:solidFill>
                  <a:srgbClr val="C5A57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07</a:t>
            </a:r>
            <a:endParaRPr lang="en-US" sz="1600" dirty="0"/>
          </a:p>
        </p:txBody>
      </p:sp>
      <p:sp>
        <p:nvSpPr>
          <p:cNvPr id="46" name="Text 44"/>
          <p:cNvSpPr/>
          <p:nvPr/>
        </p:nvSpPr>
        <p:spPr>
          <a:xfrm>
            <a:off x="6689289" y="3912873"/>
            <a:ext cx="17907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F7FAF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Ayushman Bharat Health Data</a:t>
            </a:r>
            <a:endParaRPr lang="en-US" sz="1600" dirty="0"/>
          </a:p>
        </p:txBody>
      </p:sp>
      <p:sp>
        <p:nvSpPr>
          <p:cNvPr id="47" name="Shape 45"/>
          <p:cNvSpPr/>
          <p:nvPr/>
        </p:nvSpPr>
        <p:spPr>
          <a:xfrm>
            <a:off x="9039225" y="3836673"/>
            <a:ext cx="2571750" cy="342900"/>
          </a:xfrm>
          <a:custGeom>
            <a:avLst/>
            <a:gdLst/>
            <a:ahLst/>
            <a:cxnLst/>
            <a:rect l="l" t="t" r="r" b="b"/>
            <a:pathLst>
              <a:path w="2571750" h="342900">
                <a:moveTo>
                  <a:pt x="38100" y="0"/>
                </a:moveTo>
                <a:lnTo>
                  <a:pt x="2533650" y="0"/>
                </a:lnTo>
                <a:cubicBezTo>
                  <a:pt x="2554692" y="0"/>
                  <a:pt x="2571750" y="17058"/>
                  <a:pt x="2571750" y="38100"/>
                </a:cubicBezTo>
                <a:lnTo>
                  <a:pt x="2571750" y="304800"/>
                </a:lnTo>
                <a:cubicBezTo>
                  <a:pt x="2571750" y="325842"/>
                  <a:pt x="2554692" y="342900"/>
                  <a:pt x="2533650" y="342900"/>
                </a:cubicBezTo>
                <a:lnTo>
                  <a:pt x="38100" y="342900"/>
                </a:lnTo>
                <a:cubicBezTo>
                  <a:pt x="17058" y="342900"/>
                  <a:pt x="0" y="325842"/>
                  <a:pt x="0" y="3048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2D3748">
              <a:alpha val="50196"/>
            </a:srgbClr>
          </a:solidFill>
          <a:ln/>
        </p:spPr>
      </p:sp>
      <p:sp>
        <p:nvSpPr>
          <p:cNvPr id="48" name="Text 46"/>
          <p:cNvSpPr/>
          <p:nvPr/>
        </p:nvSpPr>
        <p:spPr>
          <a:xfrm>
            <a:off x="9115425" y="3912873"/>
            <a:ext cx="2286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b="1" dirty="0">
                <a:solidFill>
                  <a:srgbClr val="C5A57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08</a:t>
            </a:r>
            <a:endParaRPr lang="en-US" sz="1600" dirty="0"/>
          </a:p>
        </p:txBody>
      </p:sp>
      <p:sp>
        <p:nvSpPr>
          <p:cNvPr id="49" name="Text 47"/>
          <p:cNvSpPr/>
          <p:nvPr/>
        </p:nvSpPr>
        <p:spPr>
          <a:xfrm>
            <a:off x="9352598" y="3912873"/>
            <a:ext cx="17621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F7FAF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Atmanirbhar MSME Database</a:t>
            </a:r>
            <a:endParaRPr lang="en-US" sz="1600" dirty="0"/>
          </a:p>
        </p:txBody>
      </p:sp>
      <p:sp>
        <p:nvSpPr>
          <p:cNvPr id="50" name="Shape 48"/>
          <p:cNvSpPr/>
          <p:nvPr/>
        </p:nvSpPr>
        <p:spPr>
          <a:xfrm>
            <a:off x="6389370" y="4255773"/>
            <a:ext cx="2571750" cy="533400"/>
          </a:xfrm>
          <a:custGeom>
            <a:avLst/>
            <a:gdLst/>
            <a:ahLst/>
            <a:cxnLst/>
            <a:rect l="l" t="t" r="r" b="b"/>
            <a:pathLst>
              <a:path w="2571750" h="533400">
                <a:moveTo>
                  <a:pt x="38101" y="0"/>
                </a:moveTo>
                <a:lnTo>
                  <a:pt x="2533649" y="0"/>
                </a:lnTo>
                <a:cubicBezTo>
                  <a:pt x="2554692" y="0"/>
                  <a:pt x="2571750" y="17058"/>
                  <a:pt x="2571750" y="38101"/>
                </a:cubicBezTo>
                <a:lnTo>
                  <a:pt x="2571750" y="495299"/>
                </a:lnTo>
                <a:cubicBezTo>
                  <a:pt x="2571750" y="516342"/>
                  <a:pt x="2554692" y="533400"/>
                  <a:pt x="2533649" y="533400"/>
                </a:cubicBezTo>
                <a:lnTo>
                  <a:pt x="38101" y="533400"/>
                </a:lnTo>
                <a:cubicBezTo>
                  <a:pt x="17058" y="533400"/>
                  <a:pt x="0" y="516342"/>
                  <a:pt x="0" y="495299"/>
                </a:cubicBezTo>
                <a:lnTo>
                  <a:pt x="0" y="38101"/>
                </a:lnTo>
                <a:cubicBezTo>
                  <a:pt x="0" y="17072"/>
                  <a:pt x="17072" y="0"/>
                  <a:pt x="38101" y="0"/>
                </a:cubicBezTo>
                <a:close/>
              </a:path>
            </a:pathLst>
          </a:custGeom>
          <a:solidFill>
            <a:srgbClr val="2D3748">
              <a:alpha val="50196"/>
            </a:srgbClr>
          </a:solidFill>
          <a:ln/>
        </p:spPr>
      </p:sp>
      <p:sp>
        <p:nvSpPr>
          <p:cNvPr id="51" name="Text 49"/>
          <p:cNvSpPr/>
          <p:nvPr/>
        </p:nvSpPr>
        <p:spPr>
          <a:xfrm>
            <a:off x="6465570" y="4427223"/>
            <a:ext cx="2286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b="1" dirty="0">
                <a:solidFill>
                  <a:srgbClr val="C5A57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09</a:t>
            </a:r>
            <a:endParaRPr lang="en-US" sz="1600" dirty="0"/>
          </a:p>
        </p:txBody>
      </p:sp>
      <p:sp>
        <p:nvSpPr>
          <p:cNvPr id="52" name="Text 50"/>
          <p:cNvSpPr/>
          <p:nvPr/>
        </p:nvSpPr>
        <p:spPr>
          <a:xfrm>
            <a:off x="6702028" y="4331973"/>
            <a:ext cx="224790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F7FAF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Bharat Vikas Mandal — Vedic Economics</a:t>
            </a:r>
            <a:endParaRPr lang="en-US" sz="1600" dirty="0"/>
          </a:p>
        </p:txBody>
      </p:sp>
      <p:sp>
        <p:nvSpPr>
          <p:cNvPr id="53" name="Shape 51"/>
          <p:cNvSpPr/>
          <p:nvPr/>
        </p:nvSpPr>
        <p:spPr>
          <a:xfrm>
            <a:off x="9039225" y="4255773"/>
            <a:ext cx="2571750" cy="533400"/>
          </a:xfrm>
          <a:custGeom>
            <a:avLst/>
            <a:gdLst/>
            <a:ahLst/>
            <a:cxnLst/>
            <a:rect l="l" t="t" r="r" b="b"/>
            <a:pathLst>
              <a:path w="2571750" h="533400">
                <a:moveTo>
                  <a:pt x="38101" y="0"/>
                </a:moveTo>
                <a:lnTo>
                  <a:pt x="2533649" y="0"/>
                </a:lnTo>
                <a:cubicBezTo>
                  <a:pt x="2554692" y="0"/>
                  <a:pt x="2571750" y="17058"/>
                  <a:pt x="2571750" y="38101"/>
                </a:cubicBezTo>
                <a:lnTo>
                  <a:pt x="2571750" y="495299"/>
                </a:lnTo>
                <a:cubicBezTo>
                  <a:pt x="2571750" y="516342"/>
                  <a:pt x="2554692" y="533400"/>
                  <a:pt x="2533649" y="533400"/>
                </a:cubicBezTo>
                <a:lnTo>
                  <a:pt x="38101" y="533400"/>
                </a:lnTo>
                <a:cubicBezTo>
                  <a:pt x="17058" y="533400"/>
                  <a:pt x="0" y="516342"/>
                  <a:pt x="0" y="495299"/>
                </a:cubicBezTo>
                <a:lnTo>
                  <a:pt x="0" y="38101"/>
                </a:lnTo>
                <a:cubicBezTo>
                  <a:pt x="0" y="17072"/>
                  <a:pt x="17072" y="0"/>
                  <a:pt x="38101" y="0"/>
                </a:cubicBezTo>
                <a:close/>
              </a:path>
            </a:pathLst>
          </a:custGeom>
          <a:solidFill>
            <a:srgbClr val="2D3748">
              <a:alpha val="50196"/>
            </a:srgbClr>
          </a:solidFill>
          <a:ln/>
        </p:spPr>
      </p:sp>
      <p:sp>
        <p:nvSpPr>
          <p:cNvPr id="54" name="Text 52"/>
          <p:cNvSpPr/>
          <p:nvPr/>
        </p:nvSpPr>
        <p:spPr>
          <a:xfrm>
            <a:off x="9115425" y="4427223"/>
            <a:ext cx="2000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b="1" dirty="0">
                <a:solidFill>
                  <a:srgbClr val="C5A57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10</a:t>
            </a:r>
            <a:endParaRPr lang="en-US" sz="1600" dirty="0"/>
          </a:p>
        </p:txBody>
      </p:sp>
      <p:sp>
        <p:nvSpPr>
          <p:cNvPr id="55" name="Text 53"/>
          <p:cNvSpPr/>
          <p:nvPr/>
        </p:nvSpPr>
        <p:spPr>
          <a:xfrm>
            <a:off x="9320451" y="4427223"/>
            <a:ext cx="15430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F7FAF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National Science Portfolio</a:t>
            </a:r>
            <a:endParaRPr lang="en-US" sz="1600" dirty="0"/>
          </a:p>
        </p:txBody>
      </p:sp>
      <p:sp>
        <p:nvSpPr>
          <p:cNvPr id="56" name="Shape 54"/>
          <p:cNvSpPr/>
          <p:nvPr/>
        </p:nvSpPr>
        <p:spPr>
          <a:xfrm>
            <a:off x="6389370" y="4865373"/>
            <a:ext cx="2571750" cy="342900"/>
          </a:xfrm>
          <a:custGeom>
            <a:avLst/>
            <a:gdLst/>
            <a:ahLst/>
            <a:cxnLst/>
            <a:rect l="l" t="t" r="r" b="b"/>
            <a:pathLst>
              <a:path w="2571750" h="342900">
                <a:moveTo>
                  <a:pt x="38100" y="0"/>
                </a:moveTo>
                <a:lnTo>
                  <a:pt x="2533650" y="0"/>
                </a:lnTo>
                <a:cubicBezTo>
                  <a:pt x="2554692" y="0"/>
                  <a:pt x="2571750" y="17058"/>
                  <a:pt x="2571750" y="38100"/>
                </a:cubicBezTo>
                <a:lnTo>
                  <a:pt x="2571750" y="304800"/>
                </a:lnTo>
                <a:cubicBezTo>
                  <a:pt x="2571750" y="325842"/>
                  <a:pt x="2554692" y="342900"/>
                  <a:pt x="2533650" y="342900"/>
                </a:cubicBezTo>
                <a:lnTo>
                  <a:pt x="38100" y="342900"/>
                </a:lnTo>
                <a:cubicBezTo>
                  <a:pt x="17058" y="342900"/>
                  <a:pt x="0" y="325842"/>
                  <a:pt x="0" y="3048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2D3748">
              <a:alpha val="50196"/>
            </a:srgbClr>
          </a:solidFill>
          <a:ln/>
        </p:spPr>
      </p:sp>
      <p:sp>
        <p:nvSpPr>
          <p:cNvPr id="57" name="Text 55"/>
          <p:cNvSpPr/>
          <p:nvPr/>
        </p:nvSpPr>
        <p:spPr>
          <a:xfrm>
            <a:off x="6465570" y="4941573"/>
            <a:ext cx="1524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b="1" dirty="0">
                <a:solidFill>
                  <a:srgbClr val="C5A57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11</a:t>
            </a:r>
            <a:endParaRPr lang="en-US" sz="1600" dirty="0"/>
          </a:p>
        </p:txBody>
      </p:sp>
      <p:sp>
        <p:nvSpPr>
          <p:cNvPr id="58" name="Text 56"/>
          <p:cNvSpPr/>
          <p:nvPr/>
        </p:nvSpPr>
        <p:spPr>
          <a:xfrm>
            <a:off x="6626423" y="4941573"/>
            <a:ext cx="22193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F7FAF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Impact Token Economy — Blockchain</a:t>
            </a:r>
            <a:endParaRPr lang="en-US" sz="1600" dirty="0"/>
          </a:p>
        </p:txBody>
      </p:sp>
      <p:sp>
        <p:nvSpPr>
          <p:cNvPr id="59" name="Shape 57"/>
          <p:cNvSpPr/>
          <p:nvPr/>
        </p:nvSpPr>
        <p:spPr>
          <a:xfrm>
            <a:off x="9039225" y="4865373"/>
            <a:ext cx="2571750" cy="342900"/>
          </a:xfrm>
          <a:custGeom>
            <a:avLst/>
            <a:gdLst/>
            <a:ahLst/>
            <a:cxnLst/>
            <a:rect l="l" t="t" r="r" b="b"/>
            <a:pathLst>
              <a:path w="2571750" h="342900">
                <a:moveTo>
                  <a:pt x="38100" y="0"/>
                </a:moveTo>
                <a:lnTo>
                  <a:pt x="2533650" y="0"/>
                </a:lnTo>
                <a:cubicBezTo>
                  <a:pt x="2554692" y="0"/>
                  <a:pt x="2571750" y="17058"/>
                  <a:pt x="2571750" y="38100"/>
                </a:cubicBezTo>
                <a:lnTo>
                  <a:pt x="2571750" y="304800"/>
                </a:lnTo>
                <a:cubicBezTo>
                  <a:pt x="2571750" y="325842"/>
                  <a:pt x="2554692" y="342900"/>
                  <a:pt x="2533650" y="342900"/>
                </a:cubicBezTo>
                <a:lnTo>
                  <a:pt x="38100" y="342900"/>
                </a:lnTo>
                <a:cubicBezTo>
                  <a:pt x="17058" y="342900"/>
                  <a:pt x="0" y="325842"/>
                  <a:pt x="0" y="3048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2D3748">
              <a:alpha val="50196"/>
            </a:srgbClr>
          </a:solidFill>
          <a:ln/>
        </p:spPr>
      </p:sp>
      <p:sp>
        <p:nvSpPr>
          <p:cNvPr id="60" name="Text 58"/>
          <p:cNvSpPr/>
          <p:nvPr/>
        </p:nvSpPr>
        <p:spPr>
          <a:xfrm>
            <a:off x="9115425" y="4941573"/>
            <a:ext cx="1809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b="1" dirty="0">
                <a:solidFill>
                  <a:srgbClr val="C5A57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12</a:t>
            </a:r>
            <a:endParaRPr lang="en-US" sz="1600" dirty="0"/>
          </a:p>
        </p:txBody>
      </p:sp>
      <p:sp>
        <p:nvSpPr>
          <p:cNvPr id="61" name="Text 59"/>
          <p:cNvSpPr/>
          <p:nvPr/>
        </p:nvSpPr>
        <p:spPr>
          <a:xfrm>
            <a:off x="9301877" y="4941573"/>
            <a:ext cx="15811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F7FAF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Sanatan Answers Platform</a:t>
            </a:r>
            <a:endParaRPr lang="en-US" sz="1600" dirty="0"/>
          </a:p>
        </p:txBody>
      </p:sp>
      <p:sp>
        <p:nvSpPr>
          <p:cNvPr id="62" name="Shape 60"/>
          <p:cNvSpPr/>
          <p:nvPr/>
        </p:nvSpPr>
        <p:spPr>
          <a:xfrm>
            <a:off x="6195060" y="5562601"/>
            <a:ext cx="5608320" cy="1112520"/>
          </a:xfrm>
          <a:custGeom>
            <a:avLst/>
            <a:gdLst/>
            <a:ahLst/>
            <a:cxnLst/>
            <a:rect l="l" t="t" r="r" b="b"/>
            <a:pathLst>
              <a:path w="5608320" h="1112520">
                <a:moveTo>
                  <a:pt x="76196" y="0"/>
                </a:moveTo>
                <a:lnTo>
                  <a:pt x="5532124" y="0"/>
                </a:lnTo>
                <a:cubicBezTo>
                  <a:pt x="5574206" y="0"/>
                  <a:pt x="5608320" y="34114"/>
                  <a:pt x="5608320" y="76196"/>
                </a:cubicBezTo>
                <a:lnTo>
                  <a:pt x="5608320" y="1036324"/>
                </a:lnTo>
                <a:cubicBezTo>
                  <a:pt x="5608320" y="1078406"/>
                  <a:pt x="5574206" y="1112520"/>
                  <a:pt x="5532124" y="1112520"/>
                </a:cubicBezTo>
                <a:lnTo>
                  <a:pt x="76196" y="1112520"/>
                </a:lnTo>
                <a:cubicBezTo>
                  <a:pt x="34114" y="1112520"/>
                  <a:pt x="0" y="1078406"/>
                  <a:pt x="0" y="1036324"/>
                </a:cubicBezTo>
                <a:lnTo>
                  <a:pt x="0" y="76196"/>
                </a:lnTo>
                <a:cubicBezTo>
                  <a:pt x="0" y="34114"/>
                  <a:pt x="34114" y="0"/>
                  <a:pt x="76196" y="0"/>
                </a:cubicBezTo>
                <a:close/>
              </a:path>
            </a:pathLst>
          </a:custGeom>
          <a:gradFill rotWithShape="1" flip="none">
            <a:gsLst>
              <a:gs pos="0">
                <a:srgbClr val="C5A575">
                  <a:alpha val="20000"/>
                </a:srgbClr>
              </a:gs>
              <a:gs pos="100000">
                <a:srgbClr val="8B9DAE">
                  <a:alpha val="10000"/>
                </a:srgbClr>
              </a:gs>
            </a:gsLst>
            <a:lin ang="0" scaled="1"/>
          </a:gradFill>
          <a:ln w="10160">
            <a:solidFill>
              <a:srgbClr val="C5A575">
                <a:alpha val="40000"/>
              </a:srgbClr>
            </a:solidFill>
            <a:prstDash val="solid"/>
          </a:ln>
        </p:spPr>
      </p:sp>
      <p:sp>
        <p:nvSpPr>
          <p:cNvPr id="63" name="Shape 61"/>
          <p:cNvSpPr/>
          <p:nvPr/>
        </p:nvSpPr>
        <p:spPr>
          <a:xfrm>
            <a:off x="6375082" y="5766434"/>
            <a:ext cx="171450" cy="171450"/>
          </a:xfrm>
          <a:custGeom>
            <a:avLst/>
            <a:gdLst/>
            <a:ahLst/>
            <a:cxnLst/>
            <a:rect l="l" t="t" r="r" b="b"/>
            <a:pathLst>
              <a:path w="171450" h="171450">
                <a:moveTo>
                  <a:pt x="112514" y="117872"/>
                </a:moveTo>
                <a:cubicBezTo>
                  <a:pt x="145063" y="117872"/>
                  <a:pt x="171450" y="91485"/>
                  <a:pt x="171450" y="58936"/>
                </a:cubicBezTo>
                <a:cubicBezTo>
                  <a:pt x="171450" y="26387"/>
                  <a:pt x="145063" y="0"/>
                  <a:pt x="112514" y="0"/>
                </a:cubicBezTo>
                <a:cubicBezTo>
                  <a:pt x="79965" y="0"/>
                  <a:pt x="53578" y="26387"/>
                  <a:pt x="53578" y="58936"/>
                </a:cubicBezTo>
                <a:cubicBezTo>
                  <a:pt x="53578" y="65198"/>
                  <a:pt x="54549" y="71259"/>
                  <a:pt x="56357" y="76918"/>
                </a:cubicBezTo>
                <a:lnTo>
                  <a:pt x="2344" y="130932"/>
                </a:lnTo>
                <a:cubicBezTo>
                  <a:pt x="837" y="132438"/>
                  <a:pt x="0" y="134481"/>
                  <a:pt x="0" y="136624"/>
                </a:cubicBezTo>
                <a:lnTo>
                  <a:pt x="0" y="163413"/>
                </a:lnTo>
                <a:cubicBezTo>
                  <a:pt x="0" y="167867"/>
                  <a:pt x="3583" y="171450"/>
                  <a:pt x="8037" y="171450"/>
                </a:cubicBezTo>
                <a:lnTo>
                  <a:pt x="34826" y="171450"/>
                </a:lnTo>
                <a:cubicBezTo>
                  <a:pt x="39279" y="171450"/>
                  <a:pt x="42863" y="167867"/>
                  <a:pt x="42863" y="163413"/>
                </a:cubicBezTo>
                <a:lnTo>
                  <a:pt x="42863" y="150019"/>
                </a:lnTo>
                <a:lnTo>
                  <a:pt x="56257" y="150019"/>
                </a:lnTo>
                <a:cubicBezTo>
                  <a:pt x="60711" y="150019"/>
                  <a:pt x="64294" y="146436"/>
                  <a:pt x="64294" y="141982"/>
                </a:cubicBezTo>
                <a:lnTo>
                  <a:pt x="64294" y="128588"/>
                </a:lnTo>
                <a:lnTo>
                  <a:pt x="77688" y="128588"/>
                </a:lnTo>
                <a:cubicBezTo>
                  <a:pt x="79831" y="128588"/>
                  <a:pt x="81874" y="127750"/>
                  <a:pt x="83381" y="126243"/>
                </a:cubicBezTo>
                <a:lnTo>
                  <a:pt x="94532" y="115093"/>
                </a:lnTo>
                <a:cubicBezTo>
                  <a:pt x="100191" y="116901"/>
                  <a:pt x="106252" y="117872"/>
                  <a:pt x="112514" y="117872"/>
                </a:cubicBezTo>
                <a:close/>
                <a:moveTo>
                  <a:pt x="125909" y="32147"/>
                </a:moveTo>
                <a:cubicBezTo>
                  <a:pt x="133301" y="32147"/>
                  <a:pt x="139303" y="38149"/>
                  <a:pt x="139303" y="45541"/>
                </a:cubicBezTo>
                <a:cubicBezTo>
                  <a:pt x="139303" y="52934"/>
                  <a:pt x="133301" y="58936"/>
                  <a:pt x="125909" y="58936"/>
                </a:cubicBezTo>
                <a:cubicBezTo>
                  <a:pt x="118516" y="58936"/>
                  <a:pt x="112514" y="52934"/>
                  <a:pt x="112514" y="45541"/>
                </a:cubicBezTo>
                <a:cubicBezTo>
                  <a:pt x="112514" y="38149"/>
                  <a:pt x="118516" y="32147"/>
                  <a:pt x="125909" y="32147"/>
                </a:cubicBezTo>
                <a:close/>
              </a:path>
            </a:pathLst>
          </a:custGeom>
          <a:solidFill>
            <a:srgbClr val="C5A575"/>
          </a:solidFill>
          <a:ln/>
        </p:spPr>
      </p:sp>
      <p:sp>
        <p:nvSpPr>
          <p:cNvPr id="64" name="Text 62"/>
          <p:cNvSpPr/>
          <p:nvPr/>
        </p:nvSpPr>
        <p:spPr>
          <a:xfrm>
            <a:off x="6570345" y="5718809"/>
            <a:ext cx="51625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F7FAFC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Key Innovation Areas</a:t>
            </a:r>
            <a:endParaRPr lang="en-US" sz="1600" dirty="0"/>
          </a:p>
        </p:txBody>
      </p:sp>
      <p:sp>
        <p:nvSpPr>
          <p:cNvPr id="65" name="Shape 63"/>
          <p:cNvSpPr/>
          <p:nvPr/>
        </p:nvSpPr>
        <p:spPr>
          <a:xfrm>
            <a:off x="6379845" y="6080759"/>
            <a:ext cx="133350" cy="152400"/>
          </a:xfrm>
          <a:custGeom>
            <a:avLst/>
            <a:gdLst/>
            <a:ahLst/>
            <a:cxnLst/>
            <a:rect l="l" t="t" r="r" b="b"/>
            <a:pathLst>
              <a:path w="133350" h="152400">
                <a:moveTo>
                  <a:pt x="129421" y="20866"/>
                </a:moveTo>
                <a:cubicBezTo>
                  <a:pt x="133677" y="23961"/>
                  <a:pt x="134630" y="29914"/>
                  <a:pt x="131534" y="34171"/>
                </a:cubicBezTo>
                <a:lnTo>
                  <a:pt x="55334" y="138946"/>
                </a:lnTo>
                <a:cubicBezTo>
                  <a:pt x="53697" y="141208"/>
                  <a:pt x="51167" y="142607"/>
                  <a:pt x="48369" y="142845"/>
                </a:cubicBezTo>
                <a:cubicBezTo>
                  <a:pt x="45571" y="143083"/>
                  <a:pt x="42863" y="142042"/>
                  <a:pt x="40898" y="140077"/>
                </a:cubicBezTo>
                <a:lnTo>
                  <a:pt x="2798" y="101977"/>
                </a:lnTo>
                <a:cubicBezTo>
                  <a:pt x="-923" y="98256"/>
                  <a:pt x="-923" y="92214"/>
                  <a:pt x="2798" y="88493"/>
                </a:cubicBezTo>
                <a:cubicBezTo>
                  <a:pt x="6519" y="84773"/>
                  <a:pt x="12561" y="84773"/>
                  <a:pt x="16282" y="88493"/>
                </a:cubicBezTo>
                <a:lnTo>
                  <a:pt x="46494" y="118705"/>
                </a:lnTo>
                <a:lnTo>
                  <a:pt x="116145" y="22949"/>
                </a:lnTo>
                <a:cubicBezTo>
                  <a:pt x="119241" y="18693"/>
                  <a:pt x="125194" y="17740"/>
                  <a:pt x="129451" y="20836"/>
                </a:cubicBezTo>
                <a:close/>
              </a:path>
            </a:pathLst>
          </a:custGeom>
          <a:solidFill>
            <a:srgbClr val="C5A575"/>
          </a:solidFill>
          <a:ln/>
        </p:spPr>
      </p:sp>
      <p:sp>
        <p:nvSpPr>
          <p:cNvPr id="66" name="Text 64"/>
          <p:cNvSpPr/>
          <p:nvPr/>
        </p:nvSpPr>
        <p:spPr>
          <a:xfrm>
            <a:off x="6617970" y="6061709"/>
            <a:ext cx="16097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F7FAF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AI-Enabled Policy Systems</a:t>
            </a:r>
            <a:endParaRPr lang="en-US" sz="1600" dirty="0"/>
          </a:p>
        </p:txBody>
      </p:sp>
      <p:sp>
        <p:nvSpPr>
          <p:cNvPr id="67" name="Shape 65"/>
          <p:cNvSpPr/>
          <p:nvPr/>
        </p:nvSpPr>
        <p:spPr>
          <a:xfrm>
            <a:off x="9067800" y="6080759"/>
            <a:ext cx="133350" cy="152400"/>
          </a:xfrm>
          <a:custGeom>
            <a:avLst/>
            <a:gdLst/>
            <a:ahLst/>
            <a:cxnLst/>
            <a:rect l="l" t="t" r="r" b="b"/>
            <a:pathLst>
              <a:path w="133350" h="152400">
                <a:moveTo>
                  <a:pt x="129421" y="20866"/>
                </a:moveTo>
                <a:cubicBezTo>
                  <a:pt x="133677" y="23961"/>
                  <a:pt x="134630" y="29914"/>
                  <a:pt x="131534" y="34171"/>
                </a:cubicBezTo>
                <a:lnTo>
                  <a:pt x="55334" y="138946"/>
                </a:lnTo>
                <a:cubicBezTo>
                  <a:pt x="53697" y="141208"/>
                  <a:pt x="51167" y="142607"/>
                  <a:pt x="48369" y="142845"/>
                </a:cubicBezTo>
                <a:cubicBezTo>
                  <a:pt x="45571" y="143083"/>
                  <a:pt x="42863" y="142042"/>
                  <a:pt x="40898" y="140077"/>
                </a:cubicBezTo>
                <a:lnTo>
                  <a:pt x="2798" y="101977"/>
                </a:lnTo>
                <a:cubicBezTo>
                  <a:pt x="-923" y="98256"/>
                  <a:pt x="-923" y="92214"/>
                  <a:pt x="2798" y="88493"/>
                </a:cubicBezTo>
                <a:cubicBezTo>
                  <a:pt x="6519" y="84773"/>
                  <a:pt x="12561" y="84773"/>
                  <a:pt x="16282" y="88493"/>
                </a:cubicBezTo>
                <a:lnTo>
                  <a:pt x="46494" y="118705"/>
                </a:lnTo>
                <a:lnTo>
                  <a:pt x="116145" y="22949"/>
                </a:lnTo>
                <a:cubicBezTo>
                  <a:pt x="119241" y="18693"/>
                  <a:pt x="125194" y="17740"/>
                  <a:pt x="129451" y="20836"/>
                </a:cubicBezTo>
                <a:close/>
              </a:path>
            </a:pathLst>
          </a:custGeom>
          <a:solidFill>
            <a:srgbClr val="C5A575"/>
          </a:solidFill>
          <a:ln/>
        </p:spPr>
      </p:sp>
      <p:sp>
        <p:nvSpPr>
          <p:cNvPr id="68" name="Text 66"/>
          <p:cNvSpPr/>
          <p:nvPr/>
        </p:nvSpPr>
        <p:spPr>
          <a:xfrm>
            <a:off x="9305925" y="6061709"/>
            <a:ext cx="18954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F7FAF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Digital Sovereignty Frameworks</a:t>
            </a:r>
            <a:endParaRPr lang="en-US" sz="1600" dirty="0"/>
          </a:p>
        </p:txBody>
      </p:sp>
      <p:sp>
        <p:nvSpPr>
          <p:cNvPr id="69" name="Shape 67"/>
          <p:cNvSpPr/>
          <p:nvPr/>
        </p:nvSpPr>
        <p:spPr>
          <a:xfrm>
            <a:off x="6379845" y="6347459"/>
            <a:ext cx="133350" cy="152400"/>
          </a:xfrm>
          <a:custGeom>
            <a:avLst/>
            <a:gdLst/>
            <a:ahLst/>
            <a:cxnLst/>
            <a:rect l="l" t="t" r="r" b="b"/>
            <a:pathLst>
              <a:path w="133350" h="152400">
                <a:moveTo>
                  <a:pt x="129421" y="20866"/>
                </a:moveTo>
                <a:cubicBezTo>
                  <a:pt x="133677" y="23961"/>
                  <a:pt x="134630" y="29914"/>
                  <a:pt x="131534" y="34171"/>
                </a:cubicBezTo>
                <a:lnTo>
                  <a:pt x="55334" y="138946"/>
                </a:lnTo>
                <a:cubicBezTo>
                  <a:pt x="53697" y="141208"/>
                  <a:pt x="51167" y="142607"/>
                  <a:pt x="48369" y="142845"/>
                </a:cubicBezTo>
                <a:cubicBezTo>
                  <a:pt x="45571" y="143083"/>
                  <a:pt x="42863" y="142042"/>
                  <a:pt x="40898" y="140077"/>
                </a:cubicBezTo>
                <a:lnTo>
                  <a:pt x="2798" y="101977"/>
                </a:lnTo>
                <a:cubicBezTo>
                  <a:pt x="-923" y="98256"/>
                  <a:pt x="-923" y="92214"/>
                  <a:pt x="2798" y="88493"/>
                </a:cubicBezTo>
                <a:cubicBezTo>
                  <a:pt x="6519" y="84773"/>
                  <a:pt x="12561" y="84773"/>
                  <a:pt x="16282" y="88493"/>
                </a:cubicBezTo>
                <a:lnTo>
                  <a:pt x="46494" y="118705"/>
                </a:lnTo>
                <a:lnTo>
                  <a:pt x="116145" y="22949"/>
                </a:lnTo>
                <a:cubicBezTo>
                  <a:pt x="119241" y="18693"/>
                  <a:pt x="125194" y="17740"/>
                  <a:pt x="129451" y="20836"/>
                </a:cubicBezTo>
                <a:close/>
              </a:path>
            </a:pathLst>
          </a:custGeom>
          <a:solidFill>
            <a:srgbClr val="C5A575"/>
          </a:solidFill>
          <a:ln/>
        </p:spPr>
      </p:sp>
      <p:sp>
        <p:nvSpPr>
          <p:cNvPr id="70" name="Text 68"/>
          <p:cNvSpPr/>
          <p:nvPr/>
        </p:nvSpPr>
        <p:spPr>
          <a:xfrm>
            <a:off x="6617970" y="6328409"/>
            <a:ext cx="11430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F7FAF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Citizen Data Vaults</a:t>
            </a:r>
            <a:endParaRPr lang="en-US" sz="1600" dirty="0"/>
          </a:p>
        </p:txBody>
      </p:sp>
      <p:sp>
        <p:nvSpPr>
          <p:cNvPr id="71" name="Shape 69"/>
          <p:cNvSpPr/>
          <p:nvPr/>
        </p:nvSpPr>
        <p:spPr>
          <a:xfrm>
            <a:off x="9067800" y="6347459"/>
            <a:ext cx="133350" cy="152400"/>
          </a:xfrm>
          <a:custGeom>
            <a:avLst/>
            <a:gdLst/>
            <a:ahLst/>
            <a:cxnLst/>
            <a:rect l="l" t="t" r="r" b="b"/>
            <a:pathLst>
              <a:path w="133350" h="152400">
                <a:moveTo>
                  <a:pt x="129421" y="20866"/>
                </a:moveTo>
                <a:cubicBezTo>
                  <a:pt x="133677" y="23961"/>
                  <a:pt x="134630" y="29914"/>
                  <a:pt x="131534" y="34171"/>
                </a:cubicBezTo>
                <a:lnTo>
                  <a:pt x="55334" y="138946"/>
                </a:lnTo>
                <a:cubicBezTo>
                  <a:pt x="53697" y="141208"/>
                  <a:pt x="51167" y="142607"/>
                  <a:pt x="48369" y="142845"/>
                </a:cubicBezTo>
                <a:cubicBezTo>
                  <a:pt x="45571" y="143083"/>
                  <a:pt x="42863" y="142042"/>
                  <a:pt x="40898" y="140077"/>
                </a:cubicBezTo>
                <a:lnTo>
                  <a:pt x="2798" y="101977"/>
                </a:lnTo>
                <a:cubicBezTo>
                  <a:pt x="-923" y="98256"/>
                  <a:pt x="-923" y="92214"/>
                  <a:pt x="2798" y="88493"/>
                </a:cubicBezTo>
                <a:cubicBezTo>
                  <a:pt x="6519" y="84773"/>
                  <a:pt x="12561" y="84773"/>
                  <a:pt x="16282" y="88493"/>
                </a:cubicBezTo>
                <a:lnTo>
                  <a:pt x="46494" y="118705"/>
                </a:lnTo>
                <a:lnTo>
                  <a:pt x="116145" y="22949"/>
                </a:lnTo>
                <a:cubicBezTo>
                  <a:pt x="119241" y="18693"/>
                  <a:pt x="125194" y="17740"/>
                  <a:pt x="129451" y="20836"/>
                </a:cubicBezTo>
                <a:close/>
              </a:path>
            </a:pathLst>
          </a:custGeom>
          <a:solidFill>
            <a:srgbClr val="C5A575"/>
          </a:solidFill>
          <a:ln/>
        </p:spPr>
      </p:sp>
      <p:sp>
        <p:nvSpPr>
          <p:cNvPr id="72" name="Text 70"/>
          <p:cNvSpPr/>
          <p:nvPr/>
        </p:nvSpPr>
        <p:spPr>
          <a:xfrm>
            <a:off x="9305925" y="6328409"/>
            <a:ext cx="18478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F7FAF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Arthashastra-Modern Mapping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1A1D2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57537" y="357537"/>
            <a:ext cx="1018979" cy="250276"/>
          </a:xfrm>
          <a:custGeom>
            <a:avLst/>
            <a:gdLst/>
            <a:ahLst/>
            <a:cxnLst/>
            <a:rect l="l" t="t" r="r" b="b"/>
            <a:pathLst>
              <a:path w="1018979" h="250276">
                <a:moveTo>
                  <a:pt x="125138" y="0"/>
                </a:moveTo>
                <a:lnTo>
                  <a:pt x="893842" y="0"/>
                </a:lnTo>
                <a:cubicBezTo>
                  <a:pt x="962953" y="0"/>
                  <a:pt x="1018979" y="56026"/>
                  <a:pt x="1018979" y="125138"/>
                </a:cubicBezTo>
                <a:lnTo>
                  <a:pt x="1018979" y="125138"/>
                </a:lnTo>
                <a:cubicBezTo>
                  <a:pt x="1018979" y="194250"/>
                  <a:pt x="962953" y="250276"/>
                  <a:pt x="893842" y="250276"/>
                </a:cubicBezTo>
                <a:lnTo>
                  <a:pt x="125138" y="250276"/>
                </a:lnTo>
                <a:cubicBezTo>
                  <a:pt x="56072" y="250276"/>
                  <a:pt x="0" y="194203"/>
                  <a:pt x="0" y="125138"/>
                </a:cubicBezTo>
                <a:lnTo>
                  <a:pt x="0" y="125138"/>
                </a:lnTo>
                <a:cubicBezTo>
                  <a:pt x="0" y="56072"/>
                  <a:pt x="56072" y="0"/>
                  <a:pt x="125138" y="0"/>
                </a:cubicBezTo>
                <a:close/>
              </a:path>
            </a:pathLst>
          </a:custGeom>
          <a:solidFill>
            <a:srgbClr val="8B9DAE"/>
          </a:solidFill>
          <a:ln/>
        </p:spPr>
      </p:sp>
      <p:sp>
        <p:nvSpPr>
          <p:cNvPr id="3" name="Text 1"/>
          <p:cNvSpPr/>
          <p:nvPr/>
        </p:nvSpPr>
        <p:spPr>
          <a:xfrm>
            <a:off x="464798" y="393290"/>
            <a:ext cx="867026" cy="1787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85" b="1" dirty="0">
                <a:solidFill>
                  <a:srgbClr val="1A1D24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WORLD FIRST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485565" y="393290"/>
            <a:ext cx="2413372" cy="1787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85" spc="197" kern="0" dirty="0">
                <a:solidFill>
                  <a:srgbClr val="8B9DAE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Landmark Achievement #4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357537" y="679320"/>
            <a:ext cx="11637818" cy="80445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534" b="1" dirty="0">
                <a:solidFill>
                  <a:srgbClr val="F7FAFC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Quantum Karma Weaver</a:t>
            </a:r>
            <a:endParaRPr lang="en-US" sz="1600" dirty="0"/>
          </a:p>
          <a:p>
            <a:pPr>
              <a:lnSpc>
                <a:spcPct val="100000"/>
              </a:lnSpc>
            </a:pPr>
            <a:r>
              <a:rPr lang="en-US" sz="2534" b="1" dirty="0">
                <a:solidFill>
                  <a:srgbClr val="8B9DAE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Ethical Simulation Framework</a:t>
            </a:r>
            <a:endParaRPr lang="en-US" sz="1600" dirty="0"/>
          </a:p>
        </p:txBody>
      </p:sp>
      <p:sp>
        <p:nvSpPr>
          <p:cNvPr id="6" name="Shape 4"/>
          <p:cNvSpPr/>
          <p:nvPr/>
        </p:nvSpPr>
        <p:spPr>
          <a:xfrm>
            <a:off x="375413" y="1626792"/>
            <a:ext cx="5631202" cy="2323988"/>
          </a:xfrm>
          <a:custGeom>
            <a:avLst/>
            <a:gdLst/>
            <a:ahLst/>
            <a:cxnLst/>
            <a:rect l="l" t="t" r="r" b="b"/>
            <a:pathLst>
              <a:path w="5631202" h="2323988">
                <a:moveTo>
                  <a:pt x="35754" y="0"/>
                </a:moveTo>
                <a:lnTo>
                  <a:pt x="5559693" y="0"/>
                </a:lnTo>
                <a:cubicBezTo>
                  <a:pt x="5599187" y="0"/>
                  <a:pt x="5631202" y="32016"/>
                  <a:pt x="5631202" y="71509"/>
                </a:cubicBezTo>
                <a:lnTo>
                  <a:pt x="5631202" y="2252479"/>
                </a:lnTo>
                <a:cubicBezTo>
                  <a:pt x="5631202" y="2291973"/>
                  <a:pt x="5599187" y="2323988"/>
                  <a:pt x="5559693" y="2323988"/>
                </a:cubicBezTo>
                <a:lnTo>
                  <a:pt x="35754" y="2323988"/>
                </a:lnTo>
                <a:cubicBezTo>
                  <a:pt x="16007" y="2323988"/>
                  <a:pt x="0" y="2307981"/>
                  <a:pt x="0" y="2288235"/>
                </a:cubicBezTo>
                <a:lnTo>
                  <a:pt x="0" y="35754"/>
                </a:lnTo>
                <a:cubicBezTo>
                  <a:pt x="0" y="16007"/>
                  <a:pt x="16007" y="0"/>
                  <a:pt x="35754" y="0"/>
                </a:cubicBezTo>
                <a:close/>
              </a:path>
            </a:pathLst>
          </a:custGeom>
          <a:solidFill>
            <a:srgbClr val="4A5568">
              <a:alpha val="20000"/>
            </a:srgbClr>
          </a:solidFill>
          <a:ln/>
        </p:spPr>
      </p:sp>
      <p:sp>
        <p:nvSpPr>
          <p:cNvPr id="7" name="Shape 5"/>
          <p:cNvSpPr/>
          <p:nvPr/>
        </p:nvSpPr>
        <p:spPr>
          <a:xfrm>
            <a:off x="375413" y="1626792"/>
            <a:ext cx="35754" cy="2323988"/>
          </a:xfrm>
          <a:custGeom>
            <a:avLst/>
            <a:gdLst/>
            <a:ahLst/>
            <a:cxnLst/>
            <a:rect l="l" t="t" r="r" b="b"/>
            <a:pathLst>
              <a:path w="35754" h="2323988">
                <a:moveTo>
                  <a:pt x="35754" y="0"/>
                </a:moveTo>
                <a:lnTo>
                  <a:pt x="35754" y="0"/>
                </a:lnTo>
                <a:lnTo>
                  <a:pt x="35754" y="2323988"/>
                </a:lnTo>
                <a:lnTo>
                  <a:pt x="35754" y="2323988"/>
                </a:lnTo>
                <a:cubicBezTo>
                  <a:pt x="16007" y="2323988"/>
                  <a:pt x="0" y="2307981"/>
                  <a:pt x="0" y="2288235"/>
                </a:cubicBezTo>
                <a:lnTo>
                  <a:pt x="0" y="35754"/>
                </a:lnTo>
                <a:cubicBezTo>
                  <a:pt x="0" y="16007"/>
                  <a:pt x="16007" y="0"/>
                  <a:pt x="35754" y="0"/>
                </a:cubicBezTo>
                <a:close/>
              </a:path>
            </a:pathLst>
          </a:custGeom>
          <a:solidFill>
            <a:srgbClr val="8B9DAE"/>
          </a:solidFill>
          <a:ln/>
        </p:spPr>
      </p:sp>
      <p:sp>
        <p:nvSpPr>
          <p:cNvPr id="8" name="Shape 6"/>
          <p:cNvSpPr/>
          <p:nvPr/>
        </p:nvSpPr>
        <p:spPr>
          <a:xfrm>
            <a:off x="605578" y="1841314"/>
            <a:ext cx="156422" cy="178768"/>
          </a:xfrm>
          <a:custGeom>
            <a:avLst/>
            <a:gdLst/>
            <a:ahLst/>
            <a:cxnLst/>
            <a:rect l="l" t="t" r="r" b="b"/>
            <a:pathLst>
              <a:path w="156422" h="178768">
                <a:moveTo>
                  <a:pt x="78211" y="139244"/>
                </a:moveTo>
                <a:cubicBezTo>
                  <a:pt x="74091" y="141024"/>
                  <a:pt x="70041" y="142631"/>
                  <a:pt x="66026" y="143957"/>
                </a:cubicBezTo>
                <a:cubicBezTo>
                  <a:pt x="71856" y="155759"/>
                  <a:pt x="76849" y="156422"/>
                  <a:pt x="78211" y="156422"/>
                </a:cubicBezTo>
                <a:cubicBezTo>
                  <a:pt x="79573" y="156422"/>
                  <a:pt x="84531" y="155759"/>
                  <a:pt x="90397" y="143957"/>
                </a:cubicBezTo>
                <a:cubicBezTo>
                  <a:pt x="86416" y="142596"/>
                  <a:pt x="82331" y="141024"/>
                  <a:pt x="78211" y="139244"/>
                </a:cubicBezTo>
                <a:close/>
                <a:moveTo>
                  <a:pt x="144551" y="89384"/>
                </a:moveTo>
                <a:cubicBezTo>
                  <a:pt x="156073" y="105166"/>
                  <a:pt x="160019" y="121123"/>
                  <a:pt x="152791" y="134076"/>
                </a:cubicBezTo>
                <a:cubicBezTo>
                  <a:pt x="145738" y="146751"/>
                  <a:pt x="130969" y="151290"/>
                  <a:pt x="112568" y="149160"/>
                </a:cubicBezTo>
                <a:cubicBezTo>
                  <a:pt x="104887" y="167351"/>
                  <a:pt x="93120" y="178768"/>
                  <a:pt x="78211" y="178768"/>
                </a:cubicBezTo>
                <a:cubicBezTo>
                  <a:pt x="63302" y="178768"/>
                  <a:pt x="51536" y="167351"/>
                  <a:pt x="43854" y="149160"/>
                </a:cubicBezTo>
                <a:cubicBezTo>
                  <a:pt x="25454" y="151290"/>
                  <a:pt x="10684" y="146751"/>
                  <a:pt x="3631" y="134076"/>
                </a:cubicBezTo>
                <a:cubicBezTo>
                  <a:pt x="-3596" y="121123"/>
                  <a:pt x="349" y="105166"/>
                  <a:pt x="11871" y="89384"/>
                </a:cubicBezTo>
                <a:cubicBezTo>
                  <a:pt x="349" y="73602"/>
                  <a:pt x="-3596" y="57646"/>
                  <a:pt x="3631" y="44692"/>
                </a:cubicBezTo>
                <a:cubicBezTo>
                  <a:pt x="10684" y="32018"/>
                  <a:pt x="25454" y="27479"/>
                  <a:pt x="43854" y="29609"/>
                </a:cubicBezTo>
                <a:cubicBezTo>
                  <a:pt x="51536" y="11417"/>
                  <a:pt x="63267" y="0"/>
                  <a:pt x="78211" y="0"/>
                </a:cubicBezTo>
                <a:cubicBezTo>
                  <a:pt x="93155" y="0"/>
                  <a:pt x="104887" y="11417"/>
                  <a:pt x="112568" y="29609"/>
                </a:cubicBezTo>
                <a:cubicBezTo>
                  <a:pt x="130969" y="27479"/>
                  <a:pt x="145738" y="31983"/>
                  <a:pt x="152791" y="44692"/>
                </a:cubicBezTo>
                <a:cubicBezTo>
                  <a:pt x="160019" y="57646"/>
                  <a:pt x="156073" y="73602"/>
                  <a:pt x="144551" y="89384"/>
                </a:cubicBezTo>
                <a:close/>
                <a:moveTo>
                  <a:pt x="121576" y="112917"/>
                </a:moveTo>
                <a:cubicBezTo>
                  <a:pt x="120983" y="117875"/>
                  <a:pt x="120215" y="122694"/>
                  <a:pt x="119237" y="127303"/>
                </a:cubicBezTo>
                <a:cubicBezTo>
                  <a:pt x="130340" y="127791"/>
                  <a:pt x="132715" y="124265"/>
                  <a:pt x="133273" y="123217"/>
                </a:cubicBezTo>
                <a:cubicBezTo>
                  <a:pt x="134076" y="121751"/>
                  <a:pt x="135717" y="116968"/>
                  <a:pt x="129118" y="106423"/>
                </a:cubicBezTo>
                <a:cubicBezTo>
                  <a:pt x="126744" y="108623"/>
                  <a:pt x="124230" y="110787"/>
                  <a:pt x="121576" y="112917"/>
                </a:cubicBezTo>
                <a:close/>
                <a:moveTo>
                  <a:pt x="119237" y="51501"/>
                </a:moveTo>
                <a:cubicBezTo>
                  <a:pt x="120215" y="56075"/>
                  <a:pt x="120983" y="60893"/>
                  <a:pt x="121576" y="65886"/>
                </a:cubicBezTo>
                <a:cubicBezTo>
                  <a:pt x="124230" y="68016"/>
                  <a:pt x="126744" y="70181"/>
                  <a:pt x="129118" y="72380"/>
                </a:cubicBezTo>
                <a:cubicBezTo>
                  <a:pt x="135717" y="61836"/>
                  <a:pt x="134076" y="57017"/>
                  <a:pt x="133273" y="55586"/>
                </a:cubicBezTo>
                <a:cubicBezTo>
                  <a:pt x="132715" y="54573"/>
                  <a:pt x="130340" y="51047"/>
                  <a:pt x="119237" y="51501"/>
                </a:cubicBezTo>
                <a:close/>
                <a:moveTo>
                  <a:pt x="90397" y="34811"/>
                </a:moveTo>
                <a:cubicBezTo>
                  <a:pt x="84531" y="23009"/>
                  <a:pt x="79573" y="22346"/>
                  <a:pt x="78211" y="22346"/>
                </a:cubicBezTo>
                <a:cubicBezTo>
                  <a:pt x="76849" y="22346"/>
                  <a:pt x="71891" y="23009"/>
                  <a:pt x="66026" y="34811"/>
                </a:cubicBezTo>
                <a:cubicBezTo>
                  <a:pt x="70006" y="36173"/>
                  <a:pt x="74091" y="37744"/>
                  <a:pt x="78211" y="39525"/>
                </a:cubicBezTo>
                <a:cubicBezTo>
                  <a:pt x="82331" y="37744"/>
                  <a:pt x="86381" y="36138"/>
                  <a:pt x="90397" y="34811"/>
                </a:cubicBezTo>
                <a:close/>
                <a:moveTo>
                  <a:pt x="34881" y="65851"/>
                </a:moveTo>
                <a:cubicBezTo>
                  <a:pt x="35474" y="60858"/>
                  <a:pt x="36242" y="56075"/>
                  <a:pt x="37220" y="51466"/>
                </a:cubicBezTo>
                <a:cubicBezTo>
                  <a:pt x="26117" y="50977"/>
                  <a:pt x="23743" y="54503"/>
                  <a:pt x="23184" y="55551"/>
                </a:cubicBezTo>
                <a:cubicBezTo>
                  <a:pt x="22381" y="57017"/>
                  <a:pt x="20740" y="61801"/>
                  <a:pt x="27339" y="72345"/>
                </a:cubicBezTo>
                <a:cubicBezTo>
                  <a:pt x="29713" y="70146"/>
                  <a:pt x="32227" y="67981"/>
                  <a:pt x="34881" y="65851"/>
                </a:cubicBezTo>
                <a:close/>
                <a:moveTo>
                  <a:pt x="27304" y="106423"/>
                </a:moveTo>
                <a:cubicBezTo>
                  <a:pt x="20705" y="116968"/>
                  <a:pt x="22346" y="121786"/>
                  <a:pt x="23149" y="123217"/>
                </a:cubicBezTo>
                <a:cubicBezTo>
                  <a:pt x="23708" y="124230"/>
                  <a:pt x="26082" y="127757"/>
                  <a:pt x="37185" y="127303"/>
                </a:cubicBezTo>
                <a:cubicBezTo>
                  <a:pt x="36208" y="122729"/>
                  <a:pt x="35439" y="117910"/>
                  <a:pt x="34846" y="112917"/>
                </a:cubicBezTo>
                <a:cubicBezTo>
                  <a:pt x="32192" y="110787"/>
                  <a:pt x="29678" y="108623"/>
                  <a:pt x="27304" y="106423"/>
                </a:cubicBezTo>
                <a:close/>
                <a:moveTo>
                  <a:pt x="106144" y="89384"/>
                </a:moveTo>
                <a:cubicBezTo>
                  <a:pt x="106144" y="73968"/>
                  <a:pt x="93628" y="61452"/>
                  <a:pt x="78211" y="61452"/>
                </a:cubicBezTo>
                <a:cubicBezTo>
                  <a:pt x="62795" y="61452"/>
                  <a:pt x="50279" y="73968"/>
                  <a:pt x="50279" y="89384"/>
                </a:cubicBezTo>
                <a:cubicBezTo>
                  <a:pt x="50279" y="104801"/>
                  <a:pt x="62795" y="117317"/>
                  <a:pt x="78211" y="117317"/>
                </a:cubicBezTo>
                <a:cubicBezTo>
                  <a:pt x="93628" y="117317"/>
                  <a:pt x="106144" y="104801"/>
                  <a:pt x="106144" y="89384"/>
                </a:cubicBezTo>
                <a:close/>
                <a:moveTo>
                  <a:pt x="78211" y="78211"/>
                </a:moveTo>
                <a:cubicBezTo>
                  <a:pt x="84378" y="78211"/>
                  <a:pt x="89384" y="83218"/>
                  <a:pt x="89384" y="89384"/>
                </a:cubicBezTo>
                <a:cubicBezTo>
                  <a:pt x="89384" y="95551"/>
                  <a:pt x="84378" y="100557"/>
                  <a:pt x="78211" y="100557"/>
                </a:cubicBezTo>
                <a:cubicBezTo>
                  <a:pt x="72045" y="100557"/>
                  <a:pt x="67038" y="95551"/>
                  <a:pt x="67038" y="89384"/>
                </a:cubicBezTo>
                <a:cubicBezTo>
                  <a:pt x="67038" y="83218"/>
                  <a:pt x="72045" y="78211"/>
                  <a:pt x="78211" y="78211"/>
                </a:cubicBezTo>
                <a:close/>
              </a:path>
            </a:pathLst>
          </a:custGeom>
          <a:solidFill>
            <a:srgbClr val="8B9DAE"/>
          </a:solidFill>
          <a:ln/>
        </p:spPr>
      </p:sp>
      <p:sp>
        <p:nvSpPr>
          <p:cNvPr id="9" name="Text 7"/>
          <p:cNvSpPr/>
          <p:nvPr/>
        </p:nvSpPr>
        <p:spPr>
          <a:xfrm>
            <a:off x="795519" y="1805560"/>
            <a:ext cx="5121713" cy="2502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08" b="1" dirty="0">
                <a:solidFill>
                  <a:srgbClr val="8B9DAE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Achievement Description</a:t>
            </a: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572059" y="2163097"/>
            <a:ext cx="5327296" cy="9295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126" dirty="0">
                <a:solidFill>
                  <a:srgbClr val="F7FAF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The </a:t>
            </a:r>
            <a:pPr>
              <a:lnSpc>
                <a:spcPct val="140000"/>
              </a:lnSpc>
            </a:pPr>
            <a:r>
              <a:rPr lang="en-US" sz="1126" b="1" dirty="0">
                <a:solidFill>
                  <a:srgbClr val="C5A57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world's first framework merging ancient Karma philosophy with quantum computational ethics</a:t>
            </a:r>
            <a:pPr>
              <a:lnSpc>
                <a:spcPct val="140000"/>
              </a:lnSpc>
            </a:pPr>
            <a:r>
              <a:rPr lang="en-US" sz="1126" dirty="0">
                <a:solidFill>
                  <a:srgbClr val="F7FAF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— an AI simulation applying Vedantic principles to decision-science. Quantum-inspired modeling + Sanatan philosophy with no global precedent.</a:t>
            </a:r>
            <a:endParaRPr lang="en-US" sz="1600" dirty="0"/>
          </a:p>
        </p:txBody>
      </p:sp>
      <p:sp>
        <p:nvSpPr>
          <p:cNvPr id="11" name="Shape 9"/>
          <p:cNvSpPr/>
          <p:nvPr/>
        </p:nvSpPr>
        <p:spPr>
          <a:xfrm>
            <a:off x="572059" y="3199953"/>
            <a:ext cx="5255789" cy="572059"/>
          </a:xfrm>
          <a:custGeom>
            <a:avLst/>
            <a:gdLst/>
            <a:ahLst/>
            <a:cxnLst/>
            <a:rect l="l" t="t" r="r" b="b"/>
            <a:pathLst>
              <a:path w="5255789" h="572059">
                <a:moveTo>
                  <a:pt x="71507" y="0"/>
                </a:moveTo>
                <a:lnTo>
                  <a:pt x="5184282" y="0"/>
                </a:lnTo>
                <a:cubicBezTo>
                  <a:pt x="5223774" y="0"/>
                  <a:pt x="5255789" y="32015"/>
                  <a:pt x="5255789" y="71507"/>
                </a:cubicBezTo>
                <a:lnTo>
                  <a:pt x="5255789" y="500551"/>
                </a:lnTo>
                <a:cubicBezTo>
                  <a:pt x="5255789" y="540044"/>
                  <a:pt x="5223774" y="572059"/>
                  <a:pt x="5184282" y="572059"/>
                </a:cubicBezTo>
                <a:lnTo>
                  <a:pt x="71507" y="572059"/>
                </a:lnTo>
                <a:cubicBezTo>
                  <a:pt x="32015" y="572059"/>
                  <a:pt x="0" y="540044"/>
                  <a:pt x="0" y="500551"/>
                </a:cubicBezTo>
                <a:lnTo>
                  <a:pt x="0" y="71507"/>
                </a:lnTo>
                <a:cubicBezTo>
                  <a:pt x="0" y="32015"/>
                  <a:pt x="32015" y="0"/>
                  <a:pt x="71507" y="0"/>
                </a:cubicBezTo>
                <a:close/>
              </a:path>
            </a:pathLst>
          </a:custGeom>
          <a:solidFill>
            <a:srgbClr val="8B9DAE">
              <a:alpha val="10196"/>
            </a:srgbClr>
          </a:solidFill>
          <a:ln/>
        </p:spPr>
      </p:sp>
      <p:sp>
        <p:nvSpPr>
          <p:cNvPr id="12" name="Text 10"/>
          <p:cNvSpPr/>
          <p:nvPr/>
        </p:nvSpPr>
        <p:spPr>
          <a:xfrm>
            <a:off x="679320" y="3307214"/>
            <a:ext cx="5103836" cy="3575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85" dirty="0">
                <a:solidFill>
                  <a:srgbClr val="8B9D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"A breakthrough in ethical AI governance bridging 5,000-year civilisational wisdom with cutting-edge quantum technology."</a:t>
            </a:r>
            <a:endParaRPr lang="en-US" sz="1600" dirty="0"/>
          </a:p>
        </p:txBody>
      </p:sp>
      <p:sp>
        <p:nvSpPr>
          <p:cNvPr id="13" name="Shape 11"/>
          <p:cNvSpPr/>
          <p:nvPr/>
        </p:nvSpPr>
        <p:spPr>
          <a:xfrm>
            <a:off x="361112" y="4097370"/>
            <a:ext cx="5638353" cy="2760183"/>
          </a:xfrm>
          <a:custGeom>
            <a:avLst/>
            <a:gdLst/>
            <a:ahLst/>
            <a:cxnLst/>
            <a:rect l="l" t="t" r="r" b="b"/>
            <a:pathLst>
              <a:path w="5638353" h="2760183">
                <a:moveTo>
                  <a:pt x="71516" y="0"/>
                </a:moveTo>
                <a:lnTo>
                  <a:pt x="5566837" y="0"/>
                </a:lnTo>
                <a:cubicBezTo>
                  <a:pt x="5606334" y="0"/>
                  <a:pt x="5638353" y="32019"/>
                  <a:pt x="5638353" y="71516"/>
                </a:cubicBezTo>
                <a:lnTo>
                  <a:pt x="5638353" y="2688667"/>
                </a:lnTo>
                <a:cubicBezTo>
                  <a:pt x="5638353" y="2728164"/>
                  <a:pt x="5606334" y="2760183"/>
                  <a:pt x="5566837" y="2760183"/>
                </a:cubicBezTo>
                <a:lnTo>
                  <a:pt x="71516" y="2760183"/>
                </a:lnTo>
                <a:cubicBezTo>
                  <a:pt x="32019" y="2760183"/>
                  <a:pt x="0" y="2728164"/>
                  <a:pt x="0" y="2688667"/>
                </a:cubicBezTo>
                <a:lnTo>
                  <a:pt x="0" y="71516"/>
                </a:lnTo>
                <a:cubicBezTo>
                  <a:pt x="0" y="32045"/>
                  <a:pt x="32045" y="0"/>
                  <a:pt x="71516" y="0"/>
                </a:cubicBezTo>
                <a:close/>
              </a:path>
            </a:pathLst>
          </a:custGeom>
          <a:solidFill>
            <a:srgbClr val="2D3748">
              <a:alpha val="40000"/>
            </a:srgbClr>
          </a:solidFill>
          <a:ln w="10160">
            <a:solidFill>
              <a:srgbClr val="4A5568"/>
            </a:solidFill>
            <a:prstDash val="solid"/>
          </a:ln>
        </p:spPr>
      </p:sp>
      <p:sp>
        <p:nvSpPr>
          <p:cNvPr id="14" name="Shape 12"/>
          <p:cNvSpPr/>
          <p:nvPr/>
        </p:nvSpPr>
        <p:spPr>
          <a:xfrm>
            <a:off x="565802" y="4315470"/>
            <a:ext cx="178768" cy="178768"/>
          </a:xfrm>
          <a:custGeom>
            <a:avLst/>
            <a:gdLst/>
            <a:ahLst/>
            <a:cxnLst/>
            <a:rect l="l" t="t" r="r" b="b"/>
            <a:pathLst>
              <a:path w="178768" h="178768">
                <a:moveTo>
                  <a:pt x="78211" y="55865"/>
                </a:moveTo>
                <a:cubicBezTo>
                  <a:pt x="78211" y="49699"/>
                  <a:pt x="83218" y="44692"/>
                  <a:pt x="89384" y="44692"/>
                </a:cubicBezTo>
                <a:cubicBezTo>
                  <a:pt x="95551" y="44692"/>
                  <a:pt x="100557" y="49699"/>
                  <a:pt x="100557" y="55865"/>
                </a:cubicBezTo>
                <a:cubicBezTo>
                  <a:pt x="100557" y="62032"/>
                  <a:pt x="95551" y="67038"/>
                  <a:pt x="89384" y="67038"/>
                </a:cubicBezTo>
                <a:cubicBezTo>
                  <a:pt x="83218" y="67038"/>
                  <a:pt x="78211" y="62032"/>
                  <a:pt x="78211" y="55865"/>
                </a:cubicBezTo>
                <a:close/>
                <a:moveTo>
                  <a:pt x="89384" y="178768"/>
                </a:moveTo>
                <a:cubicBezTo>
                  <a:pt x="138717" y="178768"/>
                  <a:pt x="178768" y="138717"/>
                  <a:pt x="178768" y="89384"/>
                </a:cubicBezTo>
                <a:cubicBezTo>
                  <a:pt x="178768" y="40052"/>
                  <a:pt x="138717" y="0"/>
                  <a:pt x="89384" y="0"/>
                </a:cubicBezTo>
                <a:cubicBezTo>
                  <a:pt x="40052" y="0"/>
                  <a:pt x="0" y="40052"/>
                  <a:pt x="0" y="89384"/>
                </a:cubicBezTo>
                <a:cubicBezTo>
                  <a:pt x="0" y="138717"/>
                  <a:pt x="40052" y="178768"/>
                  <a:pt x="89384" y="178768"/>
                </a:cubicBezTo>
                <a:close/>
                <a:moveTo>
                  <a:pt x="89384" y="22346"/>
                </a:moveTo>
                <a:cubicBezTo>
                  <a:pt x="107889" y="22346"/>
                  <a:pt x="122903" y="37360"/>
                  <a:pt x="122903" y="55865"/>
                </a:cubicBezTo>
                <a:cubicBezTo>
                  <a:pt x="122903" y="74370"/>
                  <a:pt x="107889" y="89384"/>
                  <a:pt x="89384" y="89384"/>
                </a:cubicBezTo>
                <a:cubicBezTo>
                  <a:pt x="70879" y="89384"/>
                  <a:pt x="55865" y="104398"/>
                  <a:pt x="55865" y="122903"/>
                </a:cubicBezTo>
                <a:cubicBezTo>
                  <a:pt x="55865" y="141409"/>
                  <a:pt x="70879" y="156422"/>
                  <a:pt x="89384" y="156422"/>
                </a:cubicBezTo>
                <a:cubicBezTo>
                  <a:pt x="52374" y="156422"/>
                  <a:pt x="22346" y="126395"/>
                  <a:pt x="22346" y="89384"/>
                </a:cubicBezTo>
                <a:cubicBezTo>
                  <a:pt x="22346" y="52374"/>
                  <a:pt x="52374" y="22346"/>
                  <a:pt x="89384" y="22346"/>
                </a:cubicBezTo>
                <a:close/>
                <a:moveTo>
                  <a:pt x="78211" y="122903"/>
                </a:moveTo>
                <a:cubicBezTo>
                  <a:pt x="78211" y="116737"/>
                  <a:pt x="83218" y="111730"/>
                  <a:pt x="89384" y="111730"/>
                </a:cubicBezTo>
                <a:cubicBezTo>
                  <a:pt x="95551" y="111730"/>
                  <a:pt x="100557" y="116737"/>
                  <a:pt x="100557" y="122903"/>
                </a:cubicBezTo>
                <a:cubicBezTo>
                  <a:pt x="100557" y="129070"/>
                  <a:pt x="95551" y="134076"/>
                  <a:pt x="89384" y="134076"/>
                </a:cubicBezTo>
                <a:cubicBezTo>
                  <a:pt x="83218" y="134076"/>
                  <a:pt x="78211" y="129070"/>
                  <a:pt x="78211" y="122903"/>
                </a:cubicBezTo>
                <a:close/>
              </a:path>
            </a:pathLst>
          </a:custGeom>
          <a:solidFill>
            <a:srgbClr val="C5A575"/>
          </a:solidFill>
          <a:ln/>
        </p:spPr>
      </p:sp>
      <p:sp>
        <p:nvSpPr>
          <p:cNvPr id="15" name="Text 13"/>
          <p:cNvSpPr/>
          <p:nvPr/>
        </p:nvSpPr>
        <p:spPr>
          <a:xfrm>
            <a:off x="766916" y="4279716"/>
            <a:ext cx="5139589" cy="2502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08" b="1" dirty="0">
                <a:solidFill>
                  <a:srgbClr val="F7FAFC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The Fusion</a:t>
            </a:r>
            <a:endParaRPr lang="en-US" sz="1600" dirty="0"/>
          </a:p>
        </p:txBody>
      </p:sp>
      <p:sp>
        <p:nvSpPr>
          <p:cNvPr id="16" name="Shape 14"/>
          <p:cNvSpPr/>
          <p:nvPr/>
        </p:nvSpPr>
        <p:spPr>
          <a:xfrm>
            <a:off x="543456" y="4637253"/>
            <a:ext cx="2565326" cy="1412270"/>
          </a:xfrm>
          <a:custGeom>
            <a:avLst/>
            <a:gdLst/>
            <a:ahLst/>
            <a:cxnLst/>
            <a:rect l="l" t="t" r="r" b="b"/>
            <a:pathLst>
              <a:path w="2565326" h="1412270">
                <a:moveTo>
                  <a:pt x="71503" y="0"/>
                </a:moveTo>
                <a:lnTo>
                  <a:pt x="2493822" y="0"/>
                </a:lnTo>
                <a:cubicBezTo>
                  <a:pt x="2533312" y="0"/>
                  <a:pt x="2565326" y="32013"/>
                  <a:pt x="2565326" y="71503"/>
                </a:cubicBezTo>
                <a:lnTo>
                  <a:pt x="2565326" y="1340767"/>
                </a:lnTo>
                <a:cubicBezTo>
                  <a:pt x="2565326" y="1380257"/>
                  <a:pt x="2533312" y="1412270"/>
                  <a:pt x="2493822" y="1412270"/>
                </a:cubicBezTo>
                <a:lnTo>
                  <a:pt x="71503" y="1412270"/>
                </a:lnTo>
                <a:cubicBezTo>
                  <a:pt x="32013" y="1412270"/>
                  <a:pt x="0" y="1380257"/>
                  <a:pt x="0" y="1340767"/>
                </a:cubicBezTo>
                <a:lnTo>
                  <a:pt x="0" y="71503"/>
                </a:lnTo>
                <a:cubicBezTo>
                  <a:pt x="0" y="32040"/>
                  <a:pt x="32040" y="0"/>
                  <a:pt x="71503" y="0"/>
                </a:cubicBezTo>
                <a:close/>
              </a:path>
            </a:pathLst>
          </a:custGeom>
          <a:solidFill>
            <a:srgbClr val="4A5568">
              <a:alpha val="30196"/>
            </a:srgbClr>
          </a:solidFill>
          <a:ln/>
        </p:spPr>
      </p:sp>
      <p:sp>
        <p:nvSpPr>
          <p:cNvPr id="17" name="Shape 15"/>
          <p:cNvSpPr/>
          <p:nvPr/>
        </p:nvSpPr>
        <p:spPr>
          <a:xfrm>
            <a:off x="1677853" y="4780268"/>
            <a:ext cx="301672" cy="268152"/>
          </a:xfrm>
          <a:custGeom>
            <a:avLst/>
            <a:gdLst/>
            <a:ahLst/>
            <a:cxnLst/>
            <a:rect l="l" t="t" r="r" b="b"/>
            <a:pathLst>
              <a:path w="301672" h="268152">
                <a:moveTo>
                  <a:pt x="203576" y="2462"/>
                </a:moveTo>
                <a:cubicBezTo>
                  <a:pt x="206823" y="-786"/>
                  <a:pt x="212165" y="-786"/>
                  <a:pt x="215412" y="2462"/>
                </a:cubicBezTo>
                <a:lnTo>
                  <a:pt x="223792" y="10841"/>
                </a:lnTo>
                <a:cubicBezTo>
                  <a:pt x="227039" y="14088"/>
                  <a:pt x="227039" y="19431"/>
                  <a:pt x="223792" y="22678"/>
                </a:cubicBezTo>
                <a:lnTo>
                  <a:pt x="215412" y="31058"/>
                </a:lnTo>
                <a:cubicBezTo>
                  <a:pt x="212165" y="34305"/>
                  <a:pt x="206823" y="34305"/>
                  <a:pt x="203576" y="31058"/>
                </a:cubicBezTo>
                <a:lnTo>
                  <a:pt x="195196" y="22678"/>
                </a:lnTo>
                <a:cubicBezTo>
                  <a:pt x="191949" y="19431"/>
                  <a:pt x="191949" y="14088"/>
                  <a:pt x="195196" y="10841"/>
                </a:cubicBezTo>
                <a:lnTo>
                  <a:pt x="203576" y="2462"/>
                </a:lnTo>
                <a:close/>
                <a:moveTo>
                  <a:pt x="92177" y="83798"/>
                </a:moveTo>
                <a:cubicBezTo>
                  <a:pt x="86521" y="83798"/>
                  <a:pt x="81284" y="85683"/>
                  <a:pt x="77094" y="88826"/>
                </a:cubicBezTo>
                <a:cubicBezTo>
                  <a:pt x="69709" y="94377"/>
                  <a:pt x="59182" y="92911"/>
                  <a:pt x="53630" y="85474"/>
                </a:cubicBezTo>
                <a:cubicBezTo>
                  <a:pt x="48079" y="78037"/>
                  <a:pt x="49545" y="67562"/>
                  <a:pt x="56982" y="62010"/>
                </a:cubicBezTo>
                <a:cubicBezTo>
                  <a:pt x="66776" y="54626"/>
                  <a:pt x="78979" y="50279"/>
                  <a:pt x="92177" y="50279"/>
                </a:cubicBezTo>
                <a:cubicBezTo>
                  <a:pt x="124597" y="50279"/>
                  <a:pt x="150836" y="76518"/>
                  <a:pt x="150836" y="108937"/>
                </a:cubicBezTo>
                <a:cubicBezTo>
                  <a:pt x="150836" y="117945"/>
                  <a:pt x="148793" y="126482"/>
                  <a:pt x="145179" y="134076"/>
                </a:cubicBezTo>
                <a:lnTo>
                  <a:pt x="171209" y="134076"/>
                </a:lnTo>
                <a:cubicBezTo>
                  <a:pt x="177861" y="134076"/>
                  <a:pt x="184250" y="131458"/>
                  <a:pt x="188964" y="126692"/>
                </a:cubicBezTo>
                <a:lnTo>
                  <a:pt x="199805" y="115850"/>
                </a:lnTo>
                <a:cubicBezTo>
                  <a:pt x="209599" y="106056"/>
                  <a:pt x="222902" y="100505"/>
                  <a:pt x="236781" y="100505"/>
                </a:cubicBezTo>
                <a:cubicBezTo>
                  <a:pt x="265691" y="100505"/>
                  <a:pt x="289102" y="123916"/>
                  <a:pt x="289102" y="152826"/>
                </a:cubicBezTo>
                <a:lnTo>
                  <a:pt x="289102" y="203157"/>
                </a:lnTo>
                <a:cubicBezTo>
                  <a:pt x="289102" y="232067"/>
                  <a:pt x="265639" y="255530"/>
                  <a:pt x="236728" y="255530"/>
                </a:cubicBezTo>
                <a:cubicBezTo>
                  <a:pt x="207818" y="255530"/>
                  <a:pt x="184355" y="232120"/>
                  <a:pt x="184355" y="203209"/>
                </a:cubicBezTo>
                <a:lnTo>
                  <a:pt x="184355" y="201114"/>
                </a:lnTo>
                <a:cubicBezTo>
                  <a:pt x="184355" y="191844"/>
                  <a:pt x="191844" y="184355"/>
                  <a:pt x="201114" y="184355"/>
                </a:cubicBezTo>
                <a:cubicBezTo>
                  <a:pt x="210384" y="184355"/>
                  <a:pt x="217874" y="191844"/>
                  <a:pt x="217874" y="201114"/>
                </a:cubicBezTo>
                <a:lnTo>
                  <a:pt x="217874" y="203209"/>
                </a:lnTo>
                <a:cubicBezTo>
                  <a:pt x="217874" y="213632"/>
                  <a:pt x="226306" y="222064"/>
                  <a:pt x="236728" y="222064"/>
                </a:cubicBezTo>
                <a:cubicBezTo>
                  <a:pt x="247151" y="222064"/>
                  <a:pt x="255583" y="213632"/>
                  <a:pt x="255583" y="203209"/>
                </a:cubicBezTo>
                <a:lnTo>
                  <a:pt x="255583" y="152878"/>
                </a:lnTo>
                <a:cubicBezTo>
                  <a:pt x="255583" y="142508"/>
                  <a:pt x="247151" y="134076"/>
                  <a:pt x="236781" y="134076"/>
                </a:cubicBezTo>
                <a:cubicBezTo>
                  <a:pt x="231805" y="134076"/>
                  <a:pt x="227039" y="136066"/>
                  <a:pt x="223478" y="139575"/>
                </a:cubicBezTo>
                <a:lnTo>
                  <a:pt x="212637" y="150417"/>
                </a:lnTo>
                <a:cubicBezTo>
                  <a:pt x="201638" y="161415"/>
                  <a:pt x="186764" y="167595"/>
                  <a:pt x="171209" y="167595"/>
                </a:cubicBezTo>
                <a:lnTo>
                  <a:pt x="157173" y="167595"/>
                </a:lnTo>
                <a:cubicBezTo>
                  <a:pt x="163772" y="177861"/>
                  <a:pt x="167595" y="190011"/>
                  <a:pt x="167595" y="203209"/>
                </a:cubicBezTo>
                <a:cubicBezTo>
                  <a:pt x="167595" y="242594"/>
                  <a:pt x="133553" y="272342"/>
                  <a:pt x="94272" y="272342"/>
                </a:cubicBezTo>
                <a:cubicBezTo>
                  <a:pt x="54992" y="272342"/>
                  <a:pt x="20949" y="242594"/>
                  <a:pt x="20949" y="203209"/>
                </a:cubicBezTo>
                <a:cubicBezTo>
                  <a:pt x="20949" y="193939"/>
                  <a:pt x="28439" y="186450"/>
                  <a:pt x="37709" y="186450"/>
                </a:cubicBezTo>
                <a:cubicBezTo>
                  <a:pt x="46979" y="186450"/>
                  <a:pt x="54468" y="193939"/>
                  <a:pt x="54468" y="203209"/>
                </a:cubicBezTo>
                <a:cubicBezTo>
                  <a:pt x="54468" y="221697"/>
                  <a:pt x="71071" y="238823"/>
                  <a:pt x="94272" y="238823"/>
                </a:cubicBezTo>
                <a:cubicBezTo>
                  <a:pt x="117474" y="238823"/>
                  <a:pt x="134076" y="221697"/>
                  <a:pt x="134076" y="203209"/>
                </a:cubicBezTo>
                <a:cubicBezTo>
                  <a:pt x="134076" y="184721"/>
                  <a:pt x="117474" y="167595"/>
                  <a:pt x="94272" y="167595"/>
                </a:cubicBezTo>
                <a:lnTo>
                  <a:pt x="83798" y="167595"/>
                </a:lnTo>
                <a:cubicBezTo>
                  <a:pt x="74528" y="167595"/>
                  <a:pt x="67038" y="160106"/>
                  <a:pt x="67038" y="150836"/>
                </a:cubicBezTo>
                <a:cubicBezTo>
                  <a:pt x="67038" y="141566"/>
                  <a:pt x="74528" y="134076"/>
                  <a:pt x="83798" y="134076"/>
                </a:cubicBezTo>
                <a:lnTo>
                  <a:pt x="92177" y="134076"/>
                </a:lnTo>
                <a:cubicBezTo>
                  <a:pt x="106056" y="134076"/>
                  <a:pt x="117317" y="122816"/>
                  <a:pt x="117317" y="108937"/>
                </a:cubicBezTo>
                <a:cubicBezTo>
                  <a:pt x="117317" y="95058"/>
                  <a:pt x="106056" y="83798"/>
                  <a:pt x="92177" y="83798"/>
                </a:cubicBezTo>
                <a:close/>
                <a:moveTo>
                  <a:pt x="176551" y="31476"/>
                </a:moveTo>
                <a:cubicBezTo>
                  <a:pt x="170790" y="24249"/>
                  <a:pt x="160263" y="22992"/>
                  <a:pt x="152983" y="28753"/>
                </a:cubicBezTo>
                <a:cubicBezTo>
                  <a:pt x="145703" y="34514"/>
                  <a:pt x="144499" y="45041"/>
                  <a:pt x="150260" y="52321"/>
                </a:cubicBezTo>
                <a:cubicBezTo>
                  <a:pt x="163720" y="69238"/>
                  <a:pt x="185612" y="79608"/>
                  <a:pt x="209494" y="79608"/>
                </a:cubicBezTo>
                <a:cubicBezTo>
                  <a:pt x="233376" y="79608"/>
                  <a:pt x="255269" y="69238"/>
                  <a:pt x="268729" y="52321"/>
                </a:cubicBezTo>
                <a:cubicBezTo>
                  <a:pt x="274490" y="45094"/>
                  <a:pt x="273285" y="34514"/>
                  <a:pt x="266005" y="28753"/>
                </a:cubicBezTo>
                <a:cubicBezTo>
                  <a:pt x="258725" y="22992"/>
                  <a:pt x="248198" y="24197"/>
                  <a:pt x="242437" y="31476"/>
                </a:cubicBezTo>
                <a:cubicBezTo>
                  <a:pt x="235838" y="39804"/>
                  <a:pt x="223897" y="46089"/>
                  <a:pt x="209494" y="46089"/>
                </a:cubicBezTo>
                <a:cubicBezTo>
                  <a:pt x="195091" y="46089"/>
                  <a:pt x="183150" y="39804"/>
                  <a:pt x="176551" y="31476"/>
                </a:cubicBezTo>
                <a:close/>
              </a:path>
            </a:pathLst>
          </a:custGeom>
          <a:solidFill>
            <a:srgbClr val="C5A575"/>
          </a:solidFill>
          <a:ln/>
        </p:spPr>
      </p:sp>
      <p:sp>
        <p:nvSpPr>
          <p:cNvPr id="18" name="Text 16"/>
          <p:cNvSpPr/>
          <p:nvPr/>
        </p:nvSpPr>
        <p:spPr>
          <a:xfrm>
            <a:off x="650717" y="5119928"/>
            <a:ext cx="2350804" cy="2145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126" b="1" dirty="0">
                <a:solidFill>
                  <a:srgbClr val="F7FAF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Ancient Wisdom</a:t>
            </a:r>
            <a:endParaRPr lang="en-US" sz="1600" dirty="0"/>
          </a:p>
        </p:txBody>
      </p:sp>
      <p:sp>
        <p:nvSpPr>
          <p:cNvPr id="19" name="Text 17"/>
          <p:cNvSpPr/>
          <p:nvPr/>
        </p:nvSpPr>
        <p:spPr>
          <a:xfrm>
            <a:off x="655186" y="5370203"/>
            <a:ext cx="2341865" cy="5363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985" dirty="0">
                <a:solidFill>
                  <a:srgbClr val="8B9D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Karma Philosophy</a:t>
            </a:r>
            <a:endParaRPr lang="en-US" sz="1600" dirty="0"/>
          </a:p>
          <a:p>
            <a:pPr algn="ctr">
              <a:lnSpc>
                <a:spcPct val="120000"/>
              </a:lnSpc>
            </a:pPr>
            <a:r>
              <a:rPr lang="en-US" sz="985" dirty="0">
                <a:solidFill>
                  <a:srgbClr val="8B9D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Vedantic Principles</a:t>
            </a:r>
            <a:endParaRPr lang="en-US" sz="1600" dirty="0"/>
          </a:p>
          <a:p>
            <a:pPr algn="ctr">
              <a:lnSpc>
                <a:spcPct val="120000"/>
              </a:lnSpc>
            </a:pPr>
            <a:r>
              <a:rPr lang="en-US" sz="985" dirty="0">
                <a:solidFill>
                  <a:srgbClr val="8B9D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Sanatan Ethics</a:t>
            </a:r>
            <a:endParaRPr lang="en-US" sz="1600" dirty="0"/>
          </a:p>
        </p:txBody>
      </p:sp>
      <p:sp>
        <p:nvSpPr>
          <p:cNvPr id="20" name="Shape 18"/>
          <p:cNvSpPr/>
          <p:nvPr/>
        </p:nvSpPr>
        <p:spPr>
          <a:xfrm>
            <a:off x="3252578" y="4637253"/>
            <a:ext cx="2565326" cy="1412270"/>
          </a:xfrm>
          <a:custGeom>
            <a:avLst/>
            <a:gdLst/>
            <a:ahLst/>
            <a:cxnLst/>
            <a:rect l="l" t="t" r="r" b="b"/>
            <a:pathLst>
              <a:path w="2565326" h="1412270">
                <a:moveTo>
                  <a:pt x="71503" y="0"/>
                </a:moveTo>
                <a:lnTo>
                  <a:pt x="2493822" y="0"/>
                </a:lnTo>
                <a:cubicBezTo>
                  <a:pt x="2533312" y="0"/>
                  <a:pt x="2565326" y="32013"/>
                  <a:pt x="2565326" y="71503"/>
                </a:cubicBezTo>
                <a:lnTo>
                  <a:pt x="2565326" y="1340767"/>
                </a:lnTo>
                <a:cubicBezTo>
                  <a:pt x="2565326" y="1380257"/>
                  <a:pt x="2533312" y="1412270"/>
                  <a:pt x="2493822" y="1412270"/>
                </a:cubicBezTo>
                <a:lnTo>
                  <a:pt x="71503" y="1412270"/>
                </a:lnTo>
                <a:cubicBezTo>
                  <a:pt x="32013" y="1412270"/>
                  <a:pt x="0" y="1380257"/>
                  <a:pt x="0" y="1340767"/>
                </a:cubicBezTo>
                <a:lnTo>
                  <a:pt x="0" y="71503"/>
                </a:lnTo>
                <a:cubicBezTo>
                  <a:pt x="0" y="32040"/>
                  <a:pt x="32040" y="0"/>
                  <a:pt x="71503" y="0"/>
                </a:cubicBezTo>
                <a:close/>
              </a:path>
            </a:pathLst>
          </a:custGeom>
          <a:solidFill>
            <a:srgbClr val="4A5568">
              <a:alpha val="30196"/>
            </a:srgbClr>
          </a:solidFill>
          <a:ln/>
        </p:spPr>
      </p:sp>
      <p:sp>
        <p:nvSpPr>
          <p:cNvPr id="21" name="Shape 19"/>
          <p:cNvSpPr/>
          <p:nvPr/>
        </p:nvSpPr>
        <p:spPr>
          <a:xfrm>
            <a:off x="4420494" y="4780268"/>
            <a:ext cx="234633" cy="268152"/>
          </a:xfrm>
          <a:custGeom>
            <a:avLst/>
            <a:gdLst/>
            <a:ahLst/>
            <a:cxnLst/>
            <a:rect l="l" t="t" r="r" b="b"/>
            <a:pathLst>
              <a:path w="234633" h="268152">
                <a:moveTo>
                  <a:pt x="117317" y="208866"/>
                </a:moveTo>
                <a:cubicBezTo>
                  <a:pt x="111137" y="211537"/>
                  <a:pt x="105061" y="213946"/>
                  <a:pt x="99038" y="215936"/>
                </a:cubicBezTo>
                <a:cubicBezTo>
                  <a:pt x="107785" y="233638"/>
                  <a:pt x="115274" y="234633"/>
                  <a:pt x="117317" y="234633"/>
                </a:cubicBezTo>
                <a:cubicBezTo>
                  <a:pt x="119359" y="234633"/>
                  <a:pt x="126796" y="233638"/>
                  <a:pt x="135595" y="215936"/>
                </a:cubicBezTo>
                <a:cubicBezTo>
                  <a:pt x="129624" y="213894"/>
                  <a:pt x="123497" y="211537"/>
                  <a:pt x="117317" y="208866"/>
                </a:cubicBezTo>
                <a:close/>
                <a:moveTo>
                  <a:pt x="216826" y="134076"/>
                </a:moveTo>
                <a:cubicBezTo>
                  <a:pt x="234110" y="157749"/>
                  <a:pt x="240028" y="181684"/>
                  <a:pt x="229187" y="201114"/>
                </a:cubicBezTo>
                <a:cubicBezTo>
                  <a:pt x="218607" y="220126"/>
                  <a:pt x="196453" y="226935"/>
                  <a:pt x="168852" y="223740"/>
                </a:cubicBezTo>
                <a:cubicBezTo>
                  <a:pt x="157330" y="251026"/>
                  <a:pt x="139680" y="268152"/>
                  <a:pt x="117317" y="268152"/>
                </a:cubicBezTo>
                <a:cubicBezTo>
                  <a:pt x="94953" y="268152"/>
                  <a:pt x="77303" y="251026"/>
                  <a:pt x="65781" y="223740"/>
                </a:cubicBezTo>
                <a:cubicBezTo>
                  <a:pt x="38180" y="226935"/>
                  <a:pt x="16026" y="220126"/>
                  <a:pt x="5447" y="201114"/>
                </a:cubicBezTo>
                <a:cubicBezTo>
                  <a:pt x="-5394" y="181684"/>
                  <a:pt x="524" y="157749"/>
                  <a:pt x="17807" y="134076"/>
                </a:cubicBezTo>
                <a:cubicBezTo>
                  <a:pt x="524" y="110403"/>
                  <a:pt x="-5394" y="86469"/>
                  <a:pt x="5447" y="67038"/>
                </a:cubicBezTo>
                <a:cubicBezTo>
                  <a:pt x="16026" y="48027"/>
                  <a:pt x="38180" y="41218"/>
                  <a:pt x="65781" y="44413"/>
                </a:cubicBezTo>
                <a:cubicBezTo>
                  <a:pt x="77303" y="17126"/>
                  <a:pt x="94901" y="0"/>
                  <a:pt x="117317" y="0"/>
                </a:cubicBezTo>
                <a:cubicBezTo>
                  <a:pt x="139733" y="0"/>
                  <a:pt x="157330" y="17126"/>
                  <a:pt x="168852" y="44413"/>
                </a:cubicBezTo>
                <a:cubicBezTo>
                  <a:pt x="196453" y="41218"/>
                  <a:pt x="218607" y="47974"/>
                  <a:pt x="229187" y="67038"/>
                </a:cubicBezTo>
                <a:cubicBezTo>
                  <a:pt x="240028" y="86469"/>
                  <a:pt x="234110" y="110403"/>
                  <a:pt x="216826" y="134076"/>
                </a:cubicBezTo>
                <a:close/>
                <a:moveTo>
                  <a:pt x="182365" y="169376"/>
                </a:moveTo>
                <a:cubicBezTo>
                  <a:pt x="181474" y="176813"/>
                  <a:pt x="180322" y="184041"/>
                  <a:pt x="178856" y="190954"/>
                </a:cubicBezTo>
                <a:cubicBezTo>
                  <a:pt x="195510" y="191687"/>
                  <a:pt x="199072" y="186397"/>
                  <a:pt x="199910" y="184826"/>
                </a:cubicBezTo>
                <a:cubicBezTo>
                  <a:pt x="201114" y="182627"/>
                  <a:pt x="203576" y="175451"/>
                  <a:pt x="193677" y="159635"/>
                </a:cubicBezTo>
                <a:cubicBezTo>
                  <a:pt x="190116" y="162934"/>
                  <a:pt x="186345" y="166181"/>
                  <a:pt x="182365" y="169376"/>
                </a:cubicBezTo>
                <a:close/>
                <a:moveTo>
                  <a:pt x="178856" y="77251"/>
                </a:moveTo>
                <a:cubicBezTo>
                  <a:pt x="180322" y="84112"/>
                  <a:pt x="181474" y="91339"/>
                  <a:pt x="182365" y="98829"/>
                </a:cubicBezTo>
                <a:cubicBezTo>
                  <a:pt x="186345" y="102024"/>
                  <a:pt x="190116" y="105271"/>
                  <a:pt x="193677" y="108570"/>
                </a:cubicBezTo>
                <a:cubicBezTo>
                  <a:pt x="203576" y="92754"/>
                  <a:pt x="201114" y="85526"/>
                  <a:pt x="199910" y="83379"/>
                </a:cubicBezTo>
                <a:cubicBezTo>
                  <a:pt x="199072" y="81860"/>
                  <a:pt x="195510" y="76570"/>
                  <a:pt x="178856" y="77251"/>
                </a:cubicBezTo>
                <a:close/>
                <a:moveTo>
                  <a:pt x="135595" y="52216"/>
                </a:moveTo>
                <a:cubicBezTo>
                  <a:pt x="126796" y="34514"/>
                  <a:pt x="119359" y="33519"/>
                  <a:pt x="117317" y="33519"/>
                </a:cubicBezTo>
                <a:cubicBezTo>
                  <a:pt x="115274" y="33519"/>
                  <a:pt x="107837" y="34514"/>
                  <a:pt x="99038" y="52216"/>
                </a:cubicBezTo>
                <a:cubicBezTo>
                  <a:pt x="105009" y="54259"/>
                  <a:pt x="111137" y="56616"/>
                  <a:pt x="117317" y="59287"/>
                </a:cubicBezTo>
                <a:cubicBezTo>
                  <a:pt x="123497" y="56616"/>
                  <a:pt x="129572" y="54207"/>
                  <a:pt x="135595" y="52216"/>
                </a:cubicBezTo>
                <a:close/>
                <a:moveTo>
                  <a:pt x="52321" y="98776"/>
                </a:moveTo>
                <a:cubicBezTo>
                  <a:pt x="53212" y="91287"/>
                  <a:pt x="54364" y="84112"/>
                  <a:pt x="55830" y="77199"/>
                </a:cubicBezTo>
                <a:cubicBezTo>
                  <a:pt x="39175" y="76465"/>
                  <a:pt x="35614" y="81755"/>
                  <a:pt x="34776" y="83326"/>
                </a:cubicBezTo>
                <a:cubicBezTo>
                  <a:pt x="33571" y="85526"/>
                  <a:pt x="31110" y="92701"/>
                  <a:pt x="41008" y="108518"/>
                </a:cubicBezTo>
                <a:cubicBezTo>
                  <a:pt x="44570" y="105218"/>
                  <a:pt x="48341" y="101971"/>
                  <a:pt x="52321" y="98776"/>
                </a:cubicBezTo>
                <a:close/>
                <a:moveTo>
                  <a:pt x="40956" y="159635"/>
                </a:moveTo>
                <a:cubicBezTo>
                  <a:pt x="31058" y="175451"/>
                  <a:pt x="33519" y="182679"/>
                  <a:pt x="34724" y="184826"/>
                </a:cubicBezTo>
                <a:cubicBezTo>
                  <a:pt x="35562" y="186345"/>
                  <a:pt x="39123" y="191635"/>
                  <a:pt x="55778" y="190954"/>
                </a:cubicBezTo>
                <a:cubicBezTo>
                  <a:pt x="54311" y="184093"/>
                  <a:pt x="53159" y="176865"/>
                  <a:pt x="52269" y="169376"/>
                </a:cubicBezTo>
                <a:cubicBezTo>
                  <a:pt x="48288" y="166181"/>
                  <a:pt x="44518" y="162934"/>
                  <a:pt x="40956" y="159635"/>
                </a:cubicBezTo>
                <a:close/>
                <a:moveTo>
                  <a:pt x="159216" y="134076"/>
                </a:moveTo>
                <a:cubicBezTo>
                  <a:pt x="159216" y="110952"/>
                  <a:pt x="140441" y="92177"/>
                  <a:pt x="117317" y="92177"/>
                </a:cubicBezTo>
                <a:cubicBezTo>
                  <a:pt x="94192" y="92177"/>
                  <a:pt x="75418" y="110952"/>
                  <a:pt x="75418" y="134076"/>
                </a:cubicBezTo>
                <a:cubicBezTo>
                  <a:pt x="75418" y="157201"/>
                  <a:pt x="94192" y="175975"/>
                  <a:pt x="117317" y="175975"/>
                </a:cubicBezTo>
                <a:cubicBezTo>
                  <a:pt x="140441" y="175975"/>
                  <a:pt x="159216" y="157201"/>
                  <a:pt x="159216" y="134076"/>
                </a:cubicBezTo>
                <a:close/>
                <a:moveTo>
                  <a:pt x="117317" y="117317"/>
                </a:moveTo>
                <a:cubicBezTo>
                  <a:pt x="126567" y="117317"/>
                  <a:pt x="134076" y="124826"/>
                  <a:pt x="134076" y="134076"/>
                </a:cubicBezTo>
                <a:cubicBezTo>
                  <a:pt x="134076" y="143326"/>
                  <a:pt x="126567" y="150836"/>
                  <a:pt x="117317" y="150836"/>
                </a:cubicBezTo>
                <a:cubicBezTo>
                  <a:pt x="108067" y="150836"/>
                  <a:pt x="100557" y="143326"/>
                  <a:pt x="100557" y="134076"/>
                </a:cubicBezTo>
                <a:cubicBezTo>
                  <a:pt x="100557" y="124826"/>
                  <a:pt x="108067" y="117317"/>
                  <a:pt x="117317" y="117317"/>
                </a:cubicBezTo>
                <a:close/>
              </a:path>
            </a:pathLst>
          </a:custGeom>
          <a:solidFill>
            <a:srgbClr val="8B9DAE"/>
          </a:solidFill>
          <a:ln/>
        </p:spPr>
      </p:sp>
      <p:sp>
        <p:nvSpPr>
          <p:cNvPr id="22" name="Text 20"/>
          <p:cNvSpPr/>
          <p:nvPr/>
        </p:nvSpPr>
        <p:spPr>
          <a:xfrm>
            <a:off x="3359839" y="5119928"/>
            <a:ext cx="2350804" cy="2145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126" b="1" dirty="0">
                <a:solidFill>
                  <a:srgbClr val="F7FAF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Modern Technology</a:t>
            </a:r>
            <a:endParaRPr lang="en-US" sz="1600" dirty="0"/>
          </a:p>
        </p:txBody>
      </p:sp>
      <p:sp>
        <p:nvSpPr>
          <p:cNvPr id="23" name="Text 21"/>
          <p:cNvSpPr/>
          <p:nvPr/>
        </p:nvSpPr>
        <p:spPr>
          <a:xfrm>
            <a:off x="3364308" y="5370203"/>
            <a:ext cx="2341865" cy="5363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985" dirty="0">
                <a:solidFill>
                  <a:srgbClr val="8B9D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Quantum Computing</a:t>
            </a:r>
            <a:endParaRPr lang="en-US" sz="1600" dirty="0"/>
          </a:p>
          <a:p>
            <a:pPr algn="ctr">
              <a:lnSpc>
                <a:spcPct val="120000"/>
              </a:lnSpc>
            </a:pPr>
            <a:r>
              <a:rPr lang="en-US" sz="985" dirty="0">
                <a:solidFill>
                  <a:srgbClr val="8B9D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AI Simulation</a:t>
            </a:r>
            <a:endParaRPr lang="en-US" sz="1600" dirty="0"/>
          </a:p>
          <a:p>
            <a:pPr algn="ctr">
              <a:lnSpc>
                <a:spcPct val="120000"/>
              </a:lnSpc>
            </a:pPr>
            <a:r>
              <a:rPr lang="en-US" sz="985" dirty="0">
                <a:solidFill>
                  <a:srgbClr val="8B9D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Decision Science</a:t>
            </a:r>
            <a:endParaRPr lang="en-US" sz="1600" dirty="0"/>
          </a:p>
        </p:txBody>
      </p:sp>
      <p:sp>
        <p:nvSpPr>
          <p:cNvPr id="24" name="Shape 22"/>
          <p:cNvSpPr/>
          <p:nvPr/>
        </p:nvSpPr>
        <p:spPr>
          <a:xfrm>
            <a:off x="1721427" y="6196113"/>
            <a:ext cx="2921074" cy="471948"/>
          </a:xfrm>
          <a:custGeom>
            <a:avLst/>
            <a:gdLst/>
            <a:ahLst/>
            <a:cxnLst/>
            <a:rect l="l" t="t" r="r" b="b"/>
            <a:pathLst>
              <a:path w="2921074" h="471948">
                <a:moveTo>
                  <a:pt x="235974" y="0"/>
                </a:moveTo>
                <a:lnTo>
                  <a:pt x="2685100" y="0"/>
                </a:lnTo>
                <a:cubicBezTo>
                  <a:pt x="2815425" y="0"/>
                  <a:pt x="2921074" y="105649"/>
                  <a:pt x="2921074" y="235974"/>
                </a:cubicBezTo>
                <a:lnTo>
                  <a:pt x="2921074" y="235974"/>
                </a:lnTo>
                <a:cubicBezTo>
                  <a:pt x="2921074" y="366299"/>
                  <a:pt x="2815425" y="471948"/>
                  <a:pt x="2685100" y="471948"/>
                </a:cubicBezTo>
                <a:lnTo>
                  <a:pt x="235974" y="471948"/>
                </a:lnTo>
                <a:cubicBezTo>
                  <a:pt x="105736" y="471948"/>
                  <a:pt x="0" y="366212"/>
                  <a:pt x="0" y="235974"/>
                </a:cubicBezTo>
                <a:lnTo>
                  <a:pt x="0" y="235974"/>
                </a:lnTo>
                <a:cubicBezTo>
                  <a:pt x="0" y="105736"/>
                  <a:pt x="105736" y="0"/>
                  <a:pt x="235974" y="0"/>
                </a:cubicBezTo>
                <a:close/>
              </a:path>
            </a:pathLst>
          </a:custGeom>
          <a:gradFill rotWithShape="1" flip="none">
            <a:gsLst>
              <a:gs pos="0">
                <a:srgbClr val="C5A575">
                  <a:alpha val="20000"/>
                </a:srgbClr>
              </a:gs>
              <a:gs pos="100000">
                <a:srgbClr val="8B9DAE">
                  <a:alpha val="20000"/>
                </a:srgbClr>
              </a:gs>
            </a:gsLst>
            <a:lin ang="0" scaled="1"/>
          </a:gradFill>
          <a:ln w="10160">
            <a:solidFill>
              <a:srgbClr val="C5A575">
                <a:alpha val="40000"/>
              </a:srgbClr>
            </a:solidFill>
            <a:prstDash val="solid"/>
          </a:ln>
        </p:spPr>
      </p:sp>
      <p:sp>
        <p:nvSpPr>
          <p:cNvPr id="25" name="Shape 23"/>
          <p:cNvSpPr/>
          <p:nvPr/>
        </p:nvSpPr>
        <p:spPr>
          <a:xfrm>
            <a:off x="1966340" y="6360578"/>
            <a:ext cx="125138" cy="143015"/>
          </a:xfrm>
          <a:custGeom>
            <a:avLst/>
            <a:gdLst/>
            <a:ahLst/>
            <a:cxnLst/>
            <a:rect l="l" t="t" r="r" b="b"/>
            <a:pathLst>
              <a:path w="125138" h="143015">
                <a:moveTo>
                  <a:pt x="71507" y="17877"/>
                </a:moveTo>
                <a:cubicBezTo>
                  <a:pt x="71507" y="12933"/>
                  <a:pt x="67513" y="8938"/>
                  <a:pt x="62569" y="8938"/>
                </a:cubicBezTo>
                <a:cubicBezTo>
                  <a:pt x="57625" y="8938"/>
                  <a:pt x="53630" y="12933"/>
                  <a:pt x="53630" y="17877"/>
                </a:cubicBezTo>
                <a:lnTo>
                  <a:pt x="53630" y="62569"/>
                </a:lnTo>
                <a:lnTo>
                  <a:pt x="8938" y="62569"/>
                </a:lnTo>
                <a:cubicBezTo>
                  <a:pt x="3994" y="62569"/>
                  <a:pt x="0" y="66563"/>
                  <a:pt x="0" y="71507"/>
                </a:cubicBezTo>
                <a:cubicBezTo>
                  <a:pt x="0" y="76451"/>
                  <a:pt x="3994" y="80446"/>
                  <a:pt x="8938" y="80446"/>
                </a:cubicBezTo>
                <a:lnTo>
                  <a:pt x="53630" y="80446"/>
                </a:lnTo>
                <a:lnTo>
                  <a:pt x="53630" y="125138"/>
                </a:lnTo>
                <a:cubicBezTo>
                  <a:pt x="53630" y="130082"/>
                  <a:pt x="57625" y="134076"/>
                  <a:pt x="62569" y="134076"/>
                </a:cubicBezTo>
                <a:cubicBezTo>
                  <a:pt x="67513" y="134076"/>
                  <a:pt x="71507" y="130082"/>
                  <a:pt x="71507" y="125138"/>
                </a:cubicBezTo>
                <a:lnTo>
                  <a:pt x="71507" y="80446"/>
                </a:lnTo>
                <a:lnTo>
                  <a:pt x="116199" y="80446"/>
                </a:lnTo>
                <a:cubicBezTo>
                  <a:pt x="121143" y="80446"/>
                  <a:pt x="125138" y="76451"/>
                  <a:pt x="125138" y="71507"/>
                </a:cubicBezTo>
                <a:cubicBezTo>
                  <a:pt x="125138" y="66563"/>
                  <a:pt x="121143" y="62569"/>
                  <a:pt x="116199" y="62569"/>
                </a:cubicBezTo>
                <a:lnTo>
                  <a:pt x="71507" y="62569"/>
                </a:lnTo>
                <a:lnTo>
                  <a:pt x="71507" y="17877"/>
                </a:lnTo>
                <a:close/>
              </a:path>
            </a:pathLst>
          </a:custGeom>
          <a:solidFill>
            <a:srgbClr val="C5A575"/>
          </a:solidFill>
          <a:ln/>
        </p:spPr>
      </p:sp>
      <p:sp>
        <p:nvSpPr>
          <p:cNvPr id="26" name="Text 24"/>
          <p:cNvSpPr/>
          <p:nvPr/>
        </p:nvSpPr>
        <p:spPr>
          <a:xfrm>
            <a:off x="2185331" y="6306948"/>
            <a:ext cx="1993267" cy="2502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267" b="1" dirty="0">
                <a:solidFill>
                  <a:srgbClr val="F7FAFC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Unprecedented Integration</a:t>
            </a:r>
            <a:endParaRPr lang="en-US" sz="1600" dirty="0"/>
          </a:p>
        </p:txBody>
      </p:sp>
      <p:sp>
        <p:nvSpPr>
          <p:cNvPr id="27" name="Shape 25"/>
          <p:cNvSpPr/>
          <p:nvPr/>
        </p:nvSpPr>
        <p:spPr>
          <a:xfrm>
            <a:off x="4270552" y="6360578"/>
            <a:ext cx="125138" cy="143015"/>
          </a:xfrm>
          <a:custGeom>
            <a:avLst/>
            <a:gdLst/>
            <a:ahLst/>
            <a:cxnLst/>
            <a:rect l="l" t="t" r="r" b="b"/>
            <a:pathLst>
              <a:path w="125138" h="143015">
                <a:moveTo>
                  <a:pt x="8938" y="35754"/>
                </a:moveTo>
                <a:cubicBezTo>
                  <a:pt x="3994" y="35754"/>
                  <a:pt x="0" y="39748"/>
                  <a:pt x="0" y="44692"/>
                </a:cubicBezTo>
                <a:cubicBezTo>
                  <a:pt x="0" y="49636"/>
                  <a:pt x="3994" y="53630"/>
                  <a:pt x="8938" y="53630"/>
                </a:cubicBezTo>
                <a:lnTo>
                  <a:pt x="116199" y="53630"/>
                </a:lnTo>
                <a:cubicBezTo>
                  <a:pt x="121143" y="53630"/>
                  <a:pt x="125138" y="49636"/>
                  <a:pt x="125138" y="44692"/>
                </a:cubicBezTo>
                <a:cubicBezTo>
                  <a:pt x="125138" y="39748"/>
                  <a:pt x="121143" y="35754"/>
                  <a:pt x="116199" y="35754"/>
                </a:cubicBezTo>
                <a:lnTo>
                  <a:pt x="8938" y="35754"/>
                </a:lnTo>
                <a:close/>
                <a:moveTo>
                  <a:pt x="8938" y="89384"/>
                </a:moveTo>
                <a:cubicBezTo>
                  <a:pt x="3994" y="89384"/>
                  <a:pt x="0" y="93379"/>
                  <a:pt x="0" y="98323"/>
                </a:cubicBezTo>
                <a:cubicBezTo>
                  <a:pt x="0" y="103267"/>
                  <a:pt x="3994" y="107261"/>
                  <a:pt x="8938" y="107261"/>
                </a:cubicBezTo>
                <a:lnTo>
                  <a:pt x="116199" y="107261"/>
                </a:lnTo>
                <a:cubicBezTo>
                  <a:pt x="121143" y="107261"/>
                  <a:pt x="125138" y="103267"/>
                  <a:pt x="125138" y="98323"/>
                </a:cubicBezTo>
                <a:cubicBezTo>
                  <a:pt x="125138" y="93379"/>
                  <a:pt x="121143" y="89384"/>
                  <a:pt x="116199" y="89384"/>
                </a:cubicBezTo>
                <a:lnTo>
                  <a:pt x="8938" y="89384"/>
                </a:lnTo>
                <a:close/>
              </a:path>
            </a:pathLst>
          </a:custGeom>
          <a:solidFill>
            <a:srgbClr val="8B9DAE"/>
          </a:solidFill>
          <a:ln/>
        </p:spPr>
      </p:sp>
      <p:sp>
        <p:nvSpPr>
          <p:cNvPr id="28" name="Shape 26"/>
          <p:cNvSpPr/>
          <p:nvPr/>
        </p:nvSpPr>
        <p:spPr>
          <a:xfrm>
            <a:off x="6186949" y="1630367"/>
            <a:ext cx="5638353" cy="2116617"/>
          </a:xfrm>
          <a:custGeom>
            <a:avLst/>
            <a:gdLst/>
            <a:ahLst/>
            <a:cxnLst/>
            <a:rect l="l" t="t" r="r" b="b"/>
            <a:pathLst>
              <a:path w="5638353" h="2116617">
                <a:moveTo>
                  <a:pt x="71499" y="0"/>
                </a:moveTo>
                <a:lnTo>
                  <a:pt x="5566854" y="0"/>
                </a:lnTo>
                <a:cubicBezTo>
                  <a:pt x="5606342" y="0"/>
                  <a:pt x="5638353" y="32011"/>
                  <a:pt x="5638353" y="71499"/>
                </a:cubicBezTo>
                <a:lnTo>
                  <a:pt x="5638353" y="2045118"/>
                </a:lnTo>
                <a:cubicBezTo>
                  <a:pt x="5638353" y="2084606"/>
                  <a:pt x="5606342" y="2116617"/>
                  <a:pt x="5566854" y="2116617"/>
                </a:cubicBezTo>
                <a:lnTo>
                  <a:pt x="71499" y="2116617"/>
                </a:lnTo>
                <a:cubicBezTo>
                  <a:pt x="32038" y="2116617"/>
                  <a:pt x="0" y="2084579"/>
                  <a:pt x="0" y="2045118"/>
                </a:cubicBezTo>
                <a:lnTo>
                  <a:pt x="0" y="71499"/>
                </a:lnTo>
                <a:cubicBezTo>
                  <a:pt x="0" y="32038"/>
                  <a:pt x="32038" y="0"/>
                  <a:pt x="71499" y="0"/>
                </a:cubicBezTo>
                <a:close/>
              </a:path>
            </a:pathLst>
          </a:custGeom>
          <a:solidFill>
            <a:srgbClr val="4A5568">
              <a:alpha val="20000"/>
            </a:srgbClr>
          </a:solidFill>
          <a:ln w="10160">
            <a:solidFill>
              <a:srgbClr val="4A5568"/>
            </a:solidFill>
            <a:prstDash val="solid"/>
          </a:ln>
        </p:spPr>
      </p:sp>
      <p:sp>
        <p:nvSpPr>
          <p:cNvPr id="29" name="Text 27"/>
          <p:cNvSpPr/>
          <p:nvPr/>
        </p:nvSpPr>
        <p:spPr>
          <a:xfrm>
            <a:off x="6369292" y="1812713"/>
            <a:ext cx="5363050" cy="2502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08" b="1" dirty="0">
                <a:solidFill>
                  <a:srgbClr val="C5A575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Framework Components</a:t>
            </a:r>
            <a:endParaRPr lang="en-US" sz="1600" dirty="0"/>
          </a:p>
        </p:txBody>
      </p:sp>
      <p:sp>
        <p:nvSpPr>
          <p:cNvPr id="30" name="Shape 28"/>
          <p:cNvSpPr/>
          <p:nvPr/>
        </p:nvSpPr>
        <p:spPr>
          <a:xfrm>
            <a:off x="6369292" y="2170250"/>
            <a:ext cx="357537" cy="357537"/>
          </a:xfrm>
          <a:custGeom>
            <a:avLst/>
            <a:gdLst/>
            <a:ahLst/>
            <a:cxnLst/>
            <a:rect l="l" t="t" r="r" b="b"/>
            <a:pathLst>
              <a:path w="357537" h="357537">
                <a:moveTo>
                  <a:pt x="178768" y="0"/>
                </a:moveTo>
                <a:lnTo>
                  <a:pt x="178768" y="0"/>
                </a:lnTo>
                <a:cubicBezTo>
                  <a:pt x="277433" y="0"/>
                  <a:pt x="357537" y="80103"/>
                  <a:pt x="357537" y="178768"/>
                </a:cubicBezTo>
                <a:lnTo>
                  <a:pt x="357537" y="178768"/>
                </a:lnTo>
                <a:cubicBezTo>
                  <a:pt x="357537" y="277433"/>
                  <a:pt x="277433" y="357537"/>
                  <a:pt x="178768" y="357537"/>
                </a:cubicBezTo>
                <a:lnTo>
                  <a:pt x="178768" y="357537"/>
                </a:lnTo>
                <a:cubicBezTo>
                  <a:pt x="80103" y="357537"/>
                  <a:pt x="0" y="277433"/>
                  <a:pt x="0" y="178768"/>
                </a:cubicBezTo>
                <a:lnTo>
                  <a:pt x="0" y="178768"/>
                </a:lnTo>
                <a:cubicBezTo>
                  <a:pt x="0" y="80103"/>
                  <a:pt x="80103" y="0"/>
                  <a:pt x="178768" y="0"/>
                </a:cubicBezTo>
                <a:close/>
              </a:path>
            </a:pathLst>
          </a:custGeom>
          <a:solidFill>
            <a:srgbClr val="C5A575">
              <a:alpha val="20000"/>
            </a:srgbClr>
          </a:solidFill>
          <a:ln/>
        </p:spPr>
      </p:sp>
      <p:sp>
        <p:nvSpPr>
          <p:cNvPr id="31" name="Text 29"/>
          <p:cNvSpPr/>
          <p:nvPr/>
        </p:nvSpPr>
        <p:spPr>
          <a:xfrm>
            <a:off x="6525380" y="2241757"/>
            <a:ext cx="116199" cy="2145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26" b="1" dirty="0">
                <a:solidFill>
                  <a:srgbClr val="C5A57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1</a:t>
            </a:r>
            <a:endParaRPr lang="en-US" sz="1600" dirty="0"/>
          </a:p>
        </p:txBody>
      </p:sp>
      <p:sp>
        <p:nvSpPr>
          <p:cNvPr id="32" name="Text 30"/>
          <p:cNvSpPr/>
          <p:nvPr/>
        </p:nvSpPr>
        <p:spPr>
          <a:xfrm>
            <a:off x="6834090" y="2170250"/>
            <a:ext cx="3888211" cy="2145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26" b="1" dirty="0">
                <a:solidFill>
                  <a:srgbClr val="F7FAF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Quantum Ethical Uncertainty</a:t>
            </a:r>
            <a:endParaRPr lang="en-US" sz="1600" dirty="0"/>
          </a:p>
        </p:txBody>
      </p:sp>
      <p:sp>
        <p:nvSpPr>
          <p:cNvPr id="33" name="Text 31"/>
          <p:cNvSpPr/>
          <p:nvPr/>
        </p:nvSpPr>
        <p:spPr>
          <a:xfrm>
            <a:off x="6834090" y="2384772"/>
            <a:ext cx="3879273" cy="1787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85" dirty="0">
                <a:solidFill>
                  <a:srgbClr val="8B9D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Applying quantum superposition principles to ethical decision matrices</a:t>
            </a:r>
            <a:endParaRPr lang="en-US" sz="1600" dirty="0"/>
          </a:p>
        </p:txBody>
      </p:sp>
      <p:sp>
        <p:nvSpPr>
          <p:cNvPr id="34" name="Shape 32"/>
          <p:cNvSpPr/>
          <p:nvPr/>
        </p:nvSpPr>
        <p:spPr>
          <a:xfrm>
            <a:off x="6369292" y="2670801"/>
            <a:ext cx="357537" cy="357537"/>
          </a:xfrm>
          <a:custGeom>
            <a:avLst/>
            <a:gdLst/>
            <a:ahLst/>
            <a:cxnLst/>
            <a:rect l="l" t="t" r="r" b="b"/>
            <a:pathLst>
              <a:path w="357537" h="357537">
                <a:moveTo>
                  <a:pt x="178768" y="0"/>
                </a:moveTo>
                <a:lnTo>
                  <a:pt x="178768" y="0"/>
                </a:lnTo>
                <a:cubicBezTo>
                  <a:pt x="277433" y="0"/>
                  <a:pt x="357537" y="80103"/>
                  <a:pt x="357537" y="178768"/>
                </a:cubicBezTo>
                <a:lnTo>
                  <a:pt x="357537" y="178768"/>
                </a:lnTo>
                <a:cubicBezTo>
                  <a:pt x="357537" y="277433"/>
                  <a:pt x="277433" y="357537"/>
                  <a:pt x="178768" y="357537"/>
                </a:cubicBezTo>
                <a:lnTo>
                  <a:pt x="178768" y="357537"/>
                </a:lnTo>
                <a:cubicBezTo>
                  <a:pt x="80103" y="357537"/>
                  <a:pt x="0" y="277433"/>
                  <a:pt x="0" y="178768"/>
                </a:cubicBezTo>
                <a:lnTo>
                  <a:pt x="0" y="178768"/>
                </a:lnTo>
                <a:cubicBezTo>
                  <a:pt x="0" y="80103"/>
                  <a:pt x="80103" y="0"/>
                  <a:pt x="178768" y="0"/>
                </a:cubicBezTo>
                <a:close/>
              </a:path>
            </a:pathLst>
          </a:custGeom>
          <a:solidFill>
            <a:srgbClr val="C5A575">
              <a:alpha val="20000"/>
            </a:srgbClr>
          </a:solidFill>
          <a:ln/>
        </p:spPr>
      </p:sp>
      <p:sp>
        <p:nvSpPr>
          <p:cNvPr id="35" name="Text 33"/>
          <p:cNvSpPr/>
          <p:nvPr/>
        </p:nvSpPr>
        <p:spPr>
          <a:xfrm>
            <a:off x="6511636" y="2742309"/>
            <a:ext cx="143015" cy="2145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26" b="1" dirty="0">
                <a:solidFill>
                  <a:srgbClr val="C5A57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2</a:t>
            </a:r>
            <a:endParaRPr lang="en-US" sz="1600" dirty="0"/>
          </a:p>
        </p:txBody>
      </p:sp>
      <p:sp>
        <p:nvSpPr>
          <p:cNvPr id="36" name="Text 34"/>
          <p:cNvSpPr/>
          <p:nvPr/>
        </p:nvSpPr>
        <p:spPr>
          <a:xfrm>
            <a:off x="6834090" y="2670801"/>
            <a:ext cx="3441290" cy="2145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26" b="1" dirty="0">
                <a:solidFill>
                  <a:srgbClr val="F7FAF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Karma Credit System</a:t>
            </a:r>
            <a:endParaRPr lang="en-US" sz="1600" dirty="0"/>
          </a:p>
        </p:txBody>
      </p:sp>
      <p:sp>
        <p:nvSpPr>
          <p:cNvPr id="37" name="Text 35"/>
          <p:cNvSpPr/>
          <p:nvPr/>
        </p:nvSpPr>
        <p:spPr>
          <a:xfrm>
            <a:off x="6834090" y="2885323"/>
            <a:ext cx="3432352" cy="1787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85" dirty="0">
                <a:solidFill>
                  <a:srgbClr val="8B9D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Vedic Economic Framework for ethical causality measurement</a:t>
            </a:r>
            <a:endParaRPr lang="en-US" sz="1600" dirty="0"/>
          </a:p>
        </p:txBody>
      </p:sp>
      <p:sp>
        <p:nvSpPr>
          <p:cNvPr id="38" name="Shape 36"/>
          <p:cNvSpPr/>
          <p:nvPr/>
        </p:nvSpPr>
        <p:spPr>
          <a:xfrm>
            <a:off x="6369292" y="3171353"/>
            <a:ext cx="357537" cy="357537"/>
          </a:xfrm>
          <a:custGeom>
            <a:avLst/>
            <a:gdLst/>
            <a:ahLst/>
            <a:cxnLst/>
            <a:rect l="l" t="t" r="r" b="b"/>
            <a:pathLst>
              <a:path w="357537" h="357537">
                <a:moveTo>
                  <a:pt x="178768" y="0"/>
                </a:moveTo>
                <a:lnTo>
                  <a:pt x="178768" y="0"/>
                </a:lnTo>
                <a:cubicBezTo>
                  <a:pt x="277433" y="0"/>
                  <a:pt x="357537" y="80103"/>
                  <a:pt x="357537" y="178768"/>
                </a:cubicBezTo>
                <a:lnTo>
                  <a:pt x="357537" y="178768"/>
                </a:lnTo>
                <a:cubicBezTo>
                  <a:pt x="357537" y="277433"/>
                  <a:pt x="277433" y="357537"/>
                  <a:pt x="178768" y="357537"/>
                </a:cubicBezTo>
                <a:lnTo>
                  <a:pt x="178768" y="357537"/>
                </a:lnTo>
                <a:cubicBezTo>
                  <a:pt x="80103" y="357537"/>
                  <a:pt x="0" y="277433"/>
                  <a:pt x="0" y="178768"/>
                </a:cubicBezTo>
                <a:lnTo>
                  <a:pt x="0" y="178768"/>
                </a:lnTo>
                <a:cubicBezTo>
                  <a:pt x="0" y="80103"/>
                  <a:pt x="80103" y="0"/>
                  <a:pt x="178768" y="0"/>
                </a:cubicBezTo>
                <a:close/>
              </a:path>
            </a:pathLst>
          </a:custGeom>
          <a:solidFill>
            <a:srgbClr val="C5A575">
              <a:alpha val="20000"/>
            </a:srgbClr>
          </a:solidFill>
          <a:ln/>
        </p:spPr>
      </p:sp>
      <p:sp>
        <p:nvSpPr>
          <p:cNvPr id="39" name="Text 37"/>
          <p:cNvSpPr/>
          <p:nvPr/>
        </p:nvSpPr>
        <p:spPr>
          <a:xfrm>
            <a:off x="6509737" y="3242860"/>
            <a:ext cx="151953" cy="2145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26" b="1" dirty="0">
                <a:solidFill>
                  <a:srgbClr val="C5A57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3</a:t>
            </a:r>
            <a:endParaRPr lang="en-US" sz="1600" dirty="0"/>
          </a:p>
        </p:txBody>
      </p:sp>
      <p:sp>
        <p:nvSpPr>
          <p:cNvPr id="40" name="Text 38"/>
          <p:cNvSpPr/>
          <p:nvPr/>
        </p:nvSpPr>
        <p:spPr>
          <a:xfrm>
            <a:off x="6834090" y="3171353"/>
            <a:ext cx="3360845" cy="2145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26" b="1" dirty="0">
                <a:solidFill>
                  <a:srgbClr val="F7FAF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Adaptive Systems</a:t>
            </a:r>
            <a:endParaRPr lang="en-US" sz="1600" dirty="0"/>
          </a:p>
        </p:txBody>
      </p:sp>
      <p:sp>
        <p:nvSpPr>
          <p:cNvPr id="41" name="Text 39"/>
          <p:cNvSpPr/>
          <p:nvPr/>
        </p:nvSpPr>
        <p:spPr>
          <a:xfrm>
            <a:off x="6834090" y="3385875"/>
            <a:ext cx="3351906" cy="1787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85" dirty="0">
                <a:solidFill>
                  <a:srgbClr val="8B9D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AI-driven ethical adaptation based on karmic feedback loops</a:t>
            </a:r>
            <a:endParaRPr lang="en-US" sz="1600" dirty="0"/>
          </a:p>
        </p:txBody>
      </p:sp>
      <p:sp>
        <p:nvSpPr>
          <p:cNvPr id="42" name="Shape 40"/>
          <p:cNvSpPr/>
          <p:nvPr/>
        </p:nvSpPr>
        <p:spPr>
          <a:xfrm>
            <a:off x="6186949" y="3897150"/>
            <a:ext cx="5638353" cy="1687573"/>
          </a:xfrm>
          <a:custGeom>
            <a:avLst/>
            <a:gdLst/>
            <a:ahLst/>
            <a:cxnLst/>
            <a:rect l="l" t="t" r="r" b="b"/>
            <a:pathLst>
              <a:path w="5638353" h="1687573">
                <a:moveTo>
                  <a:pt x="71502" y="0"/>
                </a:moveTo>
                <a:lnTo>
                  <a:pt x="5566851" y="0"/>
                </a:lnTo>
                <a:cubicBezTo>
                  <a:pt x="5606340" y="0"/>
                  <a:pt x="5638353" y="32013"/>
                  <a:pt x="5638353" y="71502"/>
                </a:cubicBezTo>
                <a:lnTo>
                  <a:pt x="5638353" y="1616071"/>
                </a:lnTo>
                <a:cubicBezTo>
                  <a:pt x="5638353" y="1655560"/>
                  <a:pt x="5606340" y="1687573"/>
                  <a:pt x="5566851" y="1687573"/>
                </a:cubicBezTo>
                <a:lnTo>
                  <a:pt x="71502" y="1687573"/>
                </a:lnTo>
                <a:cubicBezTo>
                  <a:pt x="32013" y="1687573"/>
                  <a:pt x="0" y="1655560"/>
                  <a:pt x="0" y="1616071"/>
                </a:cubicBezTo>
                <a:lnTo>
                  <a:pt x="0" y="71502"/>
                </a:lnTo>
                <a:cubicBezTo>
                  <a:pt x="0" y="32013"/>
                  <a:pt x="32013" y="0"/>
                  <a:pt x="71502" y="0"/>
                </a:cubicBezTo>
                <a:close/>
              </a:path>
            </a:pathLst>
          </a:custGeom>
          <a:gradFill rotWithShape="1" flip="none">
            <a:gsLst>
              <a:gs pos="0">
                <a:srgbClr val="C5A575">
                  <a:alpha val="20000"/>
                </a:srgbClr>
              </a:gs>
              <a:gs pos="100000">
                <a:srgbClr val="8B9DAE">
                  <a:alpha val="10000"/>
                </a:srgbClr>
              </a:gs>
            </a:gsLst>
            <a:lin ang="0" scaled="1"/>
          </a:gradFill>
          <a:ln w="10160">
            <a:solidFill>
              <a:srgbClr val="C5A575">
                <a:alpha val="40000"/>
              </a:srgbClr>
            </a:solidFill>
            <a:prstDash val="solid"/>
          </a:ln>
        </p:spPr>
      </p:sp>
      <p:sp>
        <p:nvSpPr>
          <p:cNvPr id="43" name="Shape 41"/>
          <p:cNvSpPr/>
          <p:nvPr/>
        </p:nvSpPr>
        <p:spPr>
          <a:xfrm>
            <a:off x="6345829" y="4088431"/>
            <a:ext cx="181003" cy="160891"/>
          </a:xfrm>
          <a:custGeom>
            <a:avLst/>
            <a:gdLst/>
            <a:ahLst/>
            <a:cxnLst/>
            <a:rect l="l" t="t" r="r" b="b"/>
            <a:pathLst>
              <a:path w="181003" h="160891">
                <a:moveTo>
                  <a:pt x="75166" y="-2514"/>
                </a:moveTo>
                <a:cubicBezTo>
                  <a:pt x="73250" y="-4462"/>
                  <a:pt x="70453" y="-5248"/>
                  <a:pt x="67813" y="-4525"/>
                </a:cubicBezTo>
                <a:cubicBezTo>
                  <a:pt x="65174" y="-3802"/>
                  <a:pt x="63131" y="-1760"/>
                  <a:pt x="62471" y="880"/>
                </a:cubicBezTo>
                <a:lnTo>
                  <a:pt x="57663" y="19797"/>
                </a:lnTo>
                <a:cubicBezTo>
                  <a:pt x="57318" y="21180"/>
                  <a:pt x="55904" y="21997"/>
                  <a:pt x="54552" y="21588"/>
                </a:cubicBezTo>
                <a:lnTo>
                  <a:pt x="35761" y="16309"/>
                </a:lnTo>
                <a:cubicBezTo>
                  <a:pt x="33121" y="15555"/>
                  <a:pt x="30293" y="16309"/>
                  <a:pt x="28376" y="18226"/>
                </a:cubicBezTo>
                <a:cubicBezTo>
                  <a:pt x="26459" y="20143"/>
                  <a:pt x="25705" y="22971"/>
                  <a:pt x="26459" y="25611"/>
                </a:cubicBezTo>
                <a:lnTo>
                  <a:pt x="31770" y="44402"/>
                </a:lnTo>
                <a:cubicBezTo>
                  <a:pt x="32147" y="45754"/>
                  <a:pt x="31330" y="47168"/>
                  <a:pt x="29979" y="47513"/>
                </a:cubicBezTo>
                <a:lnTo>
                  <a:pt x="11030" y="52321"/>
                </a:lnTo>
                <a:cubicBezTo>
                  <a:pt x="8390" y="52981"/>
                  <a:pt x="6316" y="55055"/>
                  <a:pt x="5593" y="57695"/>
                </a:cubicBezTo>
                <a:cubicBezTo>
                  <a:pt x="4871" y="60334"/>
                  <a:pt x="5656" y="63131"/>
                  <a:pt x="7605" y="65048"/>
                </a:cubicBezTo>
                <a:lnTo>
                  <a:pt x="21588" y="78655"/>
                </a:lnTo>
                <a:cubicBezTo>
                  <a:pt x="22594" y="79629"/>
                  <a:pt x="22594" y="81263"/>
                  <a:pt x="21588" y="82268"/>
                </a:cubicBezTo>
                <a:lnTo>
                  <a:pt x="7636" y="95875"/>
                </a:lnTo>
                <a:cubicBezTo>
                  <a:pt x="5688" y="97792"/>
                  <a:pt x="4902" y="100589"/>
                  <a:pt x="5625" y="103228"/>
                </a:cubicBezTo>
                <a:cubicBezTo>
                  <a:pt x="6348" y="105868"/>
                  <a:pt x="8422" y="107910"/>
                  <a:pt x="11061" y="108602"/>
                </a:cubicBezTo>
                <a:lnTo>
                  <a:pt x="29979" y="113410"/>
                </a:lnTo>
                <a:cubicBezTo>
                  <a:pt x="31361" y="113755"/>
                  <a:pt x="32178" y="115169"/>
                  <a:pt x="31770" y="116521"/>
                </a:cubicBezTo>
                <a:lnTo>
                  <a:pt x="26459" y="135281"/>
                </a:lnTo>
                <a:cubicBezTo>
                  <a:pt x="25705" y="137920"/>
                  <a:pt x="26459" y="140749"/>
                  <a:pt x="28376" y="142666"/>
                </a:cubicBezTo>
                <a:cubicBezTo>
                  <a:pt x="30293" y="144582"/>
                  <a:pt x="33121" y="145337"/>
                  <a:pt x="35761" y="144582"/>
                </a:cubicBezTo>
                <a:lnTo>
                  <a:pt x="54552" y="139272"/>
                </a:lnTo>
                <a:cubicBezTo>
                  <a:pt x="55904" y="138895"/>
                  <a:pt x="57318" y="139712"/>
                  <a:pt x="57663" y="141063"/>
                </a:cubicBezTo>
                <a:lnTo>
                  <a:pt x="62471" y="159980"/>
                </a:lnTo>
                <a:cubicBezTo>
                  <a:pt x="63131" y="162620"/>
                  <a:pt x="65205" y="164694"/>
                  <a:pt x="67845" y="165417"/>
                </a:cubicBezTo>
                <a:cubicBezTo>
                  <a:pt x="70484" y="166139"/>
                  <a:pt x="73281" y="165354"/>
                  <a:pt x="75198" y="163405"/>
                </a:cubicBezTo>
                <a:lnTo>
                  <a:pt x="88805" y="149422"/>
                </a:lnTo>
                <a:cubicBezTo>
                  <a:pt x="89779" y="148416"/>
                  <a:pt x="91413" y="148416"/>
                  <a:pt x="92418" y="149422"/>
                </a:cubicBezTo>
                <a:lnTo>
                  <a:pt x="105994" y="163405"/>
                </a:lnTo>
                <a:cubicBezTo>
                  <a:pt x="107910" y="165354"/>
                  <a:pt x="110707" y="166139"/>
                  <a:pt x="113347" y="165417"/>
                </a:cubicBezTo>
                <a:cubicBezTo>
                  <a:pt x="115986" y="164694"/>
                  <a:pt x="118029" y="162620"/>
                  <a:pt x="118720" y="159980"/>
                </a:cubicBezTo>
                <a:lnTo>
                  <a:pt x="123528" y="141094"/>
                </a:lnTo>
                <a:cubicBezTo>
                  <a:pt x="123874" y="139712"/>
                  <a:pt x="125288" y="138895"/>
                  <a:pt x="126639" y="139303"/>
                </a:cubicBezTo>
                <a:lnTo>
                  <a:pt x="145431" y="144614"/>
                </a:lnTo>
                <a:cubicBezTo>
                  <a:pt x="148070" y="145368"/>
                  <a:pt x="150899" y="144614"/>
                  <a:pt x="152815" y="142697"/>
                </a:cubicBezTo>
                <a:cubicBezTo>
                  <a:pt x="154732" y="140780"/>
                  <a:pt x="155487" y="137952"/>
                  <a:pt x="154732" y="135312"/>
                </a:cubicBezTo>
                <a:lnTo>
                  <a:pt x="149422" y="116521"/>
                </a:lnTo>
                <a:cubicBezTo>
                  <a:pt x="149045" y="115169"/>
                  <a:pt x="149862" y="113755"/>
                  <a:pt x="151213" y="113410"/>
                </a:cubicBezTo>
                <a:lnTo>
                  <a:pt x="170130" y="108602"/>
                </a:lnTo>
                <a:cubicBezTo>
                  <a:pt x="172770" y="107942"/>
                  <a:pt x="174844" y="105868"/>
                  <a:pt x="175567" y="103228"/>
                </a:cubicBezTo>
                <a:cubicBezTo>
                  <a:pt x="176289" y="100589"/>
                  <a:pt x="175504" y="97760"/>
                  <a:pt x="173555" y="95875"/>
                </a:cubicBezTo>
                <a:lnTo>
                  <a:pt x="159572" y="82268"/>
                </a:lnTo>
                <a:cubicBezTo>
                  <a:pt x="158566" y="81294"/>
                  <a:pt x="158566" y="79660"/>
                  <a:pt x="159572" y="78655"/>
                </a:cubicBezTo>
                <a:lnTo>
                  <a:pt x="173555" y="65048"/>
                </a:lnTo>
                <a:cubicBezTo>
                  <a:pt x="175504" y="63131"/>
                  <a:pt x="176289" y="60334"/>
                  <a:pt x="175567" y="57695"/>
                </a:cubicBezTo>
                <a:cubicBezTo>
                  <a:pt x="174844" y="55055"/>
                  <a:pt x="172770" y="53012"/>
                  <a:pt x="170130" y="52321"/>
                </a:cubicBezTo>
                <a:lnTo>
                  <a:pt x="151213" y="47513"/>
                </a:lnTo>
                <a:cubicBezTo>
                  <a:pt x="149830" y="47168"/>
                  <a:pt x="149013" y="45754"/>
                  <a:pt x="149422" y="44402"/>
                </a:cubicBezTo>
                <a:lnTo>
                  <a:pt x="154732" y="25611"/>
                </a:lnTo>
                <a:cubicBezTo>
                  <a:pt x="155487" y="22971"/>
                  <a:pt x="154732" y="20143"/>
                  <a:pt x="152815" y="18226"/>
                </a:cubicBezTo>
                <a:cubicBezTo>
                  <a:pt x="150899" y="16309"/>
                  <a:pt x="148070" y="15555"/>
                  <a:pt x="145431" y="16309"/>
                </a:cubicBezTo>
                <a:lnTo>
                  <a:pt x="126639" y="21620"/>
                </a:lnTo>
                <a:cubicBezTo>
                  <a:pt x="125288" y="21997"/>
                  <a:pt x="123874" y="21180"/>
                  <a:pt x="123528" y="19829"/>
                </a:cubicBezTo>
                <a:lnTo>
                  <a:pt x="118720" y="880"/>
                </a:lnTo>
                <a:cubicBezTo>
                  <a:pt x="118060" y="-1760"/>
                  <a:pt x="115986" y="-3834"/>
                  <a:pt x="113347" y="-4556"/>
                </a:cubicBezTo>
                <a:cubicBezTo>
                  <a:pt x="110707" y="-5279"/>
                  <a:pt x="107910" y="-4494"/>
                  <a:pt x="105994" y="-2545"/>
                </a:cubicBezTo>
                <a:lnTo>
                  <a:pt x="92387" y="11470"/>
                </a:lnTo>
                <a:cubicBezTo>
                  <a:pt x="91413" y="12475"/>
                  <a:pt x="89779" y="12475"/>
                  <a:pt x="88773" y="11470"/>
                </a:cubicBezTo>
                <a:lnTo>
                  <a:pt x="75166" y="-2514"/>
                </a:lnTo>
                <a:close/>
              </a:path>
            </a:pathLst>
          </a:custGeom>
          <a:solidFill>
            <a:srgbClr val="C5A575"/>
          </a:solidFill>
          <a:ln/>
        </p:spPr>
      </p:sp>
      <p:sp>
        <p:nvSpPr>
          <p:cNvPr id="44" name="Text 42"/>
          <p:cNvSpPr/>
          <p:nvPr/>
        </p:nvSpPr>
        <p:spPr>
          <a:xfrm>
            <a:off x="6539122" y="4043739"/>
            <a:ext cx="5220035" cy="2502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67" b="1" dirty="0">
                <a:solidFill>
                  <a:srgbClr val="F7FAFC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Evidence &amp; Documentation</a:t>
            </a:r>
            <a:endParaRPr lang="en-US" sz="1600" dirty="0"/>
          </a:p>
        </p:txBody>
      </p:sp>
      <p:sp>
        <p:nvSpPr>
          <p:cNvPr id="45" name="Text 43"/>
          <p:cNvSpPr/>
          <p:nvPr/>
        </p:nvSpPr>
        <p:spPr>
          <a:xfrm>
            <a:off x="6333539" y="4365522"/>
            <a:ext cx="178768" cy="2145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26" dirty="0">
                <a:solidFill>
                  <a:srgbClr val="C5A57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✓</a:t>
            </a:r>
            <a:endParaRPr lang="en-US" sz="1600" dirty="0"/>
          </a:p>
        </p:txBody>
      </p:sp>
      <p:sp>
        <p:nvSpPr>
          <p:cNvPr id="46" name="Text 44"/>
          <p:cNvSpPr/>
          <p:nvPr/>
        </p:nvSpPr>
        <p:spPr>
          <a:xfrm>
            <a:off x="6512195" y="4365522"/>
            <a:ext cx="3244645" cy="2145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26" b="1" dirty="0">
                <a:solidFill>
                  <a:srgbClr val="F7FAF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DOI Registered</a:t>
            </a:r>
            <a:pPr>
              <a:lnSpc>
                <a:spcPct val="130000"/>
              </a:lnSpc>
            </a:pPr>
            <a:r>
              <a:rPr lang="en-US" sz="1126" dirty="0">
                <a:solidFill>
                  <a:srgbClr val="F7FAF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on Zenodo — permanently archived</a:t>
            </a:r>
            <a:endParaRPr lang="en-US" sz="1600" dirty="0"/>
          </a:p>
        </p:txBody>
      </p:sp>
      <p:sp>
        <p:nvSpPr>
          <p:cNvPr id="47" name="Text 45"/>
          <p:cNvSpPr/>
          <p:nvPr/>
        </p:nvSpPr>
        <p:spPr>
          <a:xfrm>
            <a:off x="6333539" y="4651551"/>
            <a:ext cx="178768" cy="2145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26" dirty="0">
                <a:solidFill>
                  <a:srgbClr val="C5A57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✓</a:t>
            </a:r>
            <a:endParaRPr lang="en-US" sz="1600" dirty="0"/>
          </a:p>
        </p:txBody>
      </p:sp>
      <p:sp>
        <p:nvSpPr>
          <p:cNvPr id="48" name="Text 46"/>
          <p:cNvSpPr/>
          <p:nvPr/>
        </p:nvSpPr>
        <p:spPr>
          <a:xfrm>
            <a:off x="6512195" y="4651551"/>
            <a:ext cx="2368680" cy="2145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26" b="1" dirty="0">
                <a:solidFill>
                  <a:srgbClr val="F7FAF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Peer-indexed</a:t>
            </a:r>
            <a:pPr>
              <a:lnSpc>
                <a:spcPct val="130000"/>
              </a:lnSpc>
            </a:pPr>
            <a:r>
              <a:rPr lang="en-US" sz="1126" dirty="0">
                <a:solidFill>
                  <a:srgbClr val="F7FAF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and globally accessible</a:t>
            </a:r>
            <a:endParaRPr lang="en-US" sz="1600" dirty="0"/>
          </a:p>
        </p:txBody>
      </p:sp>
      <p:sp>
        <p:nvSpPr>
          <p:cNvPr id="49" name="Text 47"/>
          <p:cNvSpPr/>
          <p:nvPr/>
        </p:nvSpPr>
        <p:spPr>
          <a:xfrm>
            <a:off x="6333539" y="4937580"/>
            <a:ext cx="178768" cy="2145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26" dirty="0">
                <a:solidFill>
                  <a:srgbClr val="C5A57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✓</a:t>
            </a:r>
            <a:endParaRPr lang="en-US" sz="1600" dirty="0"/>
          </a:p>
        </p:txBody>
      </p:sp>
      <p:sp>
        <p:nvSpPr>
          <p:cNvPr id="50" name="Text 48"/>
          <p:cNvSpPr/>
          <p:nvPr/>
        </p:nvSpPr>
        <p:spPr>
          <a:xfrm>
            <a:off x="6512195" y="4937580"/>
            <a:ext cx="3289337" cy="2145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26" b="1" dirty="0">
                <a:solidFill>
                  <a:srgbClr val="F7FAF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Open-source framework</a:t>
            </a:r>
            <a:pPr>
              <a:lnSpc>
                <a:spcPct val="130000"/>
              </a:lnSpc>
            </a:pPr>
            <a:r>
              <a:rPr lang="en-US" sz="1126" dirty="0">
                <a:solidFill>
                  <a:srgbClr val="F7FAF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for ethical AI development</a:t>
            </a:r>
            <a:endParaRPr lang="en-US" sz="1600" dirty="0"/>
          </a:p>
        </p:txBody>
      </p:sp>
      <p:sp>
        <p:nvSpPr>
          <p:cNvPr id="51" name="Text 49"/>
          <p:cNvSpPr/>
          <p:nvPr/>
        </p:nvSpPr>
        <p:spPr>
          <a:xfrm>
            <a:off x="6333539" y="5223610"/>
            <a:ext cx="178768" cy="2145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26" dirty="0">
                <a:solidFill>
                  <a:srgbClr val="C5A57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✓</a:t>
            </a:r>
            <a:endParaRPr lang="en-US" sz="1600" dirty="0"/>
          </a:p>
        </p:txBody>
      </p:sp>
      <p:sp>
        <p:nvSpPr>
          <p:cNvPr id="52" name="Text 50"/>
          <p:cNvSpPr/>
          <p:nvPr/>
        </p:nvSpPr>
        <p:spPr>
          <a:xfrm>
            <a:off x="6512195" y="5223610"/>
            <a:ext cx="3262522" cy="2145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26" b="1" dirty="0">
                <a:solidFill>
                  <a:srgbClr val="F7FAF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No institutional affiliation</a:t>
            </a:r>
            <a:pPr>
              <a:lnSpc>
                <a:spcPct val="130000"/>
              </a:lnSpc>
            </a:pPr>
            <a:r>
              <a:rPr lang="en-US" sz="1126" dirty="0">
                <a:solidFill>
                  <a:srgbClr val="F7FAF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— independently authored</a:t>
            </a:r>
            <a:endParaRPr lang="en-US" sz="1600" dirty="0"/>
          </a:p>
        </p:txBody>
      </p:sp>
      <p:sp>
        <p:nvSpPr>
          <p:cNvPr id="53" name="Shape 51"/>
          <p:cNvSpPr/>
          <p:nvPr/>
        </p:nvSpPr>
        <p:spPr>
          <a:xfrm>
            <a:off x="6183373" y="5731314"/>
            <a:ext cx="5649079" cy="983226"/>
          </a:xfrm>
          <a:custGeom>
            <a:avLst/>
            <a:gdLst/>
            <a:ahLst/>
            <a:cxnLst/>
            <a:rect l="l" t="t" r="r" b="b"/>
            <a:pathLst>
              <a:path w="5649079" h="983226">
                <a:moveTo>
                  <a:pt x="71510" y="0"/>
                </a:moveTo>
                <a:lnTo>
                  <a:pt x="5577569" y="0"/>
                </a:lnTo>
                <a:cubicBezTo>
                  <a:pt x="5617063" y="0"/>
                  <a:pt x="5649079" y="32016"/>
                  <a:pt x="5649079" y="71510"/>
                </a:cubicBezTo>
                <a:lnTo>
                  <a:pt x="5649079" y="911716"/>
                </a:lnTo>
                <a:cubicBezTo>
                  <a:pt x="5649079" y="951210"/>
                  <a:pt x="5617063" y="983226"/>
                  <a:pt x="5577569" y="983226"/>
                </a:cubicBezTo>
                <a:lnTo>
                  <a:pt x="71510" y="983226"/>
                </a:lnTo>
                <a:cubicBezTo>
                  <a:pt x="32016" y="983226"/>
                  <a:pt x="0" y="951210"/>
                  <a:pt x="0" y="911716"/>
                </a:cubicBezTo>
                <a:lnTo>
                  <a:pt x="0" y="71510"/>
                </a:lnTo>
                <a:cubicBezTo>
                  <a:pt x="0" y="32043"/>
                  <a:pt x="32043" y="0"/>
                  <a:pt x="71510" y="0"/>
                </a:cubicBezTo>
                <a:close/>
              </a:path>
            </a:pathLst>
          </a:custGeom>
          <a:solidFill>
            <a:srgbClr val="4A5568">
              <a:alpha val="30196"/>
            </a:srgbClr>
          </a:solidFill>
          <a:ln/>
        </p:spPr>
      </p:sp>
      <p:sp>
        <p:nvSpPr>
          <p:cNvPr id="54" name="Shape 52"/>
          <p:cNvSpPr/>
          <p:nvPr/>
        </p:nvSpPr>
        <p:spPr>
          <a:xfrm>
            <a:off x="6362142" y="5910083"/>
            <a:ext cx="107261" cy="143015"/>
          </a:xfrm>
          <a:custGeom>
            <a:avLst/>
            <a:gdLst/>
            <a:ahLst/>
            <a:cxnLst/>
            <a:rect l="l" t="t" r="r" b="b"/>
            <a:pathLst>
              <a:path w="107261" h="143015">
                <a:moveTo>
                  <a:pt x="81814" y="107261"/>
                </a:moveTo>
                <a:cubicBezTo>
                  <a:pt x="83854" y="101032"/>
                  <a:pt x="87932" y="95390"/>
                  <a:pt x="92541" y="90529"/>
                </a:cubicBezTo>
                <a:cubicBezTo>
                  <a:pt x="101674" y="80921"/>
                  <a:pt x="107261" y="67932"/>
                  <a:pt x="107261" y="53630"/>
                </a:cubicBezTo>
                <a:cubicBezTo>
                  <a:pt x="107261" y="24022"/>
                  <a:pt x="83239" y="0"/>
                  <a:pt x="53630" y="0"/>
                </a:cubicBezTo>
                <a:cubicBezTo>
                  <a:pt x="24022" y="0"/>
                  <a:pt x="0" y="24022"/>
                  <a:pt x="0" y="53630"/>
                </a:cubicBezTo>
                <a:cubicBezTo>
                  <a:pt x="0" y="67932"/>
                  <a:pt x="5587" y="80921"/>
                  <a:pt x="14720" y="90529"/>
                </a:cubicBezTo>
                <a:cubicBezTo>
                  <a:pt x="19329" y="95390"/>
                  <a:pt x="23435" y="101032"/>
                  <a:pt x="25447" y="107261"/>
                </a:cubicBezTo>
                <a:lnTo>
                  <a:pt x="81787" y="107261"/>
                </a:lnTo>
                <a:close/>
                <a:moveTo>
                  <a:pt x="80446" y="120669"/>
                </a:moveTo>
                <a:lnTo>
                  <a:pt x="26815" y="120669"/>
                </a:lnTo>
                <a:lnTo>
                  <a:pt x="26815" y="125138"/>
                </a:lnTo>
                <a:cubicBezTo>
                  <a:pt x="26815" y="137484"/>
                  <a:pt x="36815" y="147484"/>
                  <a:pt x="49161" y="147484"/>
                </a:cubicBezTo>
                <a:lnTo>
                  <a:pt x="58100" y="147484"/>
                </a:lnTo>
                <a:cubicBezTo>
                  <a:pt x="70446" y="147484"/>
                  <a:pt x="80446" y="137484"/>
                  <a:pt x="80446" y="125138"/>
                </a:cubicBezTo>
                <a:lnTo>
                  <a:pt x="80446" y="120669"/>
                </a:lnTo>
                <a:close/>
                <a:moveTo>
                  <a:pt x="51396" y="31284"/>
                </a:moveTo>
                <a:cubicBezTo>
                  <a:pt x="40279" y="31284"/>
                  <a:pt x="31284" y="40279"/>
                  <a:pt x="31284" y="51396"/>
                </a:cubicBezTo>
                <a:cubicBezTo>
                  <a:pt x="31284" y="55111"/>
                  <a:pt x="28296" y="58100"/>
                  <a:pt x="24581" y="58100"/>
                </a:cubicBezTo>
                <a:cubicBezTo>
                  <a:pt x="20866" y="58100"/>
                  <a:pt x="17877" y="55111"/>
                  <a:pt x="17877" y="51396"/>
                </a:cubicBezTo>
                <a:cubicBezTo>
                  <a:pt x="17877" y="32877"/>
                  <a:pt x="32877" y="17877"/>
                  <a:pt x="51396" y="17877"/>
                </a:cubicBezTo>
                <a:cubicBezTo>
                  <a:pt x="55111" y="17877"/>
                  <a:pt x="58100" y="20866"/>
                  <a:pt x="58100" y="24581"/>
                </a:cubicBezTo>
                <a:cubicBezTo>
                  <a:pt x="58100" y="28296"/>
                  <a:pt x="55111" y="31284"/>
                  <a:pt x="51396" y="31284"/>
                </a:cubicBezTo>
                <a:close/>
              </a:path>
            </a:pathLst>
          </a:custGeom>
          <a:solidFill>
            <a:srgbClr val="C5A575"/>
          </a:solidFill>
          <a:ln/>
        </p:spPr>
      </p:sp>
      <p:sp>
        <p:nvSpPr>
          <p:cNvPr id="55" name="Text 53"/>
          <p:cNvSpPr/>
          <p:nvPr/>
        </p:nvSpPr>
        <p:spPr>
          <a:xfrm>
            <a:off x="6555484" y="5874329"/>
            <a:ext cx="5205461" cy="6971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126" b="1" dirty="0">
                <a:solidFill>
                  <a:srgbClr val="F7FAF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Significance:</a:t>
            </a:r>
            <a:pPr>
              <a:lnSpc>
                <a:spcPct val="140000"/>
              </a:lnSpc>
            </a:pPr>
            <a:r>
              <a:rPr lang="en-US" sz="1126" dirty="0">
                <a:solidFill>
                  <a:srgbClr val="8B9D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Represents a paradigm shift in ethical AI — moving beyond Western utilitarian frameworks to integrate Eastern philosophical wisdom with quantum computational models.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1A1D2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57537" y="357537"/>
            <a:ext cx="1966452" cy="250276"/>
          </a:xfrm>
          <a:custGeom>
            <a:avLst/>
            <a:gdLst/>
            <a:ahLst/>
            <a:cxnLst/>
            <a:rect l="l" t="t" r="r" b="b"/>
            <a:pathLst>
              <a:path w="1966452" h="250276">
                <a:moveTo>
                  <a:pt x="125138" y="0"/>
                </a:moveTo>
                <a:lnTo>
                  <a:pt x="1841314" y="0"/>
                </a:lnTo>
                <a:cubicBezTo>
                  <a:pt x="1910425" y="0"/>
                  <a:pt x="1966452" y="56026"/>
                  <a:pt x="1966452" y="125138"/>
                </a:cubicBezTo>
                <a:lnTo>
                  <a:pt x="1966452" y="125138"/>
                </a:lnTo>
                <a:cubicBezTo>
                  <a:pt x="1966452" y="194250"/>
                  <a:pt x="1910426" y="250276"/>
                  <a:pt x="1841314" y="250276"/>
                </a:cubicBezTo>
                <a:lnTo>
                  <a:pt x="125138" y="250276"/>
                </a:lnTo>
                <a:cubicBezTo>
                  <a:pt x="56072" y="250276"/>
                  <a:pt x="0" y="194203"/>
                  <a:pt x="0" y="125138"/>
                </a:cubicBezTo>
                <a:lnTo>
                  <a:pt x="0" y="125138"/>
                </a:lnTo>
                <a:cubicBezTo>
                  <a:pt x="0" y="56072"/>
                  <a:pt x="56072" y="0"/>
                  <a:pt x="125138" y="0"/>
                </a:cubicBezTo>
                <a:close/>
              </a:path>
            </a:pathLst>
          </a:custGeom>
          <a:solidFill>
            <a:srgbClr val="C5A575"/>
          </a:solidFill>
          <a:ln/>
        </p:spPr>
      </p:sp>
      <p:sp>
        <p:nvSpPr>
          <p:cNvPr id="3" name="Text 1"/>
          <p:cNvSpPr/>
          <p:nvPr/>
        </p:nvSpPr>
        <p:spPr>
          <a:xfrm>
            <a:off x="464798" y="393290"/>
            <a:ext cx="1814499" cy="1787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85" b="1" dirty="0">
                <a:solidFill>
                  <a:srgbClr val="1A1D24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INTELLECTUAL SOVEREIGNTY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2435272" y="393290"/>
            <a:ext cx="2413372" cy="1787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85" spc="197" kern="0" dirty="0">
                <a:solidFill>
                  <a:srgbClr val="8B9DAE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Landmark Achievement #5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357537" y="679320"/>
            <a:ext cx="11637818" cy="80445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534" b="1" dirty="0">
                <a:solidFill>
                  <a:srgbClr val="F7FAFC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Pioneer Frameworks &amp;</a:t>
            </a:r>
            <a:endParaRPr lang="en-US" sz="1600" dirty="0"/>
          </a:p>
          <a:p>
            <a:pPr>
              <a:lnSpc>
                <a:spcPct val="100000"/>
              </a:lnSpc>
            </a:pPr>
            <a:r>
              <a:rPr lang="en-US" sz="2534" b="1" dirty="0">
                <a:solidFill>
                  <a:srgbClr val="C5A575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Original Concepts</a:t>
            </a:r>
            <a:endParaRPr lang="en-US" sz="1600" dirty="0"/>
          </a:p>
        </p:txBody>
      </p:sp>
      <p:sp>
        <p:nvSpPr>
          <p:cNvPr id="6" name="Shape 4"/>
          <p:cNvSpPr/>
          <p:nvPr/>
        </p:nvSpPr>
        <p:spPr>
          <a:xfrm>
            <a:off x="364687" y="1633943"/>
            <a:ext cx="4465633" cy="2338290"/>
          </a:xfrm>
          <a:custGeom>
            <a:avLst/>
            <a:gdLst/>
            <a:ahLst/>
            <a:cxnLst/>
            <a:rect l="l" t="t" r="r" b="b"/>
            <a:pathLst>
              <a:path w="4465633" h="2338290">
                <a:moveTo>
                  <a:pt x="71505" y="0"/>
                </a:moveTo>
                <a:lnTo>
                  <a:pt x="4394128" y="0"/>
                </a:lnTo>
                <a:cubicBezTo>
                  <a:pt x="4433619" y="0"/>
                  <a:pt x="4465633" y="32014"/>
                  <a:pt x="4465633" y="71505"/>
                </a:cubicBezTo>
                <a:lnTo>
                  <a:pt x="4465633" y="2266785"/>
                </a:lnTo>
                <a:cubicBezTo>
                  <a:pt x="4465633" y="2306276"/>
                  <a:pt x="4433619" y="2338290"/>
                  <a:pt x="4394128" y="2338290"/>
                </a:cubicBezTo>
                <a:lnTo>
                  <a:pt x="71505" y="2338290"/>
                </a:lnTo>
                <a:cubicBezTo>
                  <a:pt x="32014" y="2338290"/>
                  <a:pt x="0" y="2306276"/>
                  <a:pt x="0" y="2266785"/>
                </a:cubicBezTo>
                <a:lnTo>
                  <a:pt x="0" y="71505"/>
                </a:lnTo>
                <a:cubicBezTo>
                  <a:pt x="0" y="32014"/>
                  <a:pt x="32014" y="0"/>
                  <a:pt x="71505" y="0"/>
                </a:cubicBezTo>
                <a:close/>
              </a:path>
            </a:pathLst>
          </a:custGeom>
          <a:gradFill rotWithShape="1" flip="none">
            <a:gsLst>
              <a:gs pos="0">
                <a:srgbClr val="C5A575">
                  <a:alpha val="30000"/>
                </a:srgbClr>
              </a:gs>
              <a:gs pos="100000">
                <a:srgbClr val="C5A575">
                  <a:alpha val="10000"/>
                </a:srgbClr>
              </a:gs>
            </a:gsLst>
            <a:lin ang="2700000" scaled="1"/>
          </a:gradFill>
          <a:ln w="20320">
            <a:solidFill>
              <a:srgbClr val="C5A575"/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2437506" y="1819862"/>
            <a:ext cx="321783" cy="429044"/>
          </a:xfrm>
          <a:custGeom>
            <a:avLst/>
            <a:gdLst/>
            <a:ahLst/>
            <a:cxnLst/>
            <a:rect l="l" t="t" r="r" b="b"/>
            <a:pathLst>
              <a:path w="321783" h="429044">
                <a:moveTo>
                  <a:pt x="245443" y="321783"/>
                </a:moveTo>
                <a:cubicBezTo>
                  <a:pt x="251561" y="303096"/>
                  <a:pt x="263795" y="286169"/>
                  <a:pt x="277622" y="271588"/>
                </a:cubicBezTo>
                <a:cubicBezTo>
                  <a:pt x="305023" y="242762"/>
                  <a:pt x="321783" y="203796"/>
                  <a:pt x="321783" y="160891"/>
                </a:cubicBezTo>
                <a:cubicBezTo>
                  <a:pt x="321783" y="72066"/>
                  <a:pt x="249717" y="0"/>
                  <a:pt x="160891" y="0"/>
                </a:cubicBezTo>
                <a:cubicBezTo>
                  <a:pt x="72066" y="0"/>
                  <a:pt x="0" y="72066"/>
                  <a:pt x="0" y="160891"/>
                </a:cubicBezTo>
                <a:cubicBezTo>
                  <a:pt x="0" y="203796"/>
                  <a:pt x="16760" y="242762"/>
                  <a:pt x="44161" y="271588"/>
                </a:cubicBezTo>
                <a:cubicBezTo>
                  <a:pt x="57988" y="286169"/>
                  <a:pt x="70306" y="303096"/>
                  <a:pt x="76340" y="321783"/>
                </a:cubicBezTo>
                <a:lnTo>
                  <a:pt x="245360" y="321783"/>
                </a:lnTo>
                <a:close/>
                <a:moveTo>
                  <a:pt x="241337" y="362006"/>
                </a:moveTo>
                <a:lnTo>
                  <a:pt x="80446" y="362006"/>
                </a:lnTo>
                <a:lnTo>
                  <a:pt x="80446" y="375413"/>
                </a:lnTo>
                <a:cubicBezTo>
                  <a:pt x="80446" y="412452"/>
                  <a:pt x="110445" y="442452"/>
                  <a:pt x="147484" y="442452"/>
                </a:cubicBezTo>
                <a:lnTo>
                  <a:pt x="174299" y="442452"/>
                </a:lnTo>
                <a:cubicBezTo>
                  <a:pt x="211338" y="442452"/>
                  <a:pt x="241337" y="412452"/>
                  <a:pt x="241337" y="375413"/>
                </a:cubicBezTo>
                <a:lnTo>
                  <a:pt x="241337" y="362006"/>
                </a:lnTo>
                <a:close/>
                <a:moveTo>
                  <a:pt x="154188" y="93853"/>
                </a:moveTo>
                <a:cubicBezTo>
                  <a:pt x="120836" y="93853"/>
                  <a:pt x="93853" y="120836"/>
                  <a:pt x="93853" y="154188"/>
                </a:cubicBezTo>
                <a:cubicBezTo>
                  <a:pt x="93853" y="165333"/>
                  <a:pt x="84887" y="174299"/>
                  <a:pt x="73742" y="174299"/>
                </a:cubicBezTo>
                <a:cubicBezTo>
                  <a:pt x="62597" y="174299"/>
                  <a:pt x="53630" y="165333"/>
                  <a:pt x="53630" y="154188"/>
                </a:cubicBezTo>
                <a:cubicBezTo>
                  <a:pt x="53630" y="98630"/>
                  <a:pt x="98630" y="53630"/>
                  <a:pt x="154188" y="53630"/>
                </a:cubicBezTo>
                <a:cubicBezTo>
                  <a:pt x="165333" y="53630"/>
                  <a:pt x="174299" y="62597"/>
                  <a:pt x="174299" y="73742"/>
                </a:cubicBezTo>
                <a:cubicBezTo>
                  <a:pt x="174299" y="84887"/>
                  <a:pt x="165333" y="93853"/>
                  <a:pt x="154188" y="93853"/>
                </a:cubicBezTo>
                <a:close/>
              </a:path>
            </a:pathLst>
          </a:custGeom>
          <a:solidFill>
            <a:srgbClr val="C5A575"/>
          </a:solidFill>
          <a:ln/>
        </p:spPr>
      </p:sp>
      <p:sp>
        <p:nvSpPr>
          <p:cNvPr id="8" name="Text 6"/>
          <p:cNvSpPr/>
          <p:nvPr/>
        </p:nvSpPr>
        <p:spPr>
          <a:xfrm>
            <a:off x="470161" y="2356167"/>
            <a:ext cx="4254686" cy="3575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90000"/>
              </a:lnSpc>
            </a:pPr>
            <a:r>
              <a:rPr lang="en-US" sz="2534" b="1" dirty="0">
                <a:solidFill>
                  <a:srgbClr val="F7FAFC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219+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510384" y="2713704"/>
            <a:ext cx="4174240" cy="2502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267" dirty="0">
                <a:solidFill>
                  <a:srgbClr val="C5A575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Original Concepts</a:t>
            </a:r>
            <a:endParaRPr lang="en-US" sz="1600" dirty="0"/>
          </a:p>
        </p:txBody>
      </p:sp>
      <p:sp>
        <p:nvSpPr>
          <p:cNvPr id="10" name="Shape 8"/>
          <p:cNvSpPr/>
          <p:nvPr/>
        </p:nvSpPr>
        <p:spPr>
          <a:xfrm>
            <a:off x="550606" y="3106994"/>
            <a:ext cx="4093795" cy="679320"/>
          </a:xfrm>
          <a:custGeom>
            <a:avLst/>
            <a:gdLst/>
            <a:ahLst/>
            <a:cxnLst/>
            <a:rect l="l" t="t" r="r" b="b"/>
            <a:pathLst>
              <a:path w="4093795" h="679320">
                <a:moveTo>
                  <a:pt x="71505" y="0"/>
                </a:moveTo>
                <a:lnTo>
                  <a:pt x="4022290" y="0"/>
                </a:lnTo>
                <a:cubicBezTo>
                  <a:pt x="4061781" y="0"/>
                  <a:pt x="4093795" y="32014"/>
                  <a:pt x="4093795" y="71505"/>
                </a:cubicBezTo>
                <a:lnTo>
                  <a:pt x="4093795" y="607814"/>
                </a:lnTo>
                <a:cubicBezTo>
                  <a:pt x="4093795" y="647306"/>
                  <a:pt x="4061781" y="679320"/>
                  <a:pt x="4022290" y="679320"/>
                </a:cubicBezTo>
                <a:lnTo>
                  <a:pt x="71505" y="679320"/>
                </a:lnTo>
                <a:cubicBezTo>
                  <a:pt x="32014" y="679320"/>
                  <a:pt x="0" y="647306"/>
                  <a:pt x="0" y="607814"/>
                </a:cubicBezTo>
                <a:lnTo>
                  <a:pt x="0" y="71505"/>
                </a:lnTo>
                <a:cubicBezTo>
                  <a:pt x="0" y="32014"/>
                  <a:pt x="32014" y="0"/>
                  <a:pt x="71505" y="0"/>
                </a:cubicBezTo>
                <a:close/>
              </a:path>
            </a:pathLst>
          </a:custGeom>
          <a:solidFill>
            <a:srgbClr val="1A1D24">
              <a:alpha val="50196"/>
            </a:srgbClr>
          </a:solidFill>
          <a:ln/>
        </p:spPr>
      </p:sp>
      <p:sp>
        <p:nvSpPr>
          <p:cNvPr id="11" name="Text 9"/>
          <p:cNvSpPr/>
          <p:nvPr/>
        </p:nvSpPr>
        <p:spPr>
          <a:xfrm>
            <a:off x="622114" y="3214255"/>
            <a:ext cx="3950780" cy="4647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40000"/>
              </a:lnSpc>
            </a:pPr>
            <a:r>
              <a:rPr lang="en-US" sz="1126" dirty="0">
                <a:solidFill>
                  <a:srgbClr val="F7FAF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First-principles frameworks establishing </a:t>
            </a:r>
            <a:pPr algn="ctr">
              <a:lnSpc>
                <a:spcPct val="140000"/>
              </a:lnSpc>
            </a:pPr>
            <a:r>
              <a:rPr lang="en-US" sz="1126" b="1" dirty="0">
                <a:solidFill>
                  <a:srgbClr val="C5A57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Kallol Chakrabarti</a:t>
            </a:r>
            <a:pPr algn="ctr">
              <a:lnSpc>
                <a:spcPct val="140000"/>
              </a:lnSpc>
            </a:pPr>
            <a:r>
              <a:rPr lang="en-US" sz="1126" dirty="0">
                <a:solidFill>
                  <a:srgbClr val="F7FAF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as originator of novel intellectual constructs</a:t>
            </a:r>
            <a:endParaRPr lang="en-US" sz="1600" dirty="0"/>
          </a:p>
        </p:txBody>
      </p:sp>
      <p:sp>
        <p:nvSpPr>
          <p:cNvPr id="12" name="Shape 10"/>
          <p:cNvSpPr/>
          <p:nvPr/>
        </p:nvSpPr>
        <p:spPr>
          <a:xfrm>
            <a:off x="361112" y="4125975"/>
            <a:ext cx="4476359" cy="2724429"/>
          </a:xfrm>
          <a:custGeom>
            <a:avLst/>
            <a:gdLst/>
            <a:ahLst/>
            <a:cxnLst/>
            <a:rect l="l" t="t" r="r" b="b"/>
            <a:pathLst>
              <a:path w="4476359" h="2724429">
                <a:moveTo>
                  <a:pt x="71516" y="0"/>
                </a:moveTo>
                <a:lnTo>
                  <a:pt x="4404843" y="0"/>
                </a:lnTo>
                <a:cubicBezTo>
                  <a:pt x="4444340" y="0"/>
                  <a:pt x="4476359" y="32019"/>
                  <a:pt x="4476359" y="71516"/>
                </a:cubicBezTo>
                <a:lnTo>
                  <a:pt x="4476359" y="2652913"/>
                </a:lnTo>
                <a:cubicBezTo>
                  <a:pt x="4476359" y="2692410"/>
                  <a:pt x="4444340" y="2724429"/>
                  <a:pt x="4404843" y="2724429"/>
                </a:cubicBezTo>
                <a:lnTo>
                  <a:pt x="71516" y="2724429"/>
                </a:lnTo>
                <a:cubicBezTo>
                  <a:pt x="32019" y="2724429"/>
                  <a:pt x="0" y="2692410"/>
                  <a:pt x="0" y="2652913"/>
                </a:cubicBezTo>
                <a:lnTo>
                  <a:pt x="0" y="71516"/>
                </a:lnTo>
                <a:cubicBezTo>
                  <a:pt x="0" y="32045"/>
                  <a:pt x="32045" y="0"/>
                  <a:pt x="71516" y="0"/>
                </a:cubicBezTo>
                <a:close/>
              </a:path>
            </a:pathLst>
          </a:custGeom>
          <a:solidFill>
            <a:srgbClr val="4A5568">
              <a:alpha val="20000"/>
            </a:srgbClr>
          </a:solidFill>
          <a:ln w="10160">
            <a:solidFill>
              <a:srgbClr val="4A5568"/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530048" y="4317255"/>
            <a:ext cx="160891" cy="160891"/>
          </a:xfrm>
          <a:custGeom>
            <a:avLst/>
            <a:gdLst/>
            <a:ahLst/>
            <a:cxnLst/>
            <a:rect l="l" t="t" r="r" b="b"/>
            <a:pathLst>
              <a:path w="160891" h="160891">
                <a:moveTo>
                  <a:pt x="73061" y="1634"/>
                </a:moveTo>
                <a:cubicBezTo>
                  <a:pt x="77743" y="-534"/>
                  <a:pt x="83148" y="-534"/>
                  <a:pt x="87830" y="1634"/>
                </a:cubicBezTo>
                <a:lnTo>
                  <a:pt x="156524" y="33372"/>
                </a:lnTo>
                <a:cubicBezTo>
                  <a:pt x="159195" y="34598"/>
                  <a:pt x="160891" y="37269"/>
                  <a:pt x="160891" y="40223"/>
                </a:cubicBezTo>
                <a:cubicBezTo>
                  <a:pt x="160891" y="43177"/>
                  <a:pt x="159195" y="45848"/>
                  <a:pt x="156524" y="47073"/>
                </a:cubicBezTo>
                <a:lnTo>
                  <a:pt x="87830" y="78812"/>
                </a:lnTo>
                <a:cubicBezTo>
                  <a:pt x="83148" y="80980"/>
                  <a:pt x="77743" y="80980"/>
                  <a:pt x="73061" y="78812"/>
                </a:cubicBezTo>
                <a:lnTo>
                  <a:pt x="4368" y="47073"/>
                </a:lnTo>
                <a:cubicBezTo>
                  <a:pt x="1697" y="45816"/>
                  <a:pt x="0" y="43145"/>
                  <a:pt x="0" y="40223"/>
                </a:cubicBezTo>
                <a:cubicBezTo>
                  <a:pt x="0" y="37300"/>
                  <a:pt x="1697" y="34598"/>
                  <a:pt x="4368" y="33372"/>
                </a:cubicBezTo>
                <a:lnTo>
                  <a:pt x="73061" y="1634"/>
                </a:lnTo>
                <a:close/>
                <a:moveTo>
                  <a:pt x="15115" y="68630"/>
                </a:moveTo>
                <a:lnTo>
                  <a:pt x="66745" y="92481"/>
                </a:lnTo>
                <a:cubicBezTo>
                  <a:pt x="75449" y="96503"/>
                  <a:pt x="85474" y="96503"/>
                  <a:pt x="94178" y="92481"/>
                </a:cubicBezTo>
                <a:lnTo>
                  <a:pt x="145808" y="68630"/>
                </a:lnTo>
                <a:lnTo>
                  <a:pt x="156524" y="73595"/>
                </a:lnTo>
                <a:cubicBezTo>
                  <a:pt x="159195" y="74821"/>
                  <a:pt x="160891" y="77492"/>
                  <a:pt x="160891" y="80446"/>
                </a:cubicBezTo>
                <a:cubicBezTo>
                  <a:pt x="160891" y="83400"/>
                  <a:pt x="159195" y="86071"/>
                  <a:pt x="156524" y="87296"/>
                </a:cubicBezTo>
                <a:lnTo>
                  <a:pt x="87830" y="119035"/>
                </a:lnTo>
                <a:cubicBezTo>
                  <a:pt x="83148" y="121203"/>
                  <a:pt x="77743" y="121203"/>
                  <a:pt x="73061" y="119035"/>
                </a:cubicBezTo>
                <a:lnTo>
                  <a:pt x="4368" y="87296"/>
                </a:lnTo>
                <a:cubicBezTo>
                  <a:pt x="1697" y="86039"/>
                  <a:pt x="0" y="83368"/>
                  <a:pt x="0" y="80446"/>
                </a:cubicBezTo>
                <a:cubicBezTo>
                  <a:pt x="0" y="77523"/>
                  <a:pt x="1697" y="74821"/>
                  <a:pt x="4368" y="73595"/>
                </a:cubicBezTo>
                <a:lnTo>
                  <a:pt x="15084" y="68630"/>
                </a:lnTo>
                <a:close/>
                <a:moveTo>
                  <a:pt x="4368" y="113818"/>
                </a:moveTo>
                <a:lnTo>
                  <a:pt x="15084" y="108853"/>
                </a:lnTo>
                <a:lnTo>
                  <a:pt x="66713" y="132704"/>
                </a:lnTo>
                <a:cubicBezTo>
                  <a:pt x="75418" y="136726"/>
                  <a:pt x="85442" y="136726"/>
                  <a:pt x="94147" y="132704"/>
                </a:cubicBezTo>
                <a:lnTo>
                  <a:pt x="145776" y="108853"/>
                </a:lnTo>
                <a:lnTo>
                  <a:pt x="156492" y="113818"/>
                </a:lnTo>
                <a:cubicBezTo>
                  <a:pt x="159163" y="115044"/>
                  <a:pt x="160860" y="117715"/>
                  <a:pt x="160860" y="120669"/>
                </a:cubicBezTo>
                <a:cubicBezTo>
                  <a:pt x="160860" y="123622"/>
                  <a:pt x="159163" y="126294"/>
                  <a:pt x="156492" y="127519"/>
                </a:cubicBezTo>
                <a:lnTo>
                  <a:pt x="87799" y="159257"/>
                </a:lnTo>
                <a:cubicBezTo>
                  <a:pt x="83117" y="161426"/>
                  <a:pt x="77712" y="161426"/>
                  <a:pt x="73030" y="159257"/>
                </a:cubicBezTo>
                <a:lnTo>
                  <a:pt x="4368" y="127519"/>
                </a:lnTo>
                <a:cubicBezTo>
                  <a:pt x="1697" y="126262"/>
                  <a:pt x="0" y="123591"/>
                  <a:pt x="0" y="120669"/>
                </a:cubicBezTo>
                <a:cubicBezTo>
                  <a:pt x="0" y="117746"/>
                  <a:pt x="1697" y="115044"/>
                  <a:pt x="4368" y="113818"/>
                </a:cubicBezTo>
                <a:close/>
              </a:path>
            </a:pathLst>
          </a:custGeom>
          <a:solidFill>
            <a:srgbClr val="C5A575"/>
          </a:solidFill>
          <a:ln/>
        </p:spPr>
      </p:sp>
      <p:sp>
        <p:nvSpPr>
          <p:cNvPr id="14" name="Text 12"/>
          <p:cNvSpPr/>
          <p:nvPr/>
        </p:nvSpPr>
        <p:spPr>
          <a:xfrm>
            <a:off x="713286" y="4272563"/>
            <a:ext cx="4058041" cy="2502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67" b="1" dirty="0">
                <a:solidFill>
                  <a:srgbClr val="F7FAFC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Concept Categories</a:t>
            </a:r>
            <a:endParaRPr lang="en-US" sz="1600" dirty="0"/>
          </a:p>
        </p:txBody>
      </p:sp>
      <p:sp>
        <p:nvSpPr>
          <p:cNvPr id="15" name="Shape 13"/>
          <p:cNvSpPr/>
          <p:nvPr/>
        </p:nvSpPr>
        <p:spPr>
          <a:xfrm>
            <a:off x="507702" y="4630100"/>
            <a:ext cx="4183179" cy="357537"/>
          </a:xfrm>
          <a:custGeom>
            <a:avLst/>
            <a:gdLst/>
            <a:ahLst/>
            <a:cxnLst/>
            <a:rect l="l" t="t" r="r" b="b"/>
            <a:pathLst>
              <a:path w="4183179" h="357537">
                <a:moveTo>
                  <a:pt x="35754" y="0"/>
                </a:moveTo>
                <a:lnTo>
                  <a:pt x="4147425" y="0"/>
                </a:lnTo>
                <a:cubicBezTo>
                  <a:pt x="4167171" y="0"/>
                  <a:pt x="4183179" y="16007"/>
                  <a:pt x="4183179" y="35754"/>
                </a:cubicBezTo>
                <a:lnTo>
                  <a:pt x="4183179" y="321783"/>
                </a:lnTo>
                <a:cubicBezTo>
                  <a:pt x="4183179" y="341529"/>
                  <a:pt x="4167171" y="357537"/>
                  <a:pt x="4147425" y="357537"/>
                </a:cubicBezTo>
                <a:lnTo>
                  <a:pt x="35754" y="357537"/>
                </a:lnTo>
                <a:cubicBezTo>
                  <a:pt x="16007" y="357537"/>
                  <a:pt x="0" y="341529"/>
                  <a:pt x="0" y="321783"/>
                </a:cubicBezTo>
                <a:lnTo>
                  <a:pt x="0" y="35754"/>
                </a:lnTo>
                <a:cubicBezTo>
                  <a:pt x="0" y="16007"/>
                  <a:pt x="16007" y="0"/>
                  <a:pt x="35754" y="0"/>
                </a:cubicBezTo>
                <a:close/>
              </a:path>
            </a:pathLst>
          </a:custGeom>
          <a:solidFill>
            <a:srgbClr val="2D3748">
              <a:alpha val="50196"/>
            </a:srgbClr>
          </a:solidFill>
          <a:ln/>
        </p:spPr>
      </p:sp>
      <p:sp>
        <p:nvSpPr>
          <p:cNvPr id="16" name="Text 14"/>
          <p:cNvSpPr/>
          <p:nvPr/>
        </p:nvSpPr>
        <p:spPr>
          <a:xfrm>
            <a:off x="579209" y="4701607"/>
            <a:ext cx="1626792" cy="2145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26" dirty="0">
                <a:solidFill>
                  <a:srgbClr val="8B9D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Civilisational Governance</a:t>
            </a:r>
            <a:endParaRPr lang="en-US" sz="1600" dirty="0"/>
          </a:p>
        </p:txBody>
      </p:sp>
      <p:sp>
        <p:nvSpPr>
          <p:cNvPr id="17" name="Text 15"/>
          <p:cNvSpPr/>
          <p:nvPr/>
        </p:nvSpPr>
        <p:spPr>
          <a:xfrm>
            <a:off x="4396919" y="4701607"/>
            <a:ext cx="294968" cy="2145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26" b="1" dirty="0">
                <a:solidFill>
                  <a:srgbClr val="C5A57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45+</a:t>
            </a:r>
            <a:endParaRPr lang="en-US" sz="1600" dirty="0"/>
          </a:p>
        </p:txBody>
      </p:sp>
      <p:sp>
        <p:nvSpPr>
          <p:cNvPr id="18" name="Shape 16"/>
          <p:cNvSpPr/>
          <p:nvPr/>
        </p:nvSpPr>
        <p:spPr>
          <a:xfrm>
            <a:off x="507702" y="5059144"/>
            <a:ext cx="4183179" cy="357537"/>
          </a:xfrm>
          <a:custGeom>
            <a:avLst/>
            <a:gdLst/>
            <a:ahLst/>
            <a:cxnLst/>
            <a:rect l="l" t="t" r="r" b="b"/>
            <a:pathLst>
              <a:path w="4183179" h="357537">
                <a:moveTo>
                  <a:pt x="35754" y="0"/>
                </a:moveTo>
                <a:lnTo>
                  <a:pt x="4147425" y="0"/>
                </a:lnTo>
                <a:cubicBezTo>
                  <a:pt x="4167171" y="0"/>
                  <a:pt x="4183179" y="16007"/>
                  <a:pt x="4183179" y="35754"/>
                </a:cubicBezTo>
                <a:lnTo>
                  <a:pt x="4183179" y="321783"/>
                </a:lnTo>
                <a:cubicBezTo>
                  <a:pt x="4183179" y="341529"/>
                  <a:pt x="4167171" y="357537"/>
                  <a:pt x="4147425" y="357537"/>
                </a:cubicBezTo>
                <a:lnTo>
                  <a:pt x="35754" y="357537"/>
                </a:lnTo>
                <a:cubicBezTo>
                  <a:pt x="16007" y="357537"/>
                  <a:pt x="0" y="341529"/>
                  <a:pt x="0" y="321783"/>
                </a:cubicBezTo>
                <a:lnTo>
                  <a:pt x="0" y="35754"/>
                </a:lnTo>
                <a:cubicBezTo>
                  <a:pt x="0" y="16007"/>
                  <a:pt x="16007" y="0"/>
                  <a:pt x="35754" y="0"/>
                </a:cubicBezTo>
                <a:close/>
              </a:path>
            </a:pathLst>
          </a:custGeom>
          <a:solidFill>
            <a:srgbClr val="2D3748">
              <a:alpha val="50196"/>
            </a:srgbClr>
          </a:solidFill>
          <a:ln/>
        </p:spPr>
      </p:sp>
      <p:sp>
        <p:nvSpPr>
          <p:cNvPr id="19" name="Text 17"/>
          <p:cNvSpPr/>
          <p:nvPr/>
        </p:nvSpPr>
        <p:spPr>
          <a:xfrm>
            <a:off x="579209" y="5130651"/>
            <a:ext cx="1465900" cy="2145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26" dirty="0">
                <a:solidFill>
                  <a:srgbClr val="8B9D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Constitutional Thought</a:t>
            </a:r>
            <a:endParaRPr lang="en-US" sz="1600" dirty="0"/>
          </a:p>
        </p:txBody>
      </p:sp>
      <p:sp>
        <p:nvSpPr>
          <p:cNvPr id="20" name="Text 18"/>
          <p:cNvSpPr/>
          <p:nvPr/>
        </p:nvSpPr>
        <p:spPr>
          <a:xfrm>
            <a:off x="4390215" y="5130651"/>
            <a:ext cx="294968" cy="2145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26" b="1" dirty="0">
                <a:solidFill>
                  <a:srgbClr val="C5A57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38+</a:t>
            </a:r>
            <a:endParaRPr lang="en-US" sz="1600" dirty="0"/>
          </a:p>
        </p:txBody>
      </p:sp>
      <p:sp>
        <p:nvSpPr>
          <p:cNvPr id="21" name="Shape 19"/>
          <p:cNvSpPr/>
          <p:nvPr/>
        </p:nvSpPr>
        <p:spPr>
          <a:xfrm>
            <a:off x="507702" y="5488188"/>
            <a:ext cx="4183179" cy="357537"/>
          </a:xfrm>
          <a:custGeom>
            <a:avLst/>
            <a:gdLst/>
            <a:ahLst/>
            <a:cxnLst/>
            <a:rect l="l" t="t" r="r" b="b"/>
            <a:pathLst>
              <a:path w="4183179" h="357537">
                <a:moveTo>
                  <a:pt x="35754" y="0"/>
                </a:moveTo>
                <a:lnTo>
                  <a:pt x="4147425" y="0"/>
                </a:lnTo>
                <a:cubicBezTo>
                  <a:pt x="4167171" y="0"/>
                  <a:pt x="4183179" y="16007"/>
                  <a:pt x="4183179" y="35754"/>
                </a:cubicBezTo>
                <a:lnTo>
                  <a:pt x="4183179" y="321783"/>
                </a:lnTo>
                <a:cubicBezTo>
                  <a:pt x="4183179" y="341529"/>
                  <a:pt x="4167171" y="357537"/>
                  <a:pt x="4147425" y="357537"/>
                </a:cubicBezTo>
                <a:lnTo>
                  <a:pt x="35754" y="357537"/>
                </a:lnTo>
                <a:cubicBezTo>
                  <a:pt x="16007" y="357537"/>
                  <a:pt x="0" y="341529"/>
                  <a:pt x="0" y="321783"/>
                </a:cubicBezTo>
                <a:lnTo>
                  <a:pt x="0" y="35754"/>
                </a:lnTo>
                <a:cubicBezTo>
                  <a:pt x="0" y="16007"/>
                  <a:pt x="16007" y="0"/>
                  <a:pt x="35754" y="0"/>
                </a:cubicBezTo>
                <a:close/>
              </a:path>
            </a:pathLst>
          </a:custGeom>
          <a:solidFill>
            <a:srgbClr val="2D3748">
              <a:alpha val="50196"/>
            </a:srgbClr>
          </a:solidFill>
          <a:ln/>
        </p:spPr>
      </p:sp>
      <p:sp>
        <p:nvSpPr>
          <p:cNvPr id="22" name="Text 20"/>
          <p:cNvSpPr/>
          <p:nvPr/>
        </p:nvSpPr>
        <p:spPr>
          <a:xfrm>
            <a:off x="579209" y="5559695"/>
            <a:ext cx="1090487" cy="2145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26" dirty="0">
                <a:solidFill>
                  <a:srgbClr val="8B9D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AI &amp; Democracy</a:t>
            </a:r>
            <a:endParaRPr lang="en-US" sz="1600" dirty="0"/>
          </a:p>
        </p:txBody>
      </p:sp>
      <p:sp>
        <p:nvSpPr>
          <p:cNvPr id="23" name="Text 21"/>
          <p:cNvSpPr/>
          <p:nvPr/>
        </p:nvSpPr>
        <p:spPr>
          <a:xfrm>
            <a:off x="4396807" y="5559695"/>
            <a:ext cx="294968" cy="2145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26" b="1" dirty="0">
                <a:solidFill>
                  <a:srgbClr val="C5A57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52+</a:t>
            </a:r>
            <a:endParaRPr lang="en-US" sz="1600" dirty="0"/>
          </a:p>
        </p:txBody>
      </p:sp>
      <p:sp>
        <p:nvSpPr>
          <p:cNvPr id="24" name="Shape 22"/>
          <p:cNvSpPr/>
          <p:nvPr/>
        </p:nvSpPr>
        <p:spPr>
          <a:xfrm>
            <a:off x="507702" y="5917232"/>
            <a:ext cx="4183179" cy="357537"/>
          </a:xfrm>
          <a:custGeom>
            <a:avLst/>
            <a:gdLst/>
            <a:ahLst/>
            <a:cxnLst/>
            <a:rect l="l" t="t" r="r" b="b"/>
            <a:pathLst>
              <a:path w="4183179" h="357537">
                <a:moveTo>
                  <a:pt x="35754" y="0"/>
                </a:moveTo>
                <a:lnTo>
                  <a:pt x="4147425" y="0"/>
                </a:lnTo>
                <a:cubicBezTo>
                  <a:pt x="4167171" y="0"/>
                  <a:pt x="4183179" y="16007"/>
                  <a:pt x="4183179" y="35754"/>
                </a:cubicBezTo>
                <a:lnTo>
                  <a:pt x="4183179" y="321783"/>
                </a:lnTo>
                <a:cubicBezTo>
                  <a:pt x="4183179" y="341529"/>
                  <a:pt x="4167171" y="357537"/>
                  <a:pt x="4147425" y="357537"/>
                </a:cubicBezTo>
                <a:lnTo>
                  <a:pt x="35754" y="357537"/>
                </a:lnTo>
                <a:cubicBezTo>
                  <a:pt x="16007" y="357537"/>
                  <a:pt x="0" y="341529"/>
                  <a:pt x="0" y="321783"/>
                </a:cubicBezTo>
                <a:lnTo>
                  <a:pt x="0" y="35754"/>
                </a:lnTo>
                <a:cubicBezTo>
                  <a:pt x="0" y="16007"/>
                  <a:pt x="16007" y="0"/>
                  <a:pt x="35754" y="0"/>
                </a:cubicBezTo>
                <a:close/>
              </a:path>
            </a:pathLst>
          </a:custGeom>
          <a:solidFill>
            <a:srgbClr val="2D3748">
              <a:alpha val="50196"/>
            </a:srgbClr>
          </a:solidFill>
          <a:ln/>
        </p:spPr>
      </p:sp>
      <p:sp>
        <p:nvSpPr>
          <p:cNvPr id="25" name="Text 23"/>
          <p:cNvSpPr/>
          <p:nvPr/>
        </p:nvSpPr>
        <p:spPr>
          <a:xfrm>
            <a:off x="579209" y="5988739"/>
            <a:ext cx="1278194" cy="2145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26" dirty="0">
                <a:solidFill>
                  <a:srgbClr val="8B9D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Sanatan Economics</a:t>
            </a:r>
            <a:endParaRPr lang="en-US" sz="1600" dirty="0"/>
          </a:p>
        </p:txBody>
      </p:sp>
      <p:sp>
        <p:nvSpPr>
          <p:cNvPr id="26" name="Text 24"/>
          <p:cNvSpPr/>
          <p:nvPr/>
        </p:nvSpPr>
        <p:spPr>
          <a:xfrm>
            <a:off x="4428539" y="5988739"/>
            <a:ext cx="259214" cy="2145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26" b="1" dirty="0">
                <a:solidFill>
                  <a:srgbClr val="C5A57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41+</a:t>
            </a:r>
            <a:endParaRPr lang="en-US" sz="1600" dirty="0"/>
          </a:p>
        </p:txBody>
      </p:sp>
      <p:sp>
        <p:nvSpPr>
          <p:cNvPr id="27" name="Shape 25"/>
          <p:cNvSpPr/>
          <p:nvPr/>
        </p:nvSpPr>
        <p:spPr>
          <a:xfrm>
            <a:off x="507702" y="6346276"/>
            <a:ext cx="4183179" cy="357537"/>
          </a:xfrm>
          <a:custGeom>
            <a:avLst/>
            <a:gdLst/>
            <a:ahLst/>
            <a:cxnLst/>
            <a:rect l="l" t="t" r="r" b="b"/>
            <a:pathLst>
              <a:path w="4183179" h="357537">
                <a:moveTo>
                  <a:pt x="35754" y="0"/>
                </a:moveTo>
                <a:lnTo>
                  <a:pt x="4147425" y="0"/>
                </a:lnTo>
                <a:cubicBezTo>
                  <a:pt x="4167171" y="0"/>
                  <a:pt x="4183179" y="16007"/>
                  <a:pt x="4183179" y="35754"/>
                </a:cubicBezTo>
                <a:lnTo>
                  <a:pt x="4183179" y="321783"/>
                </a:lnTo>
                <a:cubicBezTo>
                  <a:pt x="4183179" y="341529"/>
                  <a:pt x="4167171" y="357537"/>
                  <a:pt x="4147425" y="357537"/>
                </a:cubicBezTo>
                <a:lnTo>
                  <a:pt x="35754" y="357537"/>
                </a:lnTo>
                <a:cubicBezTo>
                  <a:pt x="16007" y="357537"/>
                  <a:pt x="0" y="341529"/>
                  <a:pt x="0" y="321783"/>
                </a:cubicBezTo>
                <a:lnTo>
                  <a:pt x="0" y="35754"/>
                </a:lnTo>
                <a:cubicBezTo>
                  <a:pt x="0" y="16007"/>
                  <a:pt x="16007" y="0"/>
                  <a:pt x="35754" y="0"/>
                </a:cubicBezTo>
                <a:close/>
              </a:path>
            </a:pathLst>
          </a:custGeom>
          <a:solidFill>
            <a:srgbClr val="2D3748">
              <a:alpha val="50196"/>
            </a:srgbClr>
          </a:solidFill>
          <a:ln/>
        </p:spPr>
      </p:sp>
      <p:sp>
        <p:nvSpPr>
          <p:cNvPr id="28" name="Text 26"/>
          <p:cNvSpPr/>
          <p:nvPr/>
        </p:nvSpPr>
        <p:spPr>
          <a:xfrm>
            <a:off x="579209" y="6417783"/>
            <a:ext cx="1215625" cy="2145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26" dirty="0">
                <a:solidFill>
                  <a:srgbClr val="8B9D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Digital Scholarship</a:t>
            </a:r>
            <a:endParaRPr lang="en-US" sz="1600" dirty="0"/>
          </a:p>
        </p:txBody>
      </p:sp>
      <p:sp>
        <p:nvSpPr>
          <p:cNvPr id="29" name="Text 27"/>
          <p:cNvSpPr/>
          <p:nvPr/>
        </p:nvSpPr>
        <p:spPr>
          <a:xfrm>
            <a:off x="4397366" y="6417783"/>
            <a:ext cx="294968" cy="2145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26" b="1" dirty="0">
                <a:solidFill>
                  <a:srgbClr val="C5A57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43+</a:t>
            </a:r>
            <a:endParaRPr lang="en-US" sz="1600" dirty="0"/>
          </a:p>
        </p:txBody>
      </p:sp>
      <p:sp>
        <p:nvSpPr>
          <p:cNvPr id="30" name="Shape 28"/>
          <p:cNvSpPr/>
          <p:nvPr/>
        </p:nvSpPr>
        <p:spPr>
          <a:xfrm>
            <a:off x="5021714" y="1630367"/>
            <a:ext cx="6809286" cy="3797039"/>
          </a:xfrm>
          <a:custGeom>
            <a:avLst/>
            <a:gdLst/>
            <a:ahLst/>
            <a:cxnLst/>
            <a:rect l="l" t="t" r="r" b="b"/>
            <a:pathLst>
              <a:path w="6809286" h="3797039">
                <a:moveTo>
                  <a:pt x="71498" y="0"/>
                </a:moveTo>
                <a:lnTo>
                  <a:pt x="6737787" y="0"/>
                </a:lnTo>
                <a:cubicBezTo>
                  <a:pt x="6777275" y="0"/>
                  <a:pt x="6809286" y="32011"/>
                  <a:pt x="6809286" y="71498"/>
                </a:cubicBezTo>
                <a:lnTo>
                  <a:pt x="6809286" y="3725541"/>
                </a:lnTo>
                <a:cubicBezTo>
                  <a:pt x="6809286" y="3765028"/>
                  <a:pt x="6777275" y="3797039"/>
                  <a:pt x="6737787" y="3797039"/>
                </a:cubicBezTo>
                <a:lnTo>
                  <a:pt x="71498" y="3797039"/>
                </a:lnTo>
                <a:cubicBezTo>
                  <a:pt x="32011" y="3797039"/>
                  <a:pt x="0" y="3765028"/>
                  <a:pt x="0" y="3725541"/>
                </a:cubicBezTo>
                <a:lnTo>
                  <a:pt x="0" y="71498"/>
                </a:lnTo>
                <a:cubicBezTo>
                  <a:pt x="0" y="32011"/>
                  <a:pt x="32011" y="0"/>
                  <a:pt x="71498" y="0"/>
                </a:cubicBezTo>
                <a:close/>
              </a:path>
            </a:pathLst>
          </a:custGeom>
          <a:solidFill>
            <a:srgbClr val="4A5568">
              <a:alpha val="20000"/>
            </a:srgbClr>
          </a:solidFill>
          <a:ln w="10160">
            <a:solidFill>
              <a:srgbClr val="4A5568"/>
            </a:solidFill>
            <a:prstDash val="solid"/>
          </a:ln>
        </p:spPr>
      </p:sp>
      <p:sp>
        <p:nvSpPr>
          <p:cNvPr id="31" name="Text 29"/>
          <p:cNvSpPr/>
          <p:nvPr/>
        </p:nvSpPr>
        <p:spPr>
          <a:xfrm>
            <a:off x="5168304" y="1776960"/>
            <a:ext cx="6605490" cy="2502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08" b="1" dirty="0">
                <a:solidFill>
                  <a:srgbClr val="C5A575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Signature Original Concepts</a:t>
            </a:r>
            <a:endParaRPr lang="en-US" sz="1600" dirty="0"/>
          </a:p>
        </p:txBody>
      </p:sp>
      <p:sp>
        <p:nvSpPr>
          <p:cNvPr id="32" name="Shape 30"/>
          <p:cNvSpPr/>
          <p:nvPr/>
        </p:nvSpPr>
        <p:spPr>
          <a:xfrm>
            <a:off x="5175455" y="2134496"/>
            <a:ext cx="3216042" cy="572059"/>
          </a:xfrm>
          <a:custGeom>
            <a:avLst/>
            <a:gdLst/>
            <a:ahLst/>
            <a:cxnLst/>
            <a:rect l="l" t="t" r="r" b="b"/>
            <a:pathLst>
              <a:path w="3216042" h="572059">
                <a:moveTo>
                  <a:pt x="14301" y="0"/>
                </a:moveTo>
                <a:lnTo>
                  <a:pt x="3144535" y="0"/>
                </a:lnTo>
                <a:cubicBezTo>
                  <a:pt x="3184027" y="0"/>
                  <a:pt x="3216042" y="32015"/>
                  <a:pt x="3216042" y="71507"/>
                </a:cubicBezTo>
                <a:lnTo>
                  <a:pt x="3216042" y="500551"/>
                </a:lnTo>
                <a:cubicBezTo>
                  <a:pt x="3216042" y="540044"/>
                  <a:pt x="3184027" y="572059"/>
                  <a:pt x="3144535" y="572059"/>
                </a:cubicBezTo>
                <a:lnTo>
                  <a:pt x="14301" y="572059"/>
                </a:lnTo>
                <a:cubicBezTo>
                  <a:pt x="6403" y="572059"/>
                  <a:pt x="0" y="565656"/>
                  <a:pt x="0" y="557757"/>
                </a:cubicBezTo>
                <a:lnTo>
                  <a:pt x="0" y="14301"/>
                </a:lnTo>
                <a:cubicBezTo>
                  <a:pt x="0" y="6403"/>
                  <a:pt x="6403" y="0"/>
                  <a:pt x="14301" y="0"/>
                </a:cubicBezTo>
                <a:close/>
              </a:path>
            </a:pathLst>
          </a:custGeom>
          <a:solidFill>
            <a:srgbClr val="2D3748">
              <a:alpha val="50196"/>
            </a:srgbClr>
          </a:solidFill>
          <a:ln/>
        </p:spPr>
      </p:sp>
      <p:sp>
        <p:nvSpPr>
          <p:cNvPr id="33" name="Shape 31"/>
          <p:cNvSpPr/>
          <p:nvPr/>
        </p:nvSpPr>
        <p:spPr>
          <a:xfrm>
            <a:off x="5175455" y="2134496"/>
            <a:ext cx="14301" cy="572059"/>
          </a:xfrm>
          <a:custGeom>
            <a:avLst/>
            <a:gdLst/>
            <a:ahLst/>
            <a:cxnLst/>
            <a:rect l="l" t="t" r="r" b="b"/>
            <a:pathLst>
              <a:path w="14301" h="572059">
                <a:moveTo>
                  <a:pt x="14301" y="0"/>
                </a:moveTo>
                <a:lnTo>
                  <a:pt x="14301" y="0"/>
                </a:lnTo>
                <a:lnTo>
                  <a:pt x="14301" y="572059"/>
                </a:lnTo>
                <a:lnTo>
                  <a:pt x="14301" y="572059"/>
                </a:lnTo>
                <a:cubicBezTo>
                  <a:pt x="6403" y="572059"/>
                  <a:pt x="0" y="565656"/>
                  <a:pt x="0" y="557757"/>
                </a:cubicBezTo>
                <a:lnTo>
                  <a:pt x="0" y="14301"/>
                </a:lnTo>
                <a:cubicBezTo>
                  <a:pt x="0" y="6403"/>
                  <a:pt x="6403" y="0"/>
                  <a:pt x="14301" y="0"/>
                </a:cubicBezTo>
                <a:close/>
              </a:path>
            </a:pathLst>
          </a:custGeom>
          <a:solidFill>
            <a:srgbClr val="C5A575"/>
          </a:solidFill>
          <a:ln/>
        </p:spPr>
      </p:sp>
      <p:sp>
        <p:nvSpPr>
          <p:cNvPr id="34" name="Text 32"/>
          <p:cNvSpPr/>
          <p:nvPr/>
        </p:nvSpPr>
        <p:spPr>
          <a:xfrm>
            <a:off x="5289867" y="2241757"/>
            <a:ext cx="3056938" cy="1787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85" b="1" dirty="0">
                <a:solidFill>
                  <a:srgbClr val="C5A575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Helix Originator</a:t>
            </a:r>
            <a:endParaRPr lang="en-US" sz="1600" dirty="0"/>
          </a:p>
        </p:txBody>
      </p:sp>
      <p:sp>
        <p:nvSpPr>
          <p:cNvPr id="35" name="Text 33"/>
          <p:cNvSpPr/>
          <p:nvPr/>
        </p:nvSpPr>
        <p:spPr>
          <a:xfrm>
            <a:off x="5289867" y="2456279"/>
            <a:ext cx="3048000" cy="1430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845" dirty="0">
                <a:solidFill>
                  <a:srgbClr val="8B9D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Document origination &amp; verification protocol</a:t>
            </a:r>
            <a:endParaRPr lang="en-US" sz="1600" dirty="0"/>
          </a:p>
        </p:txBody>
      </p:sp>
      <p:sp>
        <p:nvSpPr>
          <p:cNvPr id="36" name="Shape 34"/>
          <p:cNvSpPr/>
          <p:nvPr/>
        </p:nvSpPr>
        <p:spPr>
          <a:xfrm>
            <a:off x="8467139" y="2134496"/>
            <a:ext cx="3216042" cy="572059"/>
          </a:xfrm>
          <a:custGeom>
            <a:avLst/>
            <a:gdLst/>
            <a:ahLst/>
            <a:cxnLst/>
            <a:rect l="l" t="t" r="r" b="b"/>
            <a:pathLst>
              <a:path w="3216042" h="572059">
                <a:moveTo>
                  <a:pt x="14301" y="0"/>
                </a:moveTo>
                <a:lnTo>
                  <a:pt x="3144535" y="0"/>
                </a:lnTo>
                <a:cubicBezTo>
                  <a:pt x="3184027" y="0"/>
                  <a:pt x="3216042" y="32015"/>
                  <a:pt x="3216042" y="71507"/>
                </a:cubicBezTo>
                <a:lnTo>
                  <a:pt x="3216042" y="500551"/>
                </a:lnTo>
                <a:cubicBezTo>
                  <a:pt x="3216042" y="540044"/>
                  <a:pt x="3184027" y="572059"/>
                  <a:pt x="3144535" y="572059"/>
                </a:cubicBezTo>
                <a:lnTo>
                  <a:pt x="14301" y="572059"/>
                </a:lnTo>
                <a:cubicBezTo>
                  <a:pt x="6403" y="572059"/>
                  <a:pt x="0" y="565656"/>
                  <a:pt x="0" y="557757"/>
                </a:cubicBezTo>
                <a:lnTo>
                  <a:pt x="0" y="14301"/>
                </a:lnTo>
                <a:cubicBezTo>
                  <a:pt x="0" y="6403"/>
                  <a:pt x="6403" y="0"/>
                  <a:pt x="14301" y="0"/>
                </a:cubicBezTo>
                <a:close/>
              </a:path>
            </a:pathLst>
          </a:custGeom>
          <a:solidFill>
            <a:srgbClr val="2D3748">
              <a:alpha val="50196"/>
            </a:srgbClr>
          </a:solidFill>
          <a:ln/>
        </p:spPr>
      </p:sp>
      <p:sp>
        <p:nvSpPr>
          <p:cNvPr id="37" name="Shape 35"/>
          <p:cNvSpPr/>
          <p:nvPr/>
        </p:nvSpPr>
        <p:spPr>
          <a:xfrm>
            <a:off x="8467139" y="2134496"/>
            <a:ext cx="14301" cy="572059"/>
          </a:xfrm>
          <a:custGeom>
            <a:avLst/>
            <a:gdLst/>
            <a:ahLst/>
            <a:cxnLst/>
            <a:rect l="l" t="t" r="r" b="b"/>
            <a:pathLst>
              <a:path w="14301" h="572059">
                <a:moveTo>
                  <a:pt x="14301" y="0"/>
                </a:moveTo>
                <a:lnTo>
                  <a:pt x="14301" y="0"/>
                </a:lnTo>
                <a:lnTo>
                  <a:pt x="14301" y="572059"/>
                </a:lnTo>
                <a:lnTo>
                  <a:pt x="14301" y="572059"/>
                </a:lnTo>
                <a:cubicBezTo>
                  <a:pt x="6403" y="572059"/>
                  <a:pt x="0" y="565656"/>
                  <a:pt x="0" y="557757"/>
                </a:cubicBezTo>
                <a:lnTo>
                  <a:pt x="0" y="14301"/>
                </a:lnTo>
                <a:cubicBezTo>
                  <a:pt x="0" y="6403"/>
                  <a:pt x="6403" y="0"/>
                  <a:pt x="14301" y="0"/>
                </a:cubicBezTo>
                <a:close/>
              </a:path>
            </a:pathLst>
          </a:custGeom>
          <a:solidFill>
            <a:srgbClr val="C5A575"/>
          </a:solidFill>
          <a:ln/>
        </p:spPr>
      </p:sp>
      <p:sp>
        <p:nvSpPr>
          <p:cNvPr id="38" name="Text 36"/>
          <p:cNvSpPr/>
          <p:nvPr/>
        </p:nvSpPr>
        <p:spPr>
          <a:xfrm>
            <a:off x="8581550" y="2241757"/>
            <a:ext cx="3056938" cy="1787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85" b="1" dirty="0">
                <a:solidFill>
                  <a:srgbClr val="C5A575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Docu Helix</a:t>
            </a:r>
            <a:endParaRPr lang="en-US" sz="1600" dirty="0"/>
          </a:p>
        </p:txBody>
      </p:sp>
      <p:sp>
        <p:nvSpPr>
          <p:cNvPr id="39" name="Text 37"/>
          <p:cNvSpPr/>
          <p:nvPr/>
        </p:nvSpPr>
        <p:spPr>
          <a:xfrm>
            <a:off x="8581550" y="2456279"/>
            <a:ext cx="3048000" cy="1430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845" dirty="0">
                <a:solidFill>
                  <a:srgbClr val="8B9D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Document authentication framework</a:t>
            </a:r>
            <a:endParaRPr lang="en-US" sz="1600" dirty="0"/>
          </a:p>
        </p:txBody>
      </p:sp>
      <p:sp>
        <p:nvSpPr>
          <p:cNvPr id="40" name="Shape 38"/>
          <p:cNvSpPr/>
          <p:nvPr/>
        </p:nvSpPr>
        <p:spPr>
          <a:xfrm>
            <a:off x="5175455" y="2777949"/>
            <a:ext cx="3216042" cy="572059"/>
          </a:xfrm>
          <a:custGeom>
            <a:avLst/>
            <a:gdLst/>
            <a:ahLst/>
            <a:cxnLst/>
            <a:rect l="l" t="t" r="r" b="b"/>
            <a:pathLst>
              <a:path w="3216042" h="572059">
                <a:moveTo>
                  <a:pt x="14301" y="0"/>
                </a:moveTo>
                <a:lnTo>
                  <a:pt x="3144535" y="0"/>
                </a:lnTo>
                <a:cubicBezTo>
                  <a:pt x="3184027" y="0"/>
                  <a:pt x="3216042" y="32015"/>
                  <a:pt x="3216042" y="71507"/>
                </a:cubicBezTo>
                <a:lnTo>
                  <a:pt x="3216042" y="500551"/>
                </a:lnTo>
                <a:cubicBezTo>
                  <a:pt x="3216042" y="540044"/>
                  <a:pt x="3184027" y="572059"/>
                  <a:pt x="3144535" y="572059"/>
                </a:cubicBezTo>
                <a:lnTo>
                  <a:pt x="14301" y="572059"/>
                </a:lnTo>
                <a:cubicBezTo>
                  <a:pt x="6403" y="572059"/>
                  <a:pt x="0" y="565656"/>
                  <a:pt x="0" y="557757"/>
                </a:cubicBezTo>
                <a:lnTo>
                  <a:pt x="0" y="14301"/>
                </a:lnTo>
                <a:cubicBezTo>
                  <a:pt x="0" y="6403"/>
                  <a:pt x="6403" y="0"/>
                  <a:pt x="14301" y="0"/>
                </a:cubicBezTo>
                <a:close/>
              </a:path>
            </a:pathLst>
          </a:custGeom>
          <a:solidFill>
            <a:srgbClr val="2D3748">
              <a:alpha val="50196"/>
            </a:srgbClr>
          </a:solidFill>
          <a:ln/>
        </p:spPr>
      </p:sp>
      <p:sp>
        <p:nvSpPr>
          <p:cNvPr id="41" name="Shape 39"/>
          <p:cNvSpPr/>
          <p:nvPr/>
        </p:nvSpPr>
        <p:spPr>
          <a:xfrm>
            <a:off x="5175455" y="2777949"/>
            <a:ext cx="14301" cy="572059"/>
          </a:xfrm>
          <a:custGeom>
            <a:avLst/>
            <a:gdLst/>
            <a:ahLst/>
            <a:cxnLst/>
            <a:rect l="l" t="t" r="r" b="b"/>
            <a:pathLst>
              <a:path w="14301" h="572059">
                <a:moveTo>
                  <a:pt x="14301" y="0"/>
                </a:moveTo>
                <a:lnTo>
                  <a:pt x="14301" y="0"/>
                </a:lnTo>
                <a:lnTo>
                  <a:pt x="14301" y="572059"/>
                </a:lnTo>
                <a:lnTo>
                  <a:pt x="14301" y="572059"/>
                </a:lnTo>
                <a:cubicBezTo>
                  <a:pt x="6403" y="572059"/>
                  <a:pt x="0" y="565656"/>
                  <a:pt x="0" y="557757"/>
                </a:cubicBezTo>
                <a:lnTo>
                  <a:pt x="0" y="14301"/>
                </a:lnTo>
                <a:cubicBezTo>
                  <a:pt x="0" y="6403"/>
                  <a:pt x="6403" y="0"/>
                  <a:pt x="14301" y="0"/>
                </a:cubicBezTo>
                <a:close/>
              </a:path>
            </a:pathLst>
          </a:custGeom>
          <a:solidFill>
            <a:srgbClr val="C5A575"/>
          </a:solidFill>
          <a:ln/>
        </p:spPr>
      </p:sp>
      <p:sp>
        <p:nvSpPr>
          <p:cNvPr id="42" name="Text 40"/>
          <p:cNvSpPr/>
          <p:nvPr/>
        </p:nvSpPr>
        <p:spPr>
          <a:xfrm>
            <a:off x="5289867" y="2885210"/>
            <a:ext cx="3056938" cy="1787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85" b="1" dirty="0">
                <a:solidFill>
                  <a:srgbClr val="C5A575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Velvet Iron Governance</a:t>
            </a:r>
            <a:endParaRPr lang="en-US" sz="1600" dirty="0"/>
          </a:p>
        </p:txBody>
      </p:sp>
      <p:sp>
        <p:nvSpPr>
          <p:cNvPr id="43" name="Text 41"/>
          <p:cNvSpPr/>
          <p:nvPr/>
        </p:nvSpPr>
        <p:spPr>
          <a:xfrm>
            <a:off x="5289867" y="3099732"/>
            <a:ext cx="3048000" cy="1430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845" dirty="0">
                <a:solidFill>
                  <a:srgbClr val="8B9D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Adaptive governance model</a:t>
            </a:r>
            <a:endParaRPr lang="en-US" sz="1600" dirty="0"/>
          </a:p>
        </p:txBody>
      </p:sp>
      <p:sp>
        <p:nvSpPr>
          <p:cNvPr id="44" name="Shape 42"/>
          <p:cNvSpPr/>
          <p:nvPr/>
        </p:nvSpPr>
        <p:spPr>
          <a:xfrm>
            <a:off x="8467139" y="2777949"/>
            <a:ext cx="3216042" cy="572059"/>
          </a:xfrm>
          <a:custGeom>
            <a:avLst/>
            <a:gdLst/>
            <a:ahLst/>
            <a:cxnLst/>
            <a:rect l="l" t="t" r="r" b="b"/>
            <a:pathLst>
              <a:path w="3216042" h="572059">
                <a:moveTo>
                  <a:pt x="14301" y="0"/>
                </a:moveTo>
                <a:lnTo>
                  <a:pt x="3144535" y="0"/>
                </a:lnTo>
                <a:cubicBezTo>
                  <a:pt x="3184027" y="0"/>
                  <a:pt x="3216042" y="32015"/>
                  <a:pt x="3216042" y="71507"/>
                </a:cubicBezTo>
                <a:lnTo>
                  <a:pt x="3216042" y="500551"/>
                </a:lnTo>
                <a:cubicBezTo>
                  <a:pt x="3216042" y="540044"/>
                  <a:pt x="3184027" y="572059"/>
                  <a:pt x="3144535" y="572059"/>
                </a:cubicBezTo>
                <a:lnTo>
                  <a:pt x="14301" y="572059"/>
                </a:lnTo>
                <a:cubicBezTo>
                  <a:pt x="6403" y="572059"/>
                  <a:pt x="0" y="565656"/>
                  <a:pt x="0" y="557757"/>
                </a:cubicBezTo>
                <a:lnTo>
                  <a:pt x="0" y="14301"/>
                </a:lnTo>
                <a:cubicBezTo>
                  <a:pt x="0" y="6403"/>
                  <a:pt x="6403" y="0"/>
                  <a:pt x="14301" y="0"/>
                </a:cubicBezTo>
                <a:close/>
              </a:path>
            </a:pathLst>
          </a:custGeom>
          <a:solidFill>
            <a:srgbClr val="2D3748">
              <a:alpha val="50196"/>
            </a:srgbClr>
          </a:solidFill>
          <a:ln/>
        </p:spPr>
      </p:sp>
      <p:sp>
        <p:nvSpPr>
          <p:cNvPr id="45" name="Shape 43"/>
          <p:cNvSpPr/>
          <p:nvPr/>
        </p:nvSpPr>
        <p:spPr>
          <a:xfrm>
            <a:off x="8467139" y="2777949"/>
            <a:ext cx="14301" cy="572059"/>
          </a:xfrm>
          <a:custGeom>
            <a:avLst/>
            <a:gdLst/>
            <a:ahLst/>
            <a:cxnLst/>
            <a:rect l="l" t="t" r="r" b="b"/>
            <a:pathLst>
              <a:path w="14301" h="572059">
                <a:moveTo>
                  <a:pt x="14301" y="0"/>
                </a:moveTo>
                <a:lnTo>
                  <a:pt x="14301" y="0"/>
                </a:lnTo>
                <a:lnTo>
                  <a:pt x="14301" y="572059"/>
                </a:lnTo>
                <a:lnTo>
                  <a:pt x="14301" y="572059"/>
                </a:lnTo>
                <a:cubicBezTo>
                  <a:pt x="6403" y="572059"/>
                  <a:pt x="0" y="565656"/>
                  <a:pt x="0" y="557757"/>
                </a:cubicBezTo>
                <a:lnTo>
                  <a:pt x="0" y="14301"/>
                </a:lnTo>
                <a:cubicBezTo>
                  <a:pt x="0" y="6403"/>
                  <a:pt x="6403" y="0"/>
                  <a:pt x="14301" y="0"/>
                </a:cubicBezTo>
                <a:close/>
              </a:path>
            </a:pathLst>
          </a:custGeom>
          <a:solidFill>
            <a:srgbClr val="C5A575"/>
          </a:solidFill>
          <a:ln/>
        </p:spPr>
      </p:sp>
      <p:sp>
        <p:nvSpPr>
          <p:cNvPr id="46" name="Text 44"/>
          <p:cNvSpPr/>
          <p:nvPr/>
        </p:nvSpPr>
        <p:spPr>
          <a:xfrm>
            <a:off x="8581550" y="2885210"/>
            <a:ext cx="3056938" cy="1787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85" b="1" dirty="0">
                <a:solidFill>
                  <a:srgbClr val="C5A575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Convergence Doctrine</a:t>
            </a:r>
            <a:endParaRPr lang="en-US" sz="1600" dirty="0"/>
          </a:p>
        </p:txBody>
      </p:sp>
      <p:sp>
        <p:nvSpPr>
          <p:cNvPr id="47" name="Text 45"/>
          <p:cNvSpPr/>
          <p:nvPr/>
        </p:nvSpPr>
        <p:spPr>
          <a:xfrm>
            <a:off x="8581550" y="3099732"/>
            <a:ext cx="3048000" cy="1430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845" dirty="0">
                <a:solidFill>
                  <a:srgbClr val="8B9D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Multi-stakeholder alignment theory</a:t>
            </a:r>
            <a:endParaRPr lang="en-US" sz="1600" dirty="0"/>
          </a:p>
        </p:txBody>
      </p:sp>
      <p:sp>
        <p:nvSpPr>
          <p:cNvPr id="48" name="Shape 46"/>
          <p:cNvSpPr/>
          <p:nvPr/>
        </p:nvSpPr>
        <p:spPr>
          <a:xfrm>
            <a:off x="5175455" y="3421401"/>
            <a:ext cx="3216042" cy="572059"/>
          </a:xfrm>
          <a:custGeom>
            <a:avLst/>
            <a:gdLst/>
            <a:ahLst/>
            <a:cxnLst/>
            <a:rect l="l" t="t" r="r" b="b"/>
            <a:pathLst>
              <a:path w="3216042" h="572059">
                <a:moveTo>
                  <a:pt x="14301" y="0"/>
                </a:moveTo>
                <a:lnTo>
                  <a:pt x="3144535" y="0"/>
                </a:lnTo>
                <a:cubicBezTo>
                  <a:pt x="3184027" y="0"/>
                  <a:pt x="3216042" y="32015"/>
                  <a:pt x="3216042" y="71507"/>
                </a:cubicBezTo>
                <a:lnTo>
                  <a:pt x="3216042" y="500551"/>
                </a:lnTo>
                <a:cubicBezTo>
                  <a:pt x="3216042" y="540044"/>
                  <a:pt x="3184027" y="572059"/>
                  <a:pt x="3144535" y="572059"/>
                </a:cubicBezTo>
                <a:lnTo>
                  <a:pt x="14301" y="572059"/>
                </a:lnTo>
                <a:cubicBezTo>
                  <a:pt x="6403" y="572059"/>
                  <a:pt x="0" y="565656"/>
                  <a:pt x="0" y="557757"/>
                </a:cubicBezTo>
                <a:lnTo>
                  <a:pt x="0" y="14301"/>
                </a:lnTo>
                <a:cubicBezTo>
                  <a:pt x="0" y="6403"/>
                  <a:pt x="6403" y="0"/>
                  <a:pt x="14301" y="0"/>
                </a:cubicBezTo>
                <a:close/>
              </a:path>
            </a:pathLst>
          </a:custGeom>
          <a:solidFill>
            <a:srgbClr val="2D3748">
              <a:alpha val="50196"/>
            </a:srgbClr>
          </a:solidFill>
          <a:ln/>
        </p:spPr>
      </p:sp>
      <p:sp>
        <p:nvSpPr>
          <p:cNvPr id="49" name="Shape 47"/>
          <p:cNvSpPr/>
          <p:nvPr/>
        </p:nvSpPr>
        <p:spPr>
          <a:xfrm>
            <a:off x="5175455" y="3421401"/>
            <a:ext cx="14301" cy="572059"/>
          </a:xfrm>
          <a:custGeom>
            <a:avLst/>
            <a:gdLst/>
            <a:ahLst/>
            <a:cxnLst/>
            <a:rect l="l" t="t" r="r" b="b"/>
            <a:pathLst>
              <a:path w="14301" h="572059">
                <a:moveTo>
                  <a:pt x="14301" y="0"/>
                </a:moveTo>
                <a:lnTo>
                  <a:pt x="14301" y="0"/>
                </a:lnTo>
                <a:lnTo>
                  <a:pt x="14301" y="572059"/>
                </a:lnTo>
                <a:lnTo>
                  <a:pt x="14301" y="572059"/>
                </a:lnTo>
                <a:cubicBezTo>
                  <a:pt x="6403" y="572059"/>
                  <a:pt x="0" y="565656"/>
                  <a:pt x="0" y="557757"/>
                </a:cubicBezTo>
                <a:lnTo>
                  <a:pt x="0" y="14301"/>
                </a:lnTo>
                <a:cubicBezTo>
                  <a:pt x="0" y="6403"/>
                  <a:pt x="6403" y="0"/>
                  <a:pt x="14301" y="0"/>
                </a:cubicBezTo>
                <a:close/>
              </a:path>
            </a:pathLst>
          </a:custGeom>
          <a:solidFill>
            <a:srgbClr val="8B9DAE"/>
          </a:solidFill>
          <a:ln/>
        </p:spPr>
      </p:sp>
      <p:sp>
        <p:nvSpPr>
          <p:cNvPr id="50" name="Text 48"/>
          <p:cNvSpPr/>
          <p:nvPr/>
        </p:nvSpPr>
        <p:spPr>
          <a:xfrm>
            <a:off x="5289867" y="3528662"/>
            <a:ext cx="3056938" cy="1787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85" b="1" dirty="0">
                <a:solidFill>
                  <a:srgbClr val="8B9DAE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Quantum Ethical Uncertainty</a:t>
            </a:r>
            <a:endParaRPr lang="en-US" sz="1600" dirty="0"/>
          </a:p>
        </p:txBody>
      </p:sp>
      <p:sp>
        <p:nvSpPr>
          <p:cNvPr id="51" name="Text 49"/>
          <p:cNvSpPr/>
          <p:nvPr/>
        </p:nvSpPr>
        <p:spPr>
          <a:xfrm>
            <a:off x="5289867" y="3743184"/>
            <a:ext cx="3048000" cy="1430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845" dirty="0">
                <a:solidFill>
                  <a:srgbClr val="8B9D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Quantum ethics framework</a:t>
            </a:r>
            <a:endParaRPr lang="en-US" sz="1600" dirty="0"/>
          </a:p>
        </p:txBody>
      </p:sp>
      <p:sp>
        <p:nvSpPr>
          <p:cNvPr id="52" name="Shape 50"/>
          <p:cNvSpPr/>
          <p:nvPr/>
        </p:nvSpPr>
        <p:spPr>
          <a:xfrm>
            <a:off x="8467139" y="3421401"/>
            <a:ext cx="3216042" cy="572059"/>
          </a:xfrm>
          <a:custGeom>
            <a:avLst/>
            <a:gdLst/>
            <a:ahLst/>
            <a:cxnLst/>
            <a:rect l="l" t="t" r="r" b="b"/>
            <a:pathLst>
              <a:path w="3216042" h="572059">
                <a:moveTo>
                  <a:pt x="14301" y="0"/>
                </a:moveTo>
                <a:lnTo>
                  <a:pt x="3144535" y="0"/>
                </a:lnTo>
                <a:cubicBezTo>
                  <a:pt x="3184027" y="0"/>
                  <a:pt x="3216042" y="32015"/>
                  <a:pt x="3216042" y="71507"/>
                </a:cubicBezTo>
                <a:lnTo>
                  <a:pt x="3216042" y="500551"/>
                </a:lnTo>
                <a:cubicBezTo>
                  <a:pt x="3216042" y="540044"/>
                  <a:pt x="3184027" y="572059"/>
                  <a:pt x="3144535" y="572059"/>
                </a:cubicBezTo>
                <a:lnTo>
                  <a:pt x="14301" y="572059"/>
                </a:lnTo>
                <a:cubicBezTo>
                  <a:pt x="6403" y="572059"/>
                  <a:pt x="0" y="565656"/>
                  <a:pt x="0" y="557757"/>
                </a:cubicBezTo>
                <a:lnTo>
                  <a:pt x="0" y="14301"/>
                </a:lnTo>
                <a:cubicBezTo>
                  <a:pt x="0" y="6403"/>
                  <a:pt x="6403" y="0"/>
                  <a:pt x="14301" y="0"/>
                </a:cubicBezTo>
                <a:close/>
              </a:path>
            </a:pathLst>
          </a:custGeom>
          <a:solidFill>
            <a:srgbClr val="2D3748">
              <a:alpha val="50196"/>
            </a:srgbClr>
          </a:solidFill>
          <a:ln/>
        </p:spPr>
      </p:sp>
      <p:sp>
        <p:nvSpPr>
          <p:cNvPr id="53" name="Shape 51"/>
          <p:cNvSpPr/>
          <p:nvPr/>
        </p:nvSpPr>
        <p:spPr>
          <a:xfrm>
            <a:off x="8467139" y="3421401"/>
            <a:ext cx="14301" cy="572059"/>
          </a:xfrm>
          <a:custGeom>
            <a:avLst/>
            <a:gdLst/>
            <a:ahLst/>
            <a:cxnLst/>
            <a:rect l="l" t="t" r="r" b="b"/>
            <a:pathLst>
              <a:path w="14301" h="572059">
                <a:moveTo>
                  <a:pt x="14301" y="0"/>
                </a:moveTo>
                <a:lnTo>
                  <a:pt x="14301" y="0"/>
                </a:lnTo>
                <a:lnTo>
                  <a:pt x="14301" y="572059"/>
                </a:lnTo>
                <a:lnTo>
                  <a:pt x="14301" y="572059"/>
                </a:lnTo>
                <a:cubicBezTo>
                  <a:pt x="6403" y="572059"/>
                  <a:pt x="0" y="565656"/>
                  <a:pt x="0" y="557757"/>
                </a:cubicBezTo>
                <a:lnTo>
                  <a:pt x="0" y="14301"/>
                </a:lnTo>
                <a:cubicBezTo>
                  <a:pt x="0" y="6403"/>
                  <a:pt x="6403" y="0"/>
                  <a:pt x="14301" y="0"/>
                </a:cubicBezTo>
                <a:close/>
              </a:path>
            </a:pathLst>
          </a:custGeom>
          <a:solidFill>
            <a:srgbClr val="8B9DAE"/>
          </a:solidFill>
          <a:ln/>
        </p:spPr>
      </p:sp>
      <p:sp>
        <p:nvSpPr>
          <p:cNvPr id="54" name="Text 52"/>
          <p:cNvSpPr/>
          <p:nvPr/>
        </p:nvSpPr>
        <p:spPr>
          <a:xfrm>
            <a:off x="8581550" y="3528662"/>
            <a:ext cx="3056938" cy="1787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85" b="1" dirty="0">
                <a:solidFill>
                  <a:srgbClr val="8B9DAE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Civic Reflexivity Engines</a:t>
            </a:r>
            <a:endParaRPr lang="en-US" sz="1600" dirty="0"/>
          </a:p>
        </p:txBody>
      </p:sp>
      <p:sp>
        <p:nvSpPr>
          <p:cNvPr id="55" name="Text 53"/>
          <p:cNvSpPr/>
          <p:nvPr/>
        </p:nvSpPr>
        <p:spPr>
          <a:xfrm>
            <a:off x="8581550" y="3743184"/>
            <a:ext cx="3048000" cy="1430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845" dirty="0">
                <a:solidFill>
                  <a:srgbClr val="8B9D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Democratic AI governance</a:t>
            </a:r>
            <a:endParaRPr lang="en-US" sz="1600" dirty="0"/>
          </a:p>
        </p:txBody>
      </p:sp>
      <p:sp>
        <p:nvSpPr>
          <p:cNvPr id="56" name="Shape 54"/>
          <p:cNvSpPr/>
          <p:nvPr/>
        </p:nvSpPr>
        <p:spPr>
          <a:xfrm>
            <a:off x="5175455" y="4064858"/>
            <a:ext cx="3216042" cy="572059"/>
          </a:xfrm>
          <a:custGeom>
            <a:avLst/>
            <a:gdLst/>
            <a:ahLst/>
            <a:cxnLst/>
            <a:rect l="l" t="t" r="r" b="b"/>
            <a:pathLst>
              <a:path w="3216042" h="572059">
                <a:moveTo>
                  <a:pt x="14301" y="0"/>
                </a:moveTo>
                <a:lnTo>
                  <a:pt x="3144535" y="0"/>
                </a:lnTo>
                <a:cubicBezTo>
                  <a:pt x="3184027" y="0"/>
                  <a:pt x="3216042" y="32015"/>
                  <a:pt x="3216042" y="71507"/>
                </a:cubicBezTo>
                <a:lnTo>
                  <a:pt x="3216042" y="500551"/>
                </a:lnTo>
                <a:cubicBezTo>
                  <a:pt x="3216042" y="540044"/>
                  <a:pt x="3184027" y="572059"/>
                  <a:pt x="3144535" y="572059"/>
                </a:cubicBezTo>
                <a:lnTo>
                  <a:pt x="14301" y="572059"/>
                </a:lnTo>
                <a:cubicBezTo>
                  <a:pt x="6403" y="572059"/>
                  <a:pt x="0" y="565656"/>
                  <a:pt x="0" y="557757"/>
                </a:cubicBezTo>
                <a:lnTo>
                  <a:pt x="0" y="14301"/>
                </a:lnTo>
                <a:cubicBezTo>
                  <a:pt x="0" y="6403"/>
                  <a:pt x="6403" y="0"/>
                  <a:pt x="14301" y="0"/>
                </a:cubicBezTo>
                <a:close/>
              </a:path>
            </a:pathLst>
          </a:custGeom>
          <a:solidFill>
            <a:srgbClr val="2D3748">
              <a:alpha val="50196"/>
            </a:srgbClr>
          </a:solidFill>
          <a:ln/>
        </p:spPr>
      </p:sp>
      <p:sp>
        <p:nvSpPr>
          <p:cNvPr id="57" name="Shape 55"/>
          <p:cNvSpPr/>
          <p:nvPr/>
        </p:nvSpPr>
        <p:spPr>
          <a:xfrm>
            <a:off x="5175455" y="4064858"/>
            <a:ext cx="14301" cy="572059"/>
          </a:xfrm>
          <a:custGeom>
            <a:avLst/>
            <a:gdLst/>
            <a:ahLst/>
            <a:cxnLst/>
            <a:rect l="l" t="t" r="r" b="b"/>
            <a:pathLst>
              <a:path w="14301" h="572059">
                <a:moveTo>
                  <a:pt x="14301" y="0"/>
                </a:moveTo>
                <a:lnTo>
                  <a:pt x="14301" y="0"/>
                </a:lnTo>
                <a:lnTo>
                  <a:pt x="14301" y="572059"/>
                </a:lnTo>
                <a:lnTo>
                  <a:pt x="14301" y="572059"/>
                </a:lnTo>
                <a:cubicBezTo>
                  <a:pt x="6403" y="572059"/>
                  <a:pt x="0" y="565656"/>
                  <a:pt x="0" y="557757"/>
                </a:cubicBezTo>
                <a:lnTo>
                  <a:pt x="0" y="14301"/>
                </a:lnTo>
                <a:cubicBezTo>
                  <a:pt x="0" y="6403"/>
                  <a:pt x="6403" y="0"/>
                  <a:pt x="14301" y="0"/>
                </a:cubicBezTo>
                <a:close/>
              </a:path>
            </a:pathLst>
          </a:custGeom>
          <a:solidFill>
            <a:srgbClr val="8B9DAE"/>
          </a:solidFill>
          <a:ln/>
        </p:spPr>
      </p:sp>
      <p:sp>
        <p:nvSpPr>
          <p:cNvPr id="58" name="Text 56"/>
          <p:cNvSpPr/>
          <p:nvPr/>
        </p:nvSpPr>
        <p:spPr>
          <a:xfrm>
            <a:off x="5289867" y="4172119"/>
            <a:ext cx="3056938" cy="1787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85" b="1" dirty="0">
                <a:solidFill>
                  <a:srgbClr val="8B9DAE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Cognitive Microbes</a:t>
            </a:r>
            <a:endParaRPr lang="en-US" sz="1600" dirty="0"/>
          </a:p>
        </p:txBody>
      </p:sp>
      <p:sp>
        <p:nvSpPr>
          <p:cNvPr id="59" name="Text 57"/>
          <p:cNvSpPr/>
          <p:nvPr/>
        </p:nvSpPr>
        <p:spPr>
          <a:xfrm>
            <a:off x="5289867" y="4386641"/>
            <a:ext cx="3048000" cy="1430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845" dirty="0">
                <a:solidFill>
                  <a:srgbClr val="8B9D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Information influence theory</a:t>
            </a:r>
            <a:endParaRPr lang="en-US" sz="1600" dirty="0"/>
          </a:p>
        </p:txBody>
      </p:sp>
      <p:sp>
        <p:nvSpPr>
          <p:cNvPr id="60" name="Shape 58"/>
          <p:cNvSpPr/>
          <p:nvPr/>
        </p:nvSpPr>
        <p:spPr>
          <a:xfrm>
            <a:off x="8467139" y="4064858"/>
            <a:ext cx="3216042" cy="572059"/>
          </a:xfrm>
          <a:custGeom>
            <a:avLst/>
            <a:gdLst/>
            <a:ahLst/>
            <a:cxnLst/>
            <a:rect l="l" t="t" r="r" b="b"/>
            <a:pathLst>
              <a:path w="3216042" h="572059">
                <a:moveTo>
                  <a:pt x="14301" y="0"/>
                </a:moveTo>
                <a:lnTo>
                  <a:pt x="3144535" y="0"/>
                </a:lnTo>
                <a:cubicBezTo>
                  <a:pt x="3184027" y="0"/>
                  <a:pt x="3216042" y="32015"/>
                  <a:pt x="3216042" y="71507"/>
                </a:cubicBezTo>
                <a:lnTo>
                  <a:pt x="3216042" y="500551"/>
                </a:lnTo>
                <a:cubicBezTo>
                  <a:pt x="3216042" y="540044"/>
                  <a:pt x="3184027" y="572059"/>
                  <a:pt x="3144535" y="572059"/>
                </a:cubicBezTo>
                <a:lnTo>
                  <a:pt x="14301" y="572059"/>
                </a:lnTo>
                <a:cubicBezTo>
                  <a:pt x="6403" y="572059"/>
                  <a:pt x="0" y="565656"/>
                  <a:pt x="0" y="557757"/>
                </a:cubicBezTo>
                <a:lnTo>
                  <a:pt x="0" y="14301"/>
                </a:lnTo>
                <a:cubicBezTo>
                  <a:pt x="0" y="6403"/>
                  <a:pt x="6403" y="0"/>
                  <a:pt x="14301" y="0"/>
                </a:cubicBezTo>
                <a:close/>
              </a:path>
            </a:pathLst>
          </a:custGeom>
          <a:solidFill>
            <a:srgbClr val="2D3748">
              <a:alpha val="50196"/>
            </a:srgbClr>
          </a:solidFill>
          <a:ln/>
        </p:spPr>
      </p:sp>
      <p:sp>
        <p:nvSpPr>
          <p:cNvPr id="61" name="Shape 59"/>
          <p:cNvSpPr/>
          <p:nvPr/>
        </p:nvSpPr>
        <p:spPr>
          <a:xfrm>
            <a:off x="8467139" y="4064858"/>
            <a:ext cx="14301" cy="572059"/>
          </a:xfrm>
          <a:custGeom>
            <a:avLst/>
            <a:gdLst/>
            <a:ahLst/>
            <a:cxnLst/>
            <a:rect l="l" t="t" r="r" b="b"/>
            <a:pathLst>
              <a:path w="14301" h="572059">
                <a:moveTo>
                  <a:pt x="14301" y="0"/>
                </a:moveTo>
                <a:lnTo>
                  <a:pt x="14301" y="0"/>
                </a:lnTo>
                <a:lnTo>
                  <a:pt x="14301" y="572059"/>
                </a:lnTo>
                <a:lnTo>
                  <a:pt x="14301" y="572059"/>
                </a:lnTo>
                <a:cubicBezTo>
                  <a:pt x="6403" y="572059"/>
                  <a:pt x="0" y="565656"/>
                  <a:pt x="0" y="557757"/>
                </a:cubicBezTo>
                <a:lnTo>
                  <a:pt x="0" y="14301"/>
                </a:lnTo>
                <a:cubicBezTo>
                  <a:pt x="0" y="6403"/>
                  <a:pt x="6403" y="0"/>
                  <a:pt x="14301" y="0"/>
                </a:cubicBezTo>
                <a:close/>
              </a:path>
            </a:pathLst>
          </a:custGeom>
          <a:solidFill>
            <a:srgbClr val="8B9DAE"/>
          </a:solidFill>
          <a:ln/>
        </p:spPr>
      </p:sp>
      <p:sp>
        <p:nvSpPr>
          <p:cNvPr id="62" name="Text 60"/>
          <p:cNvSpPr/>
          <p:nvPr/>
        </p:nvSpPr>
        <p:spPr>
          <a:xfrm>
            <a:off x="8581550" y="4172119"/>
            <a:ext cx="3056938" cy="1787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85" b="1" dirty="0">
                <a:solidFill>
                  <a:srgbClr val="8B9DAE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Narrative Quantum Entanglement</a:t>
            </a:r>
            <a:endParaRPr lang="en-US" sz="1600" dirty="0"/>
          </a:p>
        </p:txBody>
      </p:sp>
      <p:sp>
        <p:nvSpPr>
          <p:cNvPr id="63" name="Text 61"/>
          <p:cNvSpPr/>
          <p:nvPr/>
        </p:nvSpPr>
        <p:spPr>
          <a:xfrm>
            <a:off x="8581550" y="4386641"/>
            <a:ext cx="3048000" cy="1430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845" dirty="0">
                <a:solidFill>
                  <a:srgbClr val="8B9D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Geopolitical narrative theory</a:t>
            </a:r>
            <a:endParaRPr lang="en-US" sz="1600" dirty="0"/>
          </a:p>
        </p:txBody>
      </p:sp>
      <p:sp>
        <p:nvSpPr>
          <p:cNvPr id="64" name="Shape 62"/>
          <p:cNvSpPr/>
          <p:nvPr/>
        </p:nvSpPr>
        <p:spPr>
          <a:xfrm>
            <a:off x="5175455" y="4708311"/>
            <a:ext cx="3216042" cy="572059"/>
          </a:xfrm>
          <a:custGeom>
            <a:avLst/>
            <a:gdLst/>
            <a:ahLst/>
            <a:cxnLst/>
            <a:rect l="l" t="t" r="r" b="b"/>
            <a:pathLst>
              <a:path w="3216042" h="572059">
                <a:moveTo>
                  <a:pt x="14301" y="0"/>
                </a:moveTo>
                <a:lnTo>
                  <a:pt x="3144535" y="0"/>
                </a:lnTo>
                <a:cubicBezTo>
                  <a:pt x="3184027" y="0"/>
                  <a:pt x="3216042" y="32015"/>
                  <a:pt x="3216042" y="71507"/>
                </a:cubicBezTo>
                <a:lnTo>
                  <a:pt x="3216042" y="500551"/>
                </a:lnTo>
                <a:cubicBezTo>
                  <a:pt x="3216042" y="540044"/>
                  <a:pt x="3184027" y="572059"/>
                  <a:pt x="3144535" y="572059"/>
                </a:cubicBezTo>
                <a:lnTo>
                  <a:pt x="14301" y="572059"/>
                </a:lnTo>
                <a:cubicBezTo>
                  <a:pt x="6403" y="572059"/>
                  <a:pt x="0" y="565656"/>
                  <a:pt x="0" y="557757"/>
                </a:cubicBezTo>
                <a:lnTo>
                  <a:pt x="0" y="14301"/>
                </a:lnTo>
                <a:cubicBezTo>
                  <a:pt x="0" y="6403"/>
                  <a:pt x="6403" y="0"/>
                  <a:pt x="14301" y="0"/>
                </a:cubicBezTo>
                <a:close/>
              </a:path>
            </a:pathLst>
          </a:custGeom>
          <a:solidFill>
            <a:srgbClr val="2D3748">
              <a:alpha val="50196"/>
            </a:srgbClr>
          </a:solidFill>
          <a:ln/>
        </p:spPr>
      </p:sp>
      <p:sp>
        <p:nvSpPr>
          <p:cNvPr id="65" name="Shape 63"/>
          <p:cNvSpPr/>
          <p:nvPr/>
        </p:nvSpPr>
        <p:spPr>
          <a:xfrm>
            <a:off x="5175455" y="4708311"/>
            <a:ext cx="14301" cy="572059"/>
          </a:xfrm>
          <a:custGeom>
            <a:avLst/>
            <a:gdLst/>
            <a:ahLst/>
            <a:cxnLst/>
            <a:rect l="l" t="t" r="r" b="b"/>
            <a:pathLst>
              <a:path w="14301" h="572059">
                <a:moveTo>
                  <a:pt x="14301" y="0"/>
                </a:moveTo>
                <a:lnTo>
                  <a:pt x="14301" y="0"/>
                </a:lnTo>
                <a:lnTo>
                  <a:pt x="14301" y="572059"/>
                </a:lnTo>
                <a:lnTo>
                  <a:pt x="14301" y="572059"/>
                </a:lnTo>
                <a:cubicBezTo>
                  <a:pt x="6403" y="572059"/>
                  <a:pt x="0" y="565656"/>
                  <a:pt x="0" y="557757"/>
                </a:cubicBezTo>
                <a:lnTo>
                  <a:pt x="0" y="14301"/>
                </a:lnTo>
                <a:cubicBezTo>
                  <a:pt x="0" y="6403"/>
                  <a:pt x="6403" y="0"/>
                  <a:pt x="14301" y="0"/>
                </a:cubicBezTo>
                <a:close/>
              </a:path>
            </a:pathLst>
          </a:custGeom>
          <a:solidFill>
            <a:srgbClr val="C5A575"/>
          </a:solidFill>
          <a:ln/>
        </p:spPr>
      </p:sp>
      <p:sp>
        <p:nvSpPr>
          <p:cNvPr id="66" name="Text 64"/>
          <p:cNvSpPr/>
          <p:nvPr/>
        </p:nvSpPr>
        <p:spPr>
          <a:xfrm>
            <a:off x="5289867" y="4815572"/>
            <a:ext cx="3056938" cy="1787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85" b="1" dirty="0">
                <a:solidFill>
                  <a:srgbClr val="C5A575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Helix Kallol Protocol</a:t>
            </a:r>
            <a:endParaRPr lang="en-US" sz="1600" dirty="0"/>
          </a:p>
        </p:txBody>
      </p:sp>
      <p:sp>
        <p:nvSpPr>
          <p:cNvPr id="67" name="Text 65"/>
          <p:cNvSpPr/>
          <p:nvPr/>
        </p:nvSpPr>
        <p:spPr>
          <a:xfrm>
            <a:off x="5289867" y="5030094"/>
            <a:ext cx="3048000" cy="1430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845" dirty="0">
                <a:solidFill>
                  <a:srgbClr val="8B9D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Ethical employment system</a:t>
            </a:r>
            <a:endParaRPr lang="en-US" sz="1600" dirty="0"/>
          </a:p>
        </p:txBody>
      </p:sp>
      <p:sp>
        <p:nvSpPr>
          <p:cNvPr id="68" name="Shape 66"/>
          <p:cNvSpPr/>
          <p:nvPr/>
        </p:nvSpPr>
        <p:spPr>
          <a:xfrm>
            <a:off x="8467139" y="4708311"/>
            <a:ext cx="3216042" cy="572059"/>
          </a:xfrm>
          <a:custGeom>
            <a:avLst/>
            <a:gdLst/>
            <a:ahLst/>
            <a:cxnLst/>
            <a:rect l="l" t="t" r="r" b="b"/>
            <a:pathLst>
              <a:path w="3216042" h="572059">
                <a:moveTo>
                  <a:pt x="14301" y="0"/>
                </a:moveTo>
                <a:lnTo>
                  <a:pt x="3144535" y="0"/>
                </a:lnTo>
                <a:cubicBezTo>
                  <a:pt x="3184027" y="0"/>
                  <a:pt x="3216042" y="32015"/>
                  <a:pt x="3216042" y="71507"/>
                </a:cubicBezTo>
                <a:lnTo>
                  <a:pt x="3216042" y="500551"/>
                </a:lnTo>
                <a:cubicBezTo>
                  <a:pt x="3216042" y="540044"/>
                  <a:pt x="3184027" y="572059"/>
                  <a:pt x="3144535" y="572059"/>
                </a:cubicBezTo>
                <a:lnTo>
                  <a:pt x="14301" y="572059"/>
                </a:lnTo>
                <a:cubicBezTo>
                  <a:pt x="6403" y="572059"/>
                  <a:pt x="0" y="565656"/>
                  <a:pt x="0" y="557757"/>
                </a:cubicBezTo>
                <a:lnTo>
                  <a:pt x="0" y="14301"/>
                </a:lnTo>
                <a:cubicBezTo>
                  <a:pt x="0" y="6403"/>
                  <a:pt x="6403" y="0"/>
                  <a:pt x="14301" y="0"/>
                </a:cubicBezTo>
                <a:close/>
              </a:path>
            </a:pathLst>
          </a:custGeom>
          <a:solidFill>
            <a:srgbClr val="2D3748">
              <a:alpha val="50196"/>
            </a:srgbClr>
          </a:solidFill>
          <a:ln/>
        </p:spPr>
      </p:sp>
      <p:sp>
        <p:nvSpPr>
          <p:cNvPr id="69" name="Shape 67"/>
          <p:cNvSpPr/>
          <p:nvPr/>
        </p:nvSpPr>
        <p:spPr>
          <a:xfrm>
            <a:off x="8467139" y="4708311"/>
            <a:ext cx="14301" cy="572059"/>
          </a:xfrm>
          <a:custGeom>
            <a:avLst/>
            <a:gdLst/>
            <a:ahLst/>
            <a:cxnLst/>
            <a:rect l="l" t="t" r="r" b="b"/>
            <a:pathLst>
              <a:path w="14301" h="572059">
                <a:moveTo>
                  <a:pt x="14301" y="0"/>
                </a:moveTo>
                <a:lnTo>
                  <a:pt x="14301" y="0"/>
                </a:lnTo>
                <a:lnTo>
                  <a:pt x="14301" y="572059"/>
                </a:lnTo>
                <a:lnTo>
                  <a:pt x="14301" y="572059"/>
                </a:lnTo>
                <a:cubicBezTo>
                  <a:pt x="6403" y="572059"/>
                  <a:pt x="0" y="565656"/>
                  <a:pt x="0" y="557757"/>
                </a:cubicBezTo>
                <a:lnTo>
                  <a:pt x="0" y="14301"/>
                </a:lnTo>
                <a:cubicBezTo>
                  <a:pt x="0" y="6403"/>
                  <a:pt x="6403" y="0"/>
                  <a:pt x="14301" y="0"/>
                </a:cubicBezTo>
                <a:close/>
              </a:path>
            </a:pathLst>
          </a:custGeom>
          <a:solidFill>
            <a:srgbClr val="C5A575"/>
          </a:solidFill>
          <a:ln/>
        </p:spPr>
      </p:sp>
      <p:sp>
        <p:nvSpPr>
          <p:cNvPr id="70" name="Text 68"/>
          <p:cNvSpPr/>
          <p:nvPr/>
        </p:nvSpPr>
        <p:spPr>
          <a:xfrm>
            <a:off x="8581550" y="4815572"/>
            <a:ext cx="3056938" cy="1787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85" b="1" dirty="0">
                <a:solidFill>
                  <a:srgbClr val="C5A575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Reverse Proxy Warfare</a:t>
            </a:r>
            <a:endParaRPr lang="en-US" sz="1600" dirty="0"/>
          </a:p>
        </p:txBody>
      </p:sp>
      <p:sp>
        <p:nvSpPr>
          <p:cNvPr id="71" name="Text 69"/>
          <p:cNvSpPr/>
          <p:nvPr/>
        </p:nvSpPr>
        <p:spPr>
          <a:xfrm>
            <a:off x="8581550" y="5030094"/>
            <a:ext cx="3048000" cy="1430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845" dirty="0">
                <a:solidFill>
                  <a:srgbClr val="8B9D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Asymmetric conflict theory</a:t>
            </a:r>
            <a:endParaRPr lang="en-US" sz="1600" dirty="0"/>
          </a:p>
        </p:txBody>
      </p:sp>
      <p:sp>
        <p:nvSpPr>
          <p:cNvPr id="72" name="Shape 70"/>
          <p:cNvSpPr/>
          <p:nvPr/>
        </p:nvSpPr>
        <p:spPr>
          <a:xfrm>
            <a:off x="5021714" y="5541260"/>
            <a:ext cx="6809286" cy="1008253"/>
          </a:xfrm>
          <a:custGeom>
            <a:avLst/>
            <a:gdLst/>
            <a:ahLst/>
            <a:cxnLst/>
            <a:rect l="l" t="t" r="r" b="b"/>
            <a:pathLst>
              <a:path w="6809286" h="1008253">
                <a:moveTo>
                  <a:pt x="71505" y="0"/>
                </a:moveTo>
                <a:lnTo>
                  <a:pt x="6737780" y="0"/>
                </a:lnTo>
                <a:cubicBezTo>
                  <a:pt x="6777272" y="0"/>
                  <a:pt x="6809286" y="32014"/>
                  <a:pt x="6809286" y="71505"/>
                </a:cubicBezTo>
                <a:lnTo>
                  <a:pt x="6809286" y="936748"/>
                </a:lnTo>
                <a:cubicBezTo>
                  <a:pt x="6809286" y="976239"/>
                  <a:pt x="6777272" y="1008253"/>
                  <a:pt x="6737780" y="1008253"/>
                </a:cubicBezTo>
                <a:lnTo>
                  <a:pt x="71505" y="1008253"/>
                </a:lnTo>
                <a:cubicBezTo>
                  <a:pt x="32014" y="1008253"/>
                  <a:pt x="0" y="976239"/>
                  <a:pt x="0" y="936748"/>
                </a:cubicBezTo>
                <a:lnTo>
                  <a:pt x="0" y="71505"/>
                </a:lnTo>
                <a:cubicBezTo>
                  <a:pt x="0" y="32040"/>
                  <a:pt x="32040" y="0"/>
                  <a:pt x="71505" y="0"/>
                </a:cubicBezTo>
                <a:close/>
              </a:path>
            </a:pathLst>
          </a:custGeom>
          <a:gradFill rotWithShape="1" flip="none">
            <a:gsLst>
              <a:gs pos="0">
                <a:srgbClr val="C5A575">
                  <a:alpha val="20000"/>
                </a:srgbClr>
              </a:gs>
              <a:gs pos="100000">
                <a:srgbClr val="8B9DAE">
                  <a:alpha val="10000"/>
                </a:srgbClr>
              </a:gs>
            </a:gsLst>
            <a:lin ang="0" scaled="1"/>
          </a:gradFill>
          <a:ln w="10160">
            <a:solidFill>
              <a:srgbClr val="C5A575">
                <a:alpha val="40000"/>
              </a:srgbClr>
            </a:solidFill>
            <a:prstDash val="solid"/>
          </a:ln>
        </p:spPr>
      </p:sp>
      <p:sp>
        <p:nvSpPr>
          <p:cNvPr id="73" name="Shape 71"/>
          <p:cNvSpPr/>
          <p:nvPr/>
        </p:nvSpPr>
        <p:spPr>
          <a:xfrm>
            <a:off x="5120260" y="5911309"/>
            <a:ext cx="301672" cy="268152"/>
          </a:xfrm>
          <a:custGeom>
            <a:avLst/>
            <a:gdLst/>
            <a:ahLst/>
            <a:cxnLst/>
            <a:rect l="l" t="t" r="r" b="b"/>
            <a:pathLst>
              <a:path w="301672" h="268152">
                <a:moveTo>
                  <a:pt x="163929" y="45670"/>
                </a:moveTo>
                <a:cubicBezTo>
                  <a:pt x="168748" y="41846"/>
                  <a:pt x="171785" y="35928"/>
                  <a:pt x="171785" y="29329"/>
                </a:cubicBezTo>
                <a:cubicBezTo>
                  <a:pt x="171785" y="17755"/>
                  <a:pt x="162410" y="8380"/>
                  <a:pt x="150836" y="8380"/>
                </a:cubicBezTo>
                <a:cubicBezTo>
                  <a:pt x="139261" y="8380"/>
                  <a:pt x="129886" y="17755"/>
                  <a:pt x="129886" y="29329"/>
                </a:cubicBezTo>
                <a:cubicBezTo>
                  <a:pt x="129886" y="35928"/>
                  <a:pt x="132976" y="41846"/>
                  <a:pt x="137742" y="45670"/>
                </a:cubicBezTo>
                <a:lnTo>
                  <a:pt x="101919" y="102024"/>
                </a:lnTo>
                <a:cubicBezTo>
                  <a:pt x="96682" y="110246"/>
                  <a:pt x="85526" y="112289"/>
                  <a:pt x="77722" y="106423"/>
                </a:cubicBezTo>
                <a:lnTo>
                  <a:pt x="46560" y="83117"/>
                </a:lnTo>
                <a:cubicBezTo>
                  <a:pt x="48917" y="79765"/>
                  <a:pt x="50279" y="75627"/>
                  <a:pt x="50279" y="71228"/>
                </a:cubicBezTo>
                <a:cubicBezTo>
                  <a:pt x="50279" y="59653"/>
                  <a:pt x="40904" y="50279"/>
                  <a:pt x="29329" y="50279"/>
                </a:cubicBezTo>
                <a:cubicBezTo>
                  <a:pt x="17755" y="50279"/>
                  <a:pt x="8380" y="59653"/>
                  <a:pt x="8380" y="71228"/>
                </a:cubicBezTo>
                <a:cubicBezTo>
                  <a:pt x="8380" y="82645"/>
                  <a:pt x="17545" y="91968"/>
                  <a:pt x="28910" y="92177"/>
                </a:cubicBezTo>
                <a:lnTo>
                  <a:pt x="45984" y="206090"/>
                </a:lnTo>
                <a:cubicBezTo>
                  <a:pt x="48446" y="222483"/>
                  <a:pt x="62534" y="234633"/>
                  <a:pt x="79136" y="234633"/>
                </a:cubicBezTo>
                <a:lnTo>
                  <a:pt x="222535" y="234633"/>
                </a:lnTo>
                <a:cubicBezTo>
                  <a:pt x="239138" y="234633"/>
                  <a:pt x="253226" y="222483"/>
                  <a:pt x="255688" y="206090"/>
                </a:cubicBezTo>
                <a:lnTo>
                  <a:pt x="272761" y="92177"/>
                </a:lnTo>
                <a:cubicBezTo>
                  <a:pt x="284126" y="91968"/>
                  <a:pt x="293292" y="82645"/>
                  <a:pt x="293292" y="71228"/>
                </a:cubicBezTo>
                <a:cubicBezTo>
                  <a:pt x="293292" y="59653"/>
                  <a:pt x="283917" y="50279"/>
                  <a:pt x="272342" y="50279"/>
                </a:cubicBezTo>
                <a:cubicBezTo>
                  <a:pt x="260768" y="50279"/>
                  <a:pt x="251393" y="59653"/>
                  <a:pt x="251393" y="71228"/>
                </a:cubicBezTo>
                <a:cubicBezTo>
                  <a:pt x="251393" y="75627"/>
                  <a:pt x="252755" y="79765"/>
                  <a:pt x="255111" y="83117"/>
                </a:cubicBezTo>
                <a:lnTo>
                  <a:pt x="224002" y="106475"/>
                </a:lnTo>
                <a:cubicBezTo>
                  <a:pt x="216198" y="112341"/>
                  <a:pt x="205042" y="110299"/>
                  <a:pt x="199805" y="102076"/>
                </a:cubicBezTo>
                <a:lnTo>
                  <a:pt x="163929" y="45670"/>
                </a:lnTo>
                <a:close/>
              </a:path>
            </a:pathLst>
          </a:custGeom>
          <a:solidFill>
            <a:srgbClr val="C5A575"/>
          </a:solidFill>
          <a:ln/>
        </p:spPr>
      </p:sp>
      <p:sp>
        <p:nvSpPr>
          <p:cNvPr id="74" name="Text 72"/>
          <p:cNvSpPr/>
          <p:nvPr/>
        </p:nvSpPr>
        <p:spPr>
          <a:xfrm>
            <a:off x="5519919" y="5687849"/>
            <a:ext cx="6239015" cy="2502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67" b="1" dirty="0">
                <a:solidFill>
                  <a:srgbClr val="F7FAFC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Father of Original Concepts</a:t>
            </a:r>
            <a:endParaRPr lang="en-US" sz="1600" dirty="0"/>
          </a:p>
        </p:txBody>
      </p:sp>
      <p:sp>
        <p:nvSpPr>
          <p:cNvPr id="75" name="Text 73"/>
          <p:cNvSpPr/>
          <p:nvPr/>
        </p:nvSpPr>
        <p:spPr>
          <a:xfrm>
            <a:off x="5519919" y="5973878"/>
            <a:ext cx="6230076" cy="4290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26" dirty="0">
                <a:solidFill>
                  <a:srgbClr val="8B9D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Curated intellectual sovereignty hub establishing originator status for </a:t>
            </a:r>
            <a:pPr>
              <a:lnSpc>
                <a:spcPct val="130000"/>
              </a:lnSpc>
            </a:pPr>
            <a:r>
              <a:rPr lang="en-US" sz="1126" b="1" dirty="0">
                <a:solidFill>
                  <a:srgbClr val="C5A57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190+ novel concepts</a:t>
            </a:r>
            <a:pPr>
              <a:lnSpc>
                <a:spcPct val="130000"/>
              </a:lnSpc>
            </a:pPr>
            <a:r>
              <a:rPr lang="en-US" sz="1126" dirty="0">
                <a:solidFill>
                  <a:srgbClr val="8B9D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with first-principles frameworks across multiple domains — all without institutional affiliation.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theme/theme1.xml><?xml version="1.0" encoding="utf-8"?>
<a:theme xmlns:a="http://schemas.openxmlformats.org/drawingml/2006/main" name="Custom Theme">
  <a:themeElements>
    <a:clrScheme name="Custom">
      <a:dk1>
        <a:srgbClr val="000000"/>
      </a:dk1>
      <a:lt1>
        <a:srgbClr val="ffffff"/>
      </a:lt1>
      <a:dk2>
        <a:srgbClr val="333333"/>
      </a:dk2>
      <a:lt2>
        <a:srgbClr val="eeeeee"/>
      </a:lt2>
      <a:accent1>
        <a:srgbClr val="8daac2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Moonshot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Global Record-Worthy Achievements Portfolio</dc:title>
  <dc:subject>Global Record-Worthy Achievements Portfolio</dc:subject>
  <dc:creator>Kimi</dc:creator>
  <cp:lastModifiedBy>Kimi</cp:lastModifiedBy>
  <cp:revision>1</cp:revision>
  <dcterms:created xsi:type="dcterms:W3CDTF">2026-03-02T05:03:25Z</dcterms:created>
  <dcterms:modified xsi:type="dcterms:W3CDTF">2026-03-02T05:03:25Z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4" name="AIGC">
    <vt:lpwstr>{"Label":"Global Record-Worthy Achievements Portfolio","ContentProducer":"001191110108MACG2KBH8F10000","ProduceID":"19cace92-d282-8cc6-8000-00006f2dd4ab","ReservedCode1":"","ContentPropagator":"001191110108MACG2KBH8F20000","PropagateID":"19cace92-d282-8cc6-8000-00006f2dd4ab","ReservedCode2":""}</vt:lpwstr>
  </property>
</Properties>
</file>