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23460"/>
            <a:ext cx="9144000" cy="32004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-822960"/>
            <a:ext cx="3200400" cy="3200400"/>
          </a:xfrm>
          <a:prstGeom prst="ellipse">
            <a:avLst/>
          </a:prstGeom>
          <a:solidFill>
            <a:srgbClr val="FF6B1A">
              <a:alpha val="15000"/>
            </a:srgbClr>
          </a:solidFill>
          <a:ln w="12700">
            <a:solidFill>
              <a:srgbClr val="FF8C4A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589520" y="-365760"/>
            <a:ext cx="2286000" cy="2286000"/>
          </a:xfrm>
          <a:prstGeom prst="ellipse">
            <a:avLst/>
          </a:prstGeom>
          <a:solidFill>
            <a:srgbClr val="F5C842">
              <a:alpha val="12000"/>
            </a:srgbClr>
          </a:solidFill>
          <a:ln w="12700">
            <a:solidFill>
              <a:srgbClr val="F5C842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640080"/>
            <a:ext cx="822960" cy="822960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566928"/>
            <a:ext cx="8595360" cy="73152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658368"/>
            <a:ext cx="8595360" cy="731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749808"/>
            <a:ext cx="8595360" cy="73152"/>
          </a:xfrm>
          <a:prstGeom prst="rect">
            <a:avLst/>
          </a:prstGeom>
          <a:solidFill>
            <a:srgbClr val="138808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00584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spc="400" kern="0" dirty="0">
                <a:solidFill>
                  <a:srgbClr val="FFE0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INDEPENDENT RESEARCH PORTFOLIO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8595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Kallol Chakrabarti</a:t>
            </a:r>
            <a:endParaRPr lang="en-US" sz="5200" dirty="0"/>
          </a:p>
        </p:txBody>
      </p:sp>
      <p:sp>
        <p:nvSpPr>
          <p:cNvPr id="12" name="Text 10"/>
          <p:cNvSpPr/>
          <p:nvPr/>
        </p:nvSpPr>
        <p:spPr>
          <a:xfrm>
            <a:off x="274320" y="260604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8C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Policy Architect &amp; Independent Researcher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20040" y="3246120"/>
            <a:ext cx="1627632" cy="109728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20040" y="3291840"/>
            <a:ext cx="1627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256+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320040" y="3931920"/>
            <a:ext cx="1627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DOIs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39112" y="3246120"/>
            <a:ext cx="1627632" cy="109728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39112" y="3291840"/>
            <a:ext cx="1627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2039112" y="3931920"/>
            <a:ext cx="1627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Downloads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758184" y="3246120"/>
            <a:ext cx="1627632" cy="109728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758184" y="3291840"/>
            <a:ext cx="1627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758184" y="3931920"/>
            <a:ext cx="1627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Verified Articles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77256" y="3246120"/>
            <a:ext cx="1627632" cy="109728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477256" y="3291840"/>
            <a:ext cx="1627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94.9%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477256" y="3931920"/>
            <a:ext cx="1627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Avg Novelty Score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196328" y="3246120"/>
            <a:ext cx="1627632" cy="109728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196328" y="3291840"/>
            <a:ext cx="1627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190+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7196328" y="3931920"/>
            <a:ext cx="16276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Frameworks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74320" y="4434840"/>
            <a:ext cx="8595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E0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Submission to the Prime Minister's Office  •  Viksit Bharat 2047  •  Atmanirbhar Bharat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74320" y="470916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Lucknow, Uttar Pradesh, India  |  ORCID: 0009-0007-4971-8936  |  March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11480"/>
            <a:ext cx="91440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822960"/>
            <a:ext cx="9144000" cy="411480"/>
          </a:xfrm>
          <a:prstGeom prst="rect">
            <a:avLst/>
          </a:prstGeom>
          <a:solidFill>
            <a:srgbClr val="138808"/>
          </a:solidFill>
          <a:ln/>
        </p:spPr>
      </p:sp>
      <p:sp>
        <p:nvSpPr>
          <p:cNvPr id="5" name="Text 3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JAI HIND  •  JAI BHARAT  •  VIKSIT BHARAT 2047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HUMBLE REQUESTS TO THE PRIME MINISTER'S OFFICE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847088"/>
            <a:ext cx="4114800" cy="1207008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956816"/>
            <a:ext cx="548640" cy="548640"/>
          </a:xfrm>
          <a:prstGeom prst="ellipse">
            <a:avLst/>
          </a:prstGeom>
          <a:solidFill>
            <a:srgbClr val="FF6B1A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9568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78408" y="19385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 &amp; Policy Integration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2377440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Review these research frameworks for potential integration into national policy architecture, governance systems, and Digital Public Infrastructure.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90872" y="1847088"/>
            <a:ext cx="4114800" cy="1207008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82312" y="1956816"/>
            <a:ext cx="548640" cy="548640"/>
          </a:xfrm>
          <a:prstGeom prst="ellipse">
            <a:avLst/>
          </a:prstGeom>
          <a:solidFill>
            <a:srgbClr val="FF6B1A"/>
          </a:solidFill>
          <a:ln/>
        </p:spPr>
      </p:sp>
      <p:sp>
        <p:nvSpPr>
          <p:cNvPr id="14" name="Text 12"/>
          <p:cNvSpPr/>
          <p:nvPr/>
        </p:nvSpPr>
        <p:spPr>
          <a:xfrm>
            <a:off x="4782312" y="19568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40680" y="19385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Pilot Implementation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28032" y="2377440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Proof of Concept in one district of Uttar Pradesh to demonstrate local-to-national scalability of Policy Clarity Architecture and Nano Banana.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28600" y="3218688"/>
            <a:ext cx="4114800" cy="1207008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3328416"/>
            <a:ext cx="548640" cy="548640"/>
          </a:xfrm>
          <a:prstGeom prst="ellipse">
            <a:avLst/>
          </a:prstGeom>
          <a:solidFill>
            <a:srgbClr val="FF6B1A"/>
          </a:solidFill>
          <a:ln/>
        </p:spPr>
      </p:sp>
      <p:sp>
        <p:nvSpPr>
          <p:cNvPr id="19" name="Text 17"/>
          <p:cNvSpPr/>
          <p:nvPr/>
        </p:nvSpPr>
        <p:spPr>
          <a:xfrm>
            <a:off x="320040" y="33284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78408" y="33101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Ministerial Dialogue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5760" y="3749040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Enable structured dialogue with relevant Ministries and Departments for detailed presentations and collaborative development.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90872" y="3218688"/>
            <a:ext cx="4114800" cy="1207008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82312" y="3328416"/>
            <a:ext cx="548640" cy="548640"/>
          </a:xfrm>
          <a:prstGeom prst="ellipse">
            <a:avLst/>
          </a:prstGeom>
          <a:solidFill>
            <a:srgbClr val="FF6B1A"/>
          </a:solidFill>
          <a:ln/>
        </p:spPr>
      </p:sp>
      <p:sp>
        <p:nvSpPr>
          <p:cNvPr id="24" name="Text 22"/>
          <p:cNvSpPr/>
          <p:nvPr/>
        </p:nvSpPr>
        <p:spPr>
          <a:xfrm>
            <a:off x="4782312" y="33284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40680" y="3310128"/>
            <a:ext cx="3200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Formal Acknowledgement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828032" y="3749040"/>
            <a:ext cx="3840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Formally acknowledge this citizen-built national knowledge infrastructure as an Atmanirbhar contribution toward Viksit Bharat 2047.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F2044"/>
          </a:solidFill>
          <a:ln/>
        </p:spPr>
      </p:sp>
      <p:sp>
        <p:nvSpPr>
          <p:cNvPr id="28" name="Text 26"/>
          <p:cNvSpPr/>
          <p:nvPr/>
        </p:nvSpPr>
        <p:spPr>
          <a:xfrm>
            <a:off x="0" y="473659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Kallol Chakrabarti  |  </a:t>
            </a:r>
            <a:pPr algn="ctr" indent="0" marL="0">
              <a:buNone/>
            </a:pPr>
            <a:r>
              <a:rPr lang="en-US" sz="950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kallolchitralimagicpen@gmail.com  |  </a:t>
            </a:r>
            <a:pPr algn="ctr"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ORCID: 0009-0007-4971-8936  |  </a:t>
            </a:r>
            <a:pPr algn="ctr" indent="0" marL="0">
              <a:buNone/>
            </a:pPr>
            <a:r>
              <a:rPr lang="en-US" sz="950" dirty="0">
                <a:solidFill>
                  <a:srgbClr val="FF8C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Ph: 8881555255 / 9974671292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0" y="4983480"/>
            <a:ext cx="9144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zenodo.org/records/18524801  •  helixoriginator.github.io/Viksit-Bharat-2047-Governance-Architecture/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0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9728"/>
            <a:ext cx="3474720" cy="5033772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137160" y="2743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VISION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37160" y="6858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Atmanirbhar
</a:t>
            </a:r>
            <a:pPr indent="0" marL="0">
              <a:buNone/>
            </a:pPr>
            <a:r>
              <a:rPr lang="en-US" sz="2800" b="1" dirty="0">
                <a:solidFill>
                  <a:srgbClr val="FF8C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Bharat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37160" y="192024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F0ED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Citizen-Built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F0ED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National Knowledge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F0ED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Infrastructure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37160" y="3383280"/>
            <a:ext cx="3200400" cy="1417320"/>
          </a:xfrm>
          <a:prstGeom prst="rect">
            <a:avLst/>
          </a:prstGeom>
          <a:solidFill>
            <a:srgbClr val="162952"/>
          </a:solidFill>
          <a:ln w="19050">
            <a:solidFill>
              <a:srgbClr val="F5C84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37160" y="3383280"/>
            <a:ext cx="91440" cy="141732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3456432"/>
            <a:ext cx="29260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FFE0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"Atmanirbhar Bharat is not just economic self-reliance — it is intellectual sovereignty."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749040" y="22860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ZERO INSTITUTIONAL DEPENDENCE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749040" y="640080"/>
            <a:ext cx="5212080" cy="9601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749040" y="640080"/>
            <a:ext cx="73152" cy="96012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3" name="Text 11"/>
          <p:cNvSpPr/>
          <p:nvPr/>
        </p:nvSpPr>
        <p:spPr>
          <a:xfrm>
            <a:off x="3977640" y="694944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University Affiliation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77640" y="1024128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 framework developed independently — no institutional funding, no foreign collaboration.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49040" y="1709928"/>
            <a:ext cx="5212080" cy="9601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749040" y="1709928"/>
            <a:ext cx="73152" cy="96012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7" name="Text 15"/>
          <p:cNvSpPr/>
          <p:nvPr/>
        </p:nvSpPr>
        <p:spPr>
          <a:xfrm>
            <a:off x="3977640" y="1764792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Made-in-India, Exported Globally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977640" y="2093976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Referenced by UK Government's Metascience Unit, ILO (UN), and international AI systems.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749040" y="2779776"/>
            <a:ext cx="5212080" cy="9601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749040" y="2779776"/>
            <a:ext cx="73152" cy="96012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21" name="Text 19"/>
          <p:cNvSpPr/>
          <p:nvPr/>
        </p:nvSpPr>
        <p:spPr>
          <a:xfrm>
            <a:off x="3977640" y="28346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Decolonising Knowledge Systems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977640" y="3163824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 Dharma platforms provide India's civilisational wisdom in AI-accessible structured format.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749040" y="3849624"/>
            <a:ext cx="5212080" cy="9601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749040" y="3849624"/>
            <a:ext cx="73152" cy="96012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25" name="Text 23"/>
          <p:cNvSpPr/>
          <p:nvPr/>
        </p:nvSpPr>
        <p:spPr>
          <a:xfrm>
            <a:off x="3977640" y="3904488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Democratising Innovation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977640" y="4233672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Nano Banana framework enables zero-cost legal prior-art establishment for rural inventors.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8" name="Text 26"/>
          <p:cNvSpPr/>
          <p:nvPr/>
        </p:nvSpPr>
        <p:spPr>
          <a:xfrm>
            <a:off x="0" y="487375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Independent • Unfunded • Citizen-Driven • India-Rooted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VIKSIT BHARAT 2047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Pillars of Contribution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228600" y="1325880"/>
            <a:ext cx="4114800" cy="1691640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325880"/>
            <a:ext cx="4114800" cy="64008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7" name="Shape 5"/>
          <p:cNvSpPr/>
          <p:nvPr/>
        </p:nvSpPr>
        <p:spPr>
          <a:xfrm>
            <a:off x="320040" y="1435608"/>
            <a:ext cx="502920" cy="502920"/>
          </a:xfrm>
          <a:prstGeom prst="ellipse">
            <a:avLst/>
          </a:prstGeom>
          <a:solidFill>
            <a:srgbClr val="FF6B1A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4356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1417320"/>
            <a:ext cx="3337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Policy Clarity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1947672"/>
            <a:ext cx="3337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Last-Mile Delivery Infrastructure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65760" y="2240280"/>
            <a:ext cx="38404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AI-powered Policy Clarification Portals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Non-partisan, evidence-based design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Plain Language + 3-Column Analysis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PMAY, PM-KISAN, Viksit Bharat — Live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690872" y="1325880"/>
            <a:ext cx="4114800" cy="1691640"/>
          </a:xfrm>
          <a:prstGeom prst="rect">
            <a:avLst/>
          </a:prstGeom>
          <a:solidFill>
            <a:srgbClr val="162952"/>
          </a:solidFill>
          <a:ln w="1905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1325880"/>
            <a:ext cx="4114800" cy="64008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4" name="Shape 12"/>
          <p:cNvSpPr/>
          <p:nvPr/>
        </p:nvSpPr>
        <p:spPr>
          <a:xfrm>
            <a:off x="4782312" y="1435608"/>
            <a:ext cx="502920" cy="502920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15" name="Text 13"/>
          <p:cNvSpPr/>
          <p:nvPr/>
        </p:nvSpPr>
        <p:spPr>
          <a:xfrm>
            <a:off x="4782312" y="14356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376672" y="1417320"/>
            <a:ext cx="3337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Governance &amp;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Civic Technology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376672" y="1947672"/>
            <a:ext cx="3337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256+ DOIs • 5,000+ Downloads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28032" y="2240280"/>
            <a:ext cx="38404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'Civic Reflexivity Engines' — World First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 articles @ 94.9% novelty average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 articles at 100% novelty score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DeSci Labs, Switzerland verified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28600" y="3154680"/>
            <a:ext cx="4114800" cy="1691640"/>
          </a:xfrm>
          <a:prstGeom prst="rect">
            <a:avLst/>
          </a:prstGeom>
          <a:solidFill>
            <a:srgbClr val="162952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28600" y="3154680"/>
            <a:ext cx="4114800" cy="64008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1" name="Shape 19"/>
          <p:cNvSpPr/>
          <p:nvPr/>
        </p:nvSpPr>
        <p:spPr>
          <a:xfrm>
            <a:off x="320040" y="3264408"/>
            <a:ext cx="502920" cy="502920"/>
          </a:xfrm>
          <a:prstGeom prst="ellipse">
            <a:avLst/>
          </a:prstGeom>
          <a:solidFill>
            <a:srgbClr val="F5C842"/>
          </a:solidFill>
          <a:ln/>
        </p:spPr>
      </p:sp>
      <p:sp>
        <p:nvSpPr>
          <p:cNvPr id="22" name="Text 20"/>
          <p:cNvSpPr/>
          <p:nvPr/>
        </p:nvSpPr>
        <p:spPr>
          <a:xfrm>
            <a:off x="320040" y="32644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14400" y="3246120"/>
            <a:ext cx="3337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Rural &amp; Bio-Integrated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Development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14400" y="3776472"/>
            <a:ext cx="3337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BISV 3.0 — Bio-Integrated Smart Villages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65760" y="4069080"/>
            <a:ext cx="38404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40-50% agricultural productivity gains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70% fossil fuel reduction projected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Blockchain Bio-NFT marketplaces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92% novelty (DeSci Labs)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90872" y="3154680"/>
            <a:ext cx="4114800" cy="1691640"/>
          </a:xfrm>
          <a:prstGeom prst="rect">
            <a:avLst/>
          </a:prstGeom>
          <a:solidFill>
            <a:srgbClr val="162952"/>
          </a:solidFill>
          <a:ln w="19050">
            <a:solidFill>
              <a:srgbClr val="EF53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90872" y="3154680"/>
            <a:ext cx="4114800" cy="64008"/>
          </a:xfrm>
          <a:prstGeom prst="rect">
            <a:avLst/>
          </a:prstGeom>
          <a:solidFill>
            <a:srgbClr val="EF5350"/>
          </a:solidFill>
          <a:ln/>
        </p:spPr>
      </p:sp>
      <p:sp>
        <p:nvSpPr>
          <p:cNvPr id="28" name="Shape 26"/>
          <p:cNvSpPr/>
          <p:nvPr/>
        </p:nvSpPr>
        <p:spPr>
          <a:xfrm>
            <a:off x="4782312" y="3264408"/>
            <a:ext cx="502920" cy="502920"/>
          </a:xfrm>
          <a:prstGeom prst="ellipse">
            <a:avLst/>
          </a:prstGeom>
          <a:solidFill>
            <a:srgbClr val="EF5350"/>
          </a:solidFill>
          <a:ln/>
        </p:spPr>
      </p:sp>
      <p:sp>
        <p:nvSpPr>
          <p:cNvPr id="29" name="Text 27"/>
          <p:cNvSpPr/>
          <p:nvPr/>
        </p:nvSpPr>
        <p:spPr>
          <a:xfrm>
            <a:off x="4782312" y="32644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376672" y="3246120"/>
            <a:ext cx="3337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Civilisational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Renaissance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376672" y="3776472"/>
            <a:ext cx="3337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EF53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Cultural Sovereignty &amp; Knowledge Systems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28032" y="4069080"/>
            <a:ext cx="38404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Sanatana Samyata — World's First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 Encyclopedia + Vedas Insights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AI-accessible civilisational frameworks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764 views, 444 downloads on Zenodo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62952"/>
          </a:solidFill>
          <a:ln/>
        </p:spPr>
      </p:sp>
      <p:sp>
        <p:nvSpPr>
          <p:cNvPr id="34" name="Text 32"/>
          <p:cNvSpPr/>
          <p:nvPr/>
        </p:nvSpPr>
        <p:spPr>
          <a:xfrm>
            <a:off x="0" y="487375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Viksit Bharat 2047  •  Atmanirbhar in Intellect  •  Developed in Destiny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-731520"/>
            <a:ext cx="2743200" cy="2743200"/>
          </a:xfrm>
          <a:prstGeom prst="ellipse">
            <a:avLst/>
          </a:prstGeom>
          <a:solidFill>
            <a:srgbClr val="F5C842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3200400"/>
            <a:ext cx="2286000" cy="2286000"/>
          </a:xfrm>
          <a:prstGeom prst="ellipse">
            <a:avLst/>
          </a:prstGeom>
          <a:solidFill>
            <a:srgbClr val="FF3D00">
              <a:alpha val="1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28600" y="45720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PROJECT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28600" y="868680"/>
            <a:ext cx="33832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NANO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BANANA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28600" y="27432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0F20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Defensive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0F20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Publication Framework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228600" y="361188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Zero-Cost IP Protection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Every Indian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4480560"/>
            <a:ext cx="3108960" cy="4114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8600" y="44805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Shortlisted: National IP Awards 2025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023360" y="256032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023360" y="594360"/>
            <a:ext cx="4937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0ED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Patent Poverty in India: Brilliant ideas from students, farmers, and grassroots inventors are lost — not for lack of innovation, but lack of funds for patent filing.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023360" y="150876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023360" y="1874520"/>
            <a:ext cx="4937760" cy="667512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023360" y="1874520"/>
            <a:ext cx="64008" cy="66751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6" name="Text 14"/>
          <p:cNvSpPr/>
          <p:nvPr/>
        </p:nvSpPr>
        <p:spPr>
          <a:xfrm>
            <a:off x="4206240" y="1911096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Zero Cost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19456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Any student, farmer, or inventor establishes legally recognised Prior Art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023360" y="2633472"/>
            <a:ext cx="4937760" cy="667512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023360" y="2633472"/>
            <a:ext cx="64008" cy="66751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20" name="Text 18"/>
          <p:cNvSpPr/>
          <p:nvPr/>
        </p:nvSpPr>
        <p:spPr>
          <a:xfrm>
            <a:off x="4206240" y="267004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Timestamped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295351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Secure digital disclosures create an immutable record of innovation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023360" y="3392424"/>
            <a:ext cx="4937760" cy="667512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023360" y="3392424"/>
            <a:ext cx="64008" cy="66751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24" name="Text 22"/>
          <p:cNvSpPr/>
          <p:nvPr/>
        </p:nvSpPr>
        <p:spPr>
          <a:xfrm>
            <a:off x="4206240" y="34290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Searchable Archive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3712464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National database of indigenous citizen-inventions across all domains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023360" y="4151376"/>
            <a:ext cx="4937760" cy="667512"/>
          </a:xfrm>
          <a:prstGeom prst="rect">
            <a:avLst/>
          </a:prstGeom>
          <a:solidFill>
            <a:srgbClr val="162952"/>
          </a:solidFill>
          <a:ln w="127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023360" y="4151376"/>
            <a:ext cx="64008" cy="66751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28" name="Text 26"/>
          <p:cNvSpPr/>
          <p:nvPr/>
        </p:nvSpPr>
        <p:spPr>
          <a:xfrm>
            <a:off x="4206240" y="418795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Patent Democracy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206240" y="4471416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Transforms 'Patent Poverty' — rural youth ideas are never lost again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023360" y="4919472"/>
            <a:ext cx="4937760" cy="182880"/>
          </a:xfrm>
          <a:prstGeom prst="rect">
            <a:avLst/>
          </a:prstGeom>
          <a:solidFill>
            <a:srgbClr val="0F2044"/>
          </a:solidFill>
          <a:ln/>
        </p:spPr>
      </p:sp>
      <p:sp>
        <p:nvSpPr>
          <p:cNvPr id="31" name="Text 29"/>
          <p:cNvSpPr/>
          <p:nvPr/>
        </p:nvSpPr>
        <p:spPr>
          <a:xfrm>
            <a:off x="4023360" y="4919472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FFE0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DPI Proposal: National Open Defensive Publication Platform for Viksit Bharat 2047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GOVERNANCE &amp; CIVIC TECHNOLOGY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47548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Impact &amp; Global Recognition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1463040" cy="1097280"/>
          </a:xfrm>
          <a:prstGeom prst="rect">
            <a:avLst/>
          </a:prstGeom>
          <a:solidFill>
            <a:srgbClr val="162952"/>
          </a:solidFill>
          <a:ln w="2540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97280"/>
            <a:ext cx="1463040" cy="73152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1207008"/>
            <a:ext cx="1463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6B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256+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28600" y="1783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Zenodo DOIs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1965960" y="1097280"/>
            <a:ext cx="1463040" cy="1097280"/>
          </a:xfrm>
          <a:prstGeom prst="rect">
            <a:avLst/>
          </a:prstGeom>
          <a:solidFill>
            <a:srgbClr val="162952"/>
          </a:solidFill>
          <a:ln w="2540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965960" y="1097280"/>
            <a:ext cx="1463040" cy="73152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11" name="Text 9"/>
          <p:cNvSpPr/>
          <p:nvPr/>
        </p:nvSpPr>
        <p:spPr>
          <a:xfrm>
            <a:off x="1965960" y="1207008"/>
            <a:ext cx="1463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5,000+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965960" y="1783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Downloads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703320" y="1097280"/>
            <a:ext cx="1463040" cy="1097280"/>
          </a:xfrm>
          <a:prstGeom prst="rect">
            <a:avLst/>
          </a:prstGeom>
          <a:solidFill>
            <a:srgbClr val="162952"/>
          </a:solidFill>
          <a:ln w="254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703320" y="1097280"/>
            <a:ext cx="1463040" cy="7315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5" name="Text 13"/>
          <p:cNvSpPr/>
          <p:nvPr/>
        </p:nvSpPr>
        <p:spPr>
          <a:xfrm>
            <a:off x="3703320" y="1207008"/>
            <a:ext cx="1463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B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94.9%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703320" y="1783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Avg Novelty Score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440680" y="1097280"/>
            <a:ext cx="1463040" cy="1097280"/>
          </a:xfrm>
          <a:prstGeom prst="rect">
            <a:avLst/>
          </a:prstGeom>
          <a:solidFill>
            <a:srgbClr val="162952"/>
          </a:solidFill>
          <a:ln w="25400">
            <a:solidFill>
              <a:srgbClr val="7C4D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40680" y="1097280"/>
            <a:ext cx="1463040" cy="73152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19" name="Text 17"/>
          <p:cNvSpPr/>
          <p:nvPr/>
        </p:nvSpPr>
        <p:spPr>
          <a:xfrm>
            <a:off x="5440680" y="1207008"/>
            <a:ext cx="1463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7C4D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440680" y="1783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Perfect 100% Scores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178040" y="1097280"/>
            <a:ext cx="1463040" cy="1097280"/>
          </a:xfrm>
          <a:prstGeom prst="rect">
            <a:avLst/>
          </a:prstGeom>
          <a:solidFill>
            <a:srgbClr val="162952"/>
          </a:solidFill>
          <a:ln w="254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178040" y="1097280"/>
            <a:ext cx="1463040" cy="73152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23" name="Text 21"/>
          <p:cNvSpPr/>
          <p:nvPr/>
        </p:nvSpPr>
        <p:spPr>
          <a:xfrm>
            <a:off x="7178040" y="1207008"/>
            <a:ext cx="14630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C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7178040" y="178308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DeSci Verified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28600" y="2377440"/>
            <a:ext cx="4206240" cy="2468880"/>
          </a:xfrm>
          <a:prstGeom prst="rect">
            <a:avLst/>
          </a:prstGeom>
          <a:solidFill>
            <a:srgbClr val="162952"/>
          </a:solidFill>
          <a:ln w="2540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28600" y="2377440"/>
            <a:ext cx="4206240" cy="73152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7" name="Text 25"/>
          <p:cNvSpPr/>
          <p:nvPr/>
        </p:nvSpPr>
        <p:spPr>
          <a:xfrm>
            <a:off x="320040" y="248716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⭐  WORLD FIRST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20040" y="2816352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Civic Reflexivity Engines: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New Framework for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Democratic AI Governance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320040" y="376732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DOI: 10.5281/zenodo.18524801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February 2026  •  Zenodo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20040" y="42519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First institutional concept in democratic AI governance worldwide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663440" y="2395728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INDEXED &amp; RECOGNISED BY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2724912"/>
            <a:ext cx="4297680" cy="402336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27448" y="2834640"/>
            <a:ext cx="201168" cy="201168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34" name="Text 32"/>
          <p:cNvSpPr/>
          <p:nvPr/>
        </p:nvSpPr>
        <p:spPr>
          <a:xfrm>
            <a:off x="5010912" y="2752344"/>
            <a:ext cx="3840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Google Scholar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10912" y="2944368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ORCID-linked, indexed globally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663440" y="3191256"/>
            <a:ext cx="4297680" cy="402336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27448" y="3300984"/>
            <a:ext cx="201168" cy="201168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38" name="Text 36"/>
          <p:cNvSpPr/>
          <p:nvPr/>
        </p:nvSpPr>
        <p:spPr>
          <a:xfrm>
            <a:off x="5010912" y="3218688"/>
            <a:ext cx="3840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SSRN (Elsevier)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010912" y="341071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Used by Harvard, Oxford &amp; top law schools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663440" y="3657600"/>
            <a:ext cx="4297680" cy="402336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27448" y="3767328"/>
            <a:ext cx="201168" cy="201168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42" name="Text 40"/>
          <p:cNvSpPr/>
          <p:nvPr/>
        </p:nvSpPr>
        <p:spPr>
          <a:xfrm>
            <a:off x="5010912" y="3685032"/>
            <a:ext cx="3840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IJFMR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010912" y="387705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Factor 9.24 — CrossRef DOI registered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663440" y="4123944"/>
            <a:ext cx="4297680" cy="402336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727448" y="4233672"/>
            <a:ext cx="201168" cy="201168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46" name="Text 44"/>
          <p:cNvSpPr/>
          <p:nvPr/>
        </p:nvSpPr>
        <p:spPr>
          <a:xfrm>
            <a:off x="5010912" y="4151376"/>
            <a:ext cx="3840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DeSci Labs, Switzerland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5010912" y="4343400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 articles independently verified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663440" y="4590288"/>
            <a:ext cx="4297680" cy="402336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727448" y="4700016"/>
            <a:ext cx="201168" cy="201168"/>
          </a:xfrm>
          <a:prstGeom prst="ellipse">
            <a:avLst/>
          </a:prstGeom>
          <a:solidFill>
            <a:srgbClr val="00BFA5"/>
          </a:solidFill>
          <a:ln/>
        </p:spPr>
      </p:sp>
      <p:sp>
        <p:nvSpPr>
          <p:cNvPr id="50" name="Text 48"/>
          <p:cNvSpPr/>
          <p:nvPr/>
        </p:nvSpPr>
        <p:spPr>
          <a:xfrm>
            <a:off x="5010912" y="4617720"/>
            <a:ext cx="3840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ResearchGate &amp; Semantic Scholar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5010912" y="4809744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academic network presence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0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POLICY CLARITY ARCHITECTURE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48463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India's First AI-Powered Non-Partisan Policy Clarification Infrastructure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3-LAYER ARCHITECTURE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3840480" cy="868680"/>
          </a:xfrm>
          <a:prstGeom prst="rect">
            <a:avLst/>
          </a:prstGeom>
          <a:solidFill>
            <a:srgbClr val="0A1628"/>
          </a:solidFill>
          <a:ln w="2540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444752"/>
            <a:ext cx="960120" cy="868680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" y="1444752"/>
            <a:ext cx="960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53312" y="1517904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Plain Language Explainer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353312" y="1837944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Converts complex policy into citizen-readable formats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432304"/>
            <a:ext cx="3840480" cy="868680"/>
          </a:xfrm>
          <a:prstGeom prst="rect">
            <a:avLst/>
          </a:prstGeom>
          <a:solidFill>
            <a:srgbClr val="0A1628"/>
          </a:solidFill>
          <a:ln w="2540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74320" y="2432304"/>
            <a:ext cx="960120" cy="86868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2432304"/>
            <a:ext cx="960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II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353312" y="2505456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3-Column Concern Analysis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353312" y="282549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Claim | Official Position | Confusion Source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419856"/>
            <a:ext cx="3840480" cy="868680"/>
          </a:xfrm>
          <a:prstGeom prst="rect">
            <a:avLst/>
          </a:prstGeom>
          <a:solidFill>
            <a:srgbClr val="0A1628"/>
          </a:solidFill>
          <a:ln w="254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419856"/>
            <a:ext cx="960120" cy="86868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3419856"/>
            <a:ext cx="960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III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353312" y="3493008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Transparency Dashboard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353312" y="381304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Real-time data display, accessible at zero cost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508760" y="4407408"/>
            <a:ext cx="73152" cy="45720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2" name="Shape 20"/>
          <p:cNvSpPr/>
          <p:nvPr/>
        </p:nvSpPr>
        <p:spPr>
          <a:xfrm>
            <a:off x="274320" y="4407408"/>
            <a:ext cx="3840480" cy="47548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4407408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Scalable to: Ayushman Bharat | Jan Dhan | Ujjwala | Jal Jeevan Mission | NEP 2020 | Swachh Bharat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343400" y="111556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PLATFORMS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343400" y="1444752"/>
            <a:ext cx="4572000" cy="1097280"/>
          </a:xfrm>
          <a:prstGeom prst="rect">
            <a:avLst/>
          </a:prstGeom>
          <a:solidFill>
            <a:srgbClr val="0A1628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7772400" y="1536192"/>
            <a:ext cx="960120" cy="27432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72400" y="1536192"/>
            <a:ext cx="960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● LIVE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480560" y="1517904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PMAY Policy Clarifier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480560" y="2011680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helixoriginator.github.io/pmay-policy-clarification-ai/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343400" y="1444752"/>
            <a:ext cx="64008" cy="1097280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31" name="Shape 29"/>
          <p:cNvSpPr/>
          <p:nvPr/>
        </p:nvSpPr>
        <p:spPr>
          <a:xfrm>
            <a:off x="4343400" y="2679192"/>
            <a:ext cx="4572000" cy="1097280"/>
          </a:xfrm>
          <a:prstGeom prst="rect">
            <a:avLst/>
          </a:prstGeom>
          <a:solidFill>
            <a:srgbClr val="0A1628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772400" y="2770632"/>
            <a:ext cx="960120" cy="27432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772400" y="2770632"/>
            <a:ext cx="960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● LIVE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480560" y="2752344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PM-KISAN Framework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480560" y="3246120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helixoriginator.github.io/pm-kisan-policy-clarification-framework/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343400" y="2679192"/>
            <a:ext cx="64008" cy="109728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37" name="Shape 35"/>
          <p:cNvSpPr/>
          <p:nvPr/>
        </p:nvSpPr>
        <p:spPr>
          <a:xfrm>
            <a:off x="4343400" y="3913632"/>
            <a:ext cx="4572000" cy="1097280"/>
          </a:xfrm>
          <a:prstGeom prst="rect">
            <a:avLst/>
          </a:prstGeom>
          <a:solidFill>
            <a:srgbClr val="0A1628"/>
          </a:solidFill>
          <a:ln w="1905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772400" y="4005072"/>
            <a:ext cx="960120" cy="27432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772400" y="4005072"/>
            <a:ext cx="960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● LIVE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480560" y="3986784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Viksit Bharat 2047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Governance Architecture Platform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4480560" y="4480560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helixoriginator.github.io/Viksit-Bharat-2047-Governance-Architecture/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343400" y="3913632"/>
            <a:ext cx="64008" cy="1097280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3" name="Text 41"/>
          <p:cNvSpPr/>
          <p:nvPr/>
        </p:nvSpPr>
        <p:spPr>
          <a:xfrm>
            <a:off x="4343400" y="484632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FFE0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Principle: "Clarity Over Conversion" — Serving citizens, not ideology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B39D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CIVILISATIONAL RENAISSANCE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48463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Cultural Sovereignty &amp; Decolonising Knowledge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8686800" cy="1508760"/>
          </a:xfrm>
          <a:prstGeom prst="rect">
            <a:avLst/>
          </a:prstGeom>
          <a:solidFill>
            <a:srgbClr val="162952"/>
          </a:solidFill>
          <a:ln w="25400">
            <a:solidFill>
              <a:srgbClr val="7C4D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97280"/>
            <a:ext cx="73152" cy="1508760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7" name="Shape 5"/>
          <p:cNvSpPr/>
          <p:nvPr/>
        </p:nvSpPr>
        <p:spPr>
          <a:xfrm>
            <a:off x="8046720" y="1143000"/>
            <a:ext cx="777240" cy="365760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8" name="Text 6"/>
          <p:cNvSpPr/>
          <p:nvPr/>
        </p:nvSpPr>
        <p:spPr>
          <a:xfrm>
            <a:off x="8046720" y="1143000"/>
            <a:ext cx="777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WORLD FIRST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38912" y="1170432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Sanatana Samyata: The Complete Dharma Defense Manual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38912" y="1627632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ED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World's first comprehensive ready-reckoner addressing misconceptions about Hinduism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" y="192024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9DD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DOI: 10.5281/zenodo.16714489  •  764 Views  •  444 Downloads  •  Zenodo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" y="2743200"/>
            <a:ext cx="8686800" cy="411480"/>
          </a:xfrm>
          <a:prstGeom prst="rect">
            <a:avLst/>
          </a:prstGeom>
          <a:solidFill>
            <a:srgbClr val="311B92">
              <a:alpha val="80000"/>
            </a:srgbClr>
          </a:solidFill>
          <a:ln w="12700">
            <a:solidFill>
              <a:srgbClr val="7C4D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761488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E0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"Fulfilling the Panch Pran pledge — removing every trace of colonial mindset from India's knowledge systems"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8600" y="3291840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7C4D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" y="3502152"/>
            <a:ext cx="292608" cy="292608"/>
          </a:xfrm>
          <a:prstGeom prst="ellipse">
            <a:avLst/>
          </a:prstGeom>
          <a:solidFill>
            <a:srgbClr val="7C4DFF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32841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 Answers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363931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Q&amp;A platform for dharmic inquiries with structured responses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72000" y="3291840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7C4D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63440" y="3502152"/>
            <a:ext cx="292608" cy="292608"/>
          </a:xfrm>
          <a:prstGeom prst="ellipse">
            <a:avLst/>
          </a:prstGeom>
          <a:solidFill>
            <a:srgbClr val="7C4DFF"/>
          </a:solidFill>
          <a:ln/>
        </p:spPr>
      </p:sp>
      <p:sp>
        <p:nvSpPr>
          <p:cNvPr id="20" name="Text 18"/>
          <p:cNvSpPr/>
          <p:nvPr/>
        </p:nvSpPr>
        <p:spPr>
          <a:xfrm>
            <a:off x="5074920" y="332841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 Encyclopedia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74920" y="363931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Comprehensive AI-accessible civilisational knowledge base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28600" y="4114800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7C4D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0040" y="4325112"/>
            <a:ext cx="292608" cy="292608"/>
          </a:xfrm>
          <a:prstGeom prst="ellipse">
            <a:avLst/>
          </a:prstGeom>
          <a:solidFill>
            <a:srgbClr val="7C4DFF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415137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Vedas Insights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31520" y="446227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Structured Vedic knowledge in modern accessible format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572000" y="4114800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7C4D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63440" y="4325112"/>
            <a:ext cx="292608" cy="292608"/>
          </a:xfrm>
          <a:prstGeom prst="ellipse">
            <a:avLst/>
          </a:prstGeom>
          <a:solidFill>
            <a:srgbClr val="7C4DFF"/>
          </a:solidFill>
          <a:ln/>
        </p:spPr>
      </p:sp>
      <p:sp>
        <p:nvSpPr>
          <p:cNvPr id="28" name="Text 26"/>
          <p:cNvSpPr/>
          <p:nvPr/>
        </p:nvSpPr>
        <p:spPr>
          <a:xfrm>
            <a:off x="5074920" y="4151376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Sanatan Economic Integration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074920" y="446227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Dharmic economics framework for Viksit Bharat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INDEPENDENTLY VERIFIABLE CREDENTIALS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48463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Recognition Without Institutional Backing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182880" y="1078992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FF6B1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1078992"/>
            <a:ext cx="4251960" cy="54864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7" name="Shape 5"/>
          <p:cNvSpPr/>
          <p:nvPr/>
        </p:nvSpPr>
        <p:spPr>
          <a:xfrm>
            <a:off x="256032" y="1170432"/>
            <a:ext cx="457200" cy="292608"/>
          </a:xfrm>
          <a:prstGeom prst="rect">
            <a:avLst/>
          </a:prstGeom>
          <a:solidFill>
            <a:srgbClr val="FF6B1A"/>
          </a:solidFill>
          <a:ln/>
        </p:spPr>
      </p:sp>
      <p:sp>
        <p:nvSpPr>
          <p:cNvPr id="8" name="Text 6"/>
          <p:cNvSpPr/>
          <p:nvPr/>
        </p:nvSpPr>
        <p:spPr>
          <a:xfrm>
            <a:off x="256032" y="1170432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46120" y="1170432"/>
            <a:ext cx="1097280" cy="256032"/>
          </a:xfrm>
          <a:prstGeom prst="rect">
            <a:avLst/>
          </a:prstGeom>
          <a:solidFill>
            <a:srgbClr val="FF6B1A">
              <a:alpha val="25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3246120" y="117043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Government of India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804672" y="117043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National IP Awards 2025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6032" y="1536192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Shortlisted by O/o CGPDTM, Govt. of India (8 Dec 2025). Patent category. Recognition despite not yet holding a granted patent — confirming substantive originality.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0" y="1078992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0" y="1078992"/>
            <a:ext cx="4251960" cy="54864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5" name="Shape 13"/>
          <p:cNvSpPr/>
          <p:nvPr/>
        </p:nvSpPr>
        <p:spPr>
          <a:xfrm>
            <a:off x="4645152" y="1170432"/>
            <a:ext cx="457200" cy="292608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6" name="Text 14"/>
          <p:cNvSpPr/>
          <p:nvPr/>
        </p:nvSpPr>
        <p:spPr>
          <a:xfrm>
            <a:off x="4645152" y="1170432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635240" y="1170432"/>
            <a:ext cx="1097280" cy="256032"/>
          </a:xfrm>
          <a:prstGeom prst="rect">
            <a:avLst/>
          </a:prstGeom>
          <a:solidFill>
            <a:srgbClr val="00BFA5">
              <a:alpha val="25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7635240" y="117043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 Agency Recognition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5193792" y="117043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International Labour Review (ILO/UN)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45152" y="1536192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Concept acknowledged as 'Innovative' by Editor Aristea Koukiadaki (12 March 2025). Personal invitation to submit future work.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182880" y="2377440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82880" y="2377440"/>
            <a:ext cx="4251960" cy="54864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3" name="Shape 21"/>
          <p:cNvSpPr/>
          <p:nvPr/>
        </p:nvSpPr>
        <p:spPr>
          <a:xfrm>
            <a:off x="256032" y="2468880"/>
            <a:ext cx="457200" cy="292608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4" name="Text 22"/>
          <p:cNvSpPr/>
          <p:nvPr/>
        </p:nvSpPr>
        <p:spPr>
          <a:xfrm>
            <a:off x="256032" y="246888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46120" y="2468880"/>
            <a:ext cx="1097280" cy="256032"/>
          </a:xfrm>
          <a:prstGeom prst="rect">
            <a:avLst/>
          </a:prstGeom>
          <a:solidFill>
            <a:srgbClr val="F5C842">
              <a:alpha val="25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3246120" y="2468880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G7 Policy Impact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804672" y="2468880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UK Government Metascience Unit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56032" y="2834640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Invited as recognised domain expert. Findings will 'help inform the development of policy on research evaluation' by G7 governments. Co-hosted with Univ. of Sussex (SPRU).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572000" y="2377440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7C4D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572000" y="2377440"/>
            <a:ext cx="4251960" cy="54864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31" name="Shape 29"/>
          <p:cNvSpPr/>
          <p:nvPr/>
        </p:nvSpPr>
        <p:spPr>
          <a:xfrm>
            <a:off x="4645152" y="2468880"/>
            <a:ext cx="457200" cy="292608"/>
          </a:xfrm>
          <a:prstGeom prst="rect">
            <a:avLst/>
          </a:prstGeom>
          <a:solidFill>
            <a:srgbClr val="7C4DFF"/>
          </a:solidFill>
          <a:ln/>
        </p:spPr>
      </p:sp>
      <p:sp>
        <p:nvSpPr>
          <p:cNvPr id="32" name="Text 30"/>
          <p:cNvSpPr/>
          <p:nvPr/>
        </p:nvSpPr>
        <p:spPr>
          <a:xfrm>
            <a:off x="4645152" y="246888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635240" y="2468880"/>
            <a:ext cx="1097280" cy="256032"/>
          </a:xfrm>
          <a:prstGeom prst="rect">
            <a:avLst/>
          </a:prstGeom>
          <a:solidFill>
            <a:srgbClr val="7C4DFF">
              <a:alpha val="25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7635240" y="2468880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7C4D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Globally Verified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5193792" y="2468880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Google-Verified World Records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645152" y="2834640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'Father of Original Concepts', 'World First Novel Concepts'. Sanatan Samyata confirmed World's First Ready Reckoner. Helix Library — largest independent digital library of original articles.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182880" y="3675888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182880" y="3675888"/>
            <a:ext cx="4251960" cy="54864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39" name="Shape 37"/>
          <p:cNvSpPr/>
          <p:nvPr/>
        </p:nvSpPr>
        <p:spPr>
          <a:xfrm>
            <a:off x="256032" y="3767328"/>
            <a:ext cx="457200" cy="292608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40" name="Text 38"/>
          <p:cNvSpPr/>
          <p:nvPr/>
        </p:nvSpPr>
        <p:spPr>
          <a:xfrm>
            <a:off x="256032" y="3767328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246120" y="3767328"/>
            <a:ext cx="1097280" cy="256032"/>
          </a:xfrm>
          <a:prstGeom prst="rect">
            <a:avLst/>
          </a:prstGeom>
          <a:solidFill>
            <a:srgbClr val="00C853">
              <a:alpha val="25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3246120" y="3767328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C85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Elite Academic Reach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804672" y="376732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SSRN (Elsevier) Publication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256032" y="4133088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Used by Harvard, Oxford, and top global law schools. Includes 'Sāstra and Śakti: Analysis of Operation Sindoor' and governance research.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4572000" y="3675888"/>
            <a:ext cx="4251960" cy="1170432"/>
          </a:xfrm>
          <a:prstGeom prst="rect">
            <a:avLst/>
          </a:prstGeom>
          <a:solidFill>
            <a:srgbClr val="162952"/>
          </a:solidFill>
          <a:ln w="19050">
            <a:solidFill>
              <a:srgbClr val="FF408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4572000" y="3675888"/>
            <a:ext cx="4251960" cy="54864"/>
          </a:xfrm>
          <a:prstGeom prst="rect">
            <a:avLst/>
          </a:prstGeom>
          <a:solidFill>
            <a:srgbClr val="FF4081"/>
          </a:solidFill>
          <a:ln/>
        </p:spPr>
      </p:sp>
      <p:sp>
        <p:nvSpPr>
          <p:cNvPr id="47" name="Shape 45"/>
          <p:cNvSpPr/>
          <p:nvPr/>
        </p:nvSpPr>
        <p:spPr>
          <a:xfrm>
            <a:off x="4645152" y="3767328"/>
            <a:ext cx="457200" cy="292608"/>
          </a:xfrm>
          <a:prstGeom prst="rect">
            <a:avLst/>
          </a:prstGeom>
          <a:solidFill>
            <a:srgbClr val="FF4081"/>
          </a:solidFill>
          <a:ln/>
        </p:spPr>
      </p:sp>
      <p:sp>
        <p:nvSpPr>
          <p:cNvPr id="48" name="Text 46"/>
          <p:cNvSpPr/>
          <p:nvPr/>
        </p:nvSpPr>
        <p:spPr>
          <a:xfrm>
            <a:off x="4645152" y="3767328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7635240" y="3767328"/>
            <a:ext cx="1097280" cy="256032"/>
          </a:xfrm>
          <a:prstGeom prst="rect">
            <a:avLst/>
          </a:prstGeom>
          <a:solidFill>
            <a:srgbClr val="FF4081">
              <a:alpha val="2500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7635240" y="3767328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40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Academic Standing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5193792" y="3767328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Peer Review Invitation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645152" y="4133088"/>
            <a:ext cx="409651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Academia AI &amp; Applications Journal (7 Oct 2025) — invited as peer reviewer, addressed as 'Dr. Chakrabarti'.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0" y="4919472"/>
            <a:ext cx="9144000" cy="224028"/>
          </a:xfrm>
          <a:prstGeom prst="rect">
            <a:avLst/>
          </a:prstGeom>
          <a:solidFill>
            <a:srgbClr val="162952"/>
          </a:solidFill>
          <a:ln/>
        </p:spPr>
      </p:sp>
      <p:sp>
        <p:nvSpPr>
          <p:cNvPr id="54" name="Text 52"/>
          <p:cNvSpPr/>
          <p:nvPr/>
        </p:nvSpPr>
        <p:spPr>
          <a:xfrm>
            <a:off x="0" y="4928616"/>
            <a:ext cx="9144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credentials independently verifiable  •  No institutional affiliation  •  Pure citizen scholarship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00C85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RURAL &amp; BIO-INTEGRATED DEVELOPMENT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484632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Bio-Integrated Smart Villages 3.0 (BISV 3.0)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170432"/>
            <a:ext cx="2743200" cy="1051560"/>
          </a:xfrm>
          <a:prstGeom prst="rect">
            <a:avLst/>
          </a:prstGeom>
          <a:solidFill>
            <a:srgbClr val="162952"/>
          </a:solidFill>
          <a:ln w="254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170432"/>
            <a:ext cx="2743200" cy="64008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1261872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00C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40–50%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228600" y="185623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Agricultural Productivity Gains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28600" y="2377440"/>
            <a:ext cx="2743200" cy="1051560"/>
          </a:xfrm>
          <a:prstGeom prst="rect">
            <a:avLst/>
          </a:prstGeom>
          <a:solidFill>
            <a:srgbClr val="162952"/>
          </a:solidFill>
          <a:ln w="25400">
            <a:solidFill>
              <a:srgbClr val="00BFA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28600" y="2377440"/>
            <a:ext cx="2743200" cy="64008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11" name="Text 9"/>
          <p:cNvSpPr/>
          <p:nvPr/>
        </p:nvSpPr>
        <p:spPr>
          <a:xfrm>
            <a:off x="228600" y="246888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00B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228600" y="3063240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Fossil Fuel Dependency Reduction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28600" y="3584448"/>
            <a:ext cx="2743200" cy="1051560"/>
          </a:xfrm>
          <a:prstGeom prst="rect">
            <a:avLst/>
          </a:prstGeom>
          <a:solidFill>
            <a:srgbClr val="162952"/>
          </a:solidFill>
          <a:ln w="2540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28600" y="3584448"/>
            <a:ext cx="2743200" cy="64008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15" name="Text 13"/>
          <p:cNvSpPr/>
          <p:nvPr/>
        </p:nvSpPr>
        <p:spPr>
          <a:xfrm>
            <a:off x="228600" y="3675888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92%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228600" y="427024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DeSci Labs Content Novelty Score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28600" y="4754880"/>
            <a:ext cx="2743200" cy="274320"/>
          </a:xfrm>
          <a:prstGeom prst="rect">
            <a:avLst/>
          </a:prstGeom>
          <a:solidFill>
            <a:srgbClr val="0F2044"/>
          </a:solidFill>
          <a:ln/>
        </p:spPr>
      </p:sp>
      <p:sp>
        <p:nvSpPr>
          <p:cNvPr id="18" name="Text 16"/>
          <p:cNvSpPr/>
          <p:nvPr/>
        </p:nvSpPr>
        <p:spPr>
          <a:xfrm>
            <a:off x="228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DPID: 394  •  DOI: 10.62891/6b07415a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200400" y="1170432"/>
            <a:ext cx="5715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6B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TECHNOLOGY INTEGRATION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0" y="1490472"/>
            <a:ext cx="5715000" cy="75895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0" y="1490472"/>
            <a:ext cx="64008" cy="758952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22" name="Text 20"/>
          <p:cNvSpPr/>
          <p:nvPr/>
        </p:nvSpPr>
        <p:spPr>
          <a:xfrm>
            <a:off x="3383280" y="1536192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Quantum-Enhanced Bio-AI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383280" y="1847088"/>
            <a:ext cx="5394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Precision crop management through quantum computing-AI hybrid systems for transformative yields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0" y="2340864"/>
            <a:ext cx="5715000" cy="75895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2340864"/>
            <a:ext cx="64008" cy="758952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26" name="Text 24"/>
          <p:cNvSpPr/>
          <p:nvPr/>
        </p:nvSpPr>
        <p:spPr>
          <a:xfrm>
            <a:off x="3383280" y="2386584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Decentralised Microbial Energy Hubs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83280" y="2697480"/>
            <a:ext cx="5394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Village-level renewable energy from microbial biomass — eliminating fossil fuel dependence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00400" y="3191256"/>
            <a:ext cx="5715000" cy="75895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3191256"/>
            <a:ext cx="64008" cy="758952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3236976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Biomimetic Sensory Networks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383280" y="3547872"/>
            <a:ext cx="5394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Nature-inspired sensor arrays for real-time environmental monitoring and adaptive resource management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200400" y="4041648"/>
            <a:ext cx="5715000" cy="75895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85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200400" y="4041648"/>
            <a:ext cx="64008" cy="758952"/>
          </a:xfrm>
          <a:prstGeom prst="rect">
            <a:avLst/>
          </a:prstGeom>
          <a:solidFill>
            <a:srgbClr val="00C853"/>
          </a:solidFill>
          <a:ln/>
        </p:spPr>
      </p:sp>
      <p:sp>
        <p:nvSpPr>
          <p:cNvPr id="34" name="Text 32"/>
          <p:cNvSpPr/>
          <p:nvPr/>
        </p:nvSpPr>
        <p:spPr>
          <a:xfrm>
            <a:off x="3383280" y="4087368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Blockchain Bio-NFT Marketplaces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383280" y="4398264"/>
            <a:ext cx="5394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B0BEC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Farmers tokenise organic produce, biodiversity, and ecological services as NFTs for global markets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200400" y="4846320"/>
            <a:ext cx="5715000" cy="201168"/>
          </a:xfrm>
          <a:prstGeom prst="rect">
            <a:avLst/>
          </a:prstGeom>
          <a:solidFill>
            <a:srgbClr val="0F2044"/>
          </a:solidFill>
          <a:ln/>
        </p:spPr>
      </p:sp>
      <p:sp>
        <p:nvSpPr>
          <p:cNvPr id="37" name="Text 35"/>
          <p:cNvSpPr/>
          <p:nvPr/>
        </p:nvSpPr>
        <p:spPr>
          <a:xfrm>
            <a:off x="3200400" y="4846320"/>
            <a:ext cx="5715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00BFA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UK Govt Metascience Unit &amp; Univ. of Sussex (SPRU) — independently matched &amp; cited as relevant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Kallol Chakrabarti - Research Portfolio &amp; Policy Architecture</dc:title>
  <dc:subject>PptxGenJS Presentation</dc:subject>
  <dc:creator>PptxGenJS</dc:creator>
  <cp:lastModifiedBy>PptxGenJS</cp:lastModifiedBy>
  <cp:revision>1</cp:revision>
  <dcterms:created xsi:type="dcterms:W3CDTF">2026-03-06T17:41:38Z</dcterms:created>
  <dcterms:modified xsi:type="dcterms:W3CDTF">2026-03-06T17:41:38Z</dcterms:modified>
</cp:coreProperties>
</file>