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118" d="100"/>
          <a:sy n="118" d="100"/>
        </p:scale>
        <p:origin x="44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4230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rot="-240000">
            <a:off x="-457200" y="3474720"/>
            <a:ext cx="10515600" cy="73152"/>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457200" y="411480"/>
            <a:ext cx="8229600" cy="1005840"/>
          </a:xfrm>
          <a:prstGeom prst="rect">
            <a:avLst/>
          </a:prstGeom>
          <a:noFill/>
          <a:ln/>
        </p:spPr>
        <p:txBody>
          <a:bodyPr wrap="square" lIns="0" tIns="0" rIns="0" bIns="0" rtlCol="0" anchor="ctr"/>
          <a:lstStyle/>
          <a:p>
            <a:pPr marL="0" indent="0" algn="l">
              <a:buNone/>
            </a:pPr>
            <a:r>
              <a:rPr lang="en-US" sz="5000" b="1" kern="0" spc="400" dirty="0">
                <a:solidFill>
                  <a:srgbClr val="FFFFFF"/>
                </a:solidFill>
                <a:latin typeface="Calibri" pitchFamily="34" charset="0"/>
                <a:ea typeface="Calibri" pitchFamily="34" charset="-122"/>
                <a:cs typeface="Calibri" pitchFamily="34" charset="-120"/>
              </a:rPr>
              <a:t>THE DEAD MARKET</a:t>
            </a:r>
            <a:endParaRPr lang="en-US" sz="5000" dirty="0"/>
          </a:p>
        </p:txBody>
      </p:sp>
      <p:sp>
        <p:nvSpPr>
          <p:cNvPr id="4" name="Text 2"/>
          <p:cNvSpPr/>
          <p:nvPr/>
        </p:nvSpPr>
        <p:spPr>
          <a:xfrm>
            <a:off x="457200" y="1463040"/>
            <a:ext cx="8229600" cy="594360"/>
          </a:xfrm>
          <a:prstGeom prst="rect">
            <a:avLst/>
          </a:prstGeom>
          <a:noFill/>
          <a:ln/>
        </p:spPr>
        <p:txBody>
          <a:bodyPr wrap="square" lIns="0" tIns="0" rIns="0" bIns="0" rtlCol="0" anchor="ctr"/>
          <a:lstStyle/>
          <a:p>
            <a:pPr marL="0" indent="0" algn="l">
              <a:buNone/>
            </a:pPr>
            <a:r>
              <a:rPr lang="en-US" sz="1900" dirty="0">
                <a:solidFill>
                  <a:srgbClr val="E8C86E"/>
                </a:solidFill>
                <a:latin typeface="Calibri" pitchFamily="34" charset="0"/>
                <a:ea typeface="Calibri" pitchFamily="34" charset="-122"/>
                <a:cs typeface="Calibri" pitchFamily="34" charset="-120"/>
              </a:rPr>
              <a:t>An Open Research Framework on Market Mortality and Systemic Risk</a:t>
            </a:r>
            <a:endParaRPr lang="en-US" sz="1900" dirty="0"/>
          </a:p>
        </p:txBody>
      </p:sp>
      <p:sp>
        <p:nvSpPr>
          <p:cNvPr id="5" name="Text 3"/>
          <p:cNvSpPr/>
          <p:nvPr/>
        </p:nvSpPr>
        <p:spPr>
          <a:xfrm>
            <a:off x="457200" y="2148840"/>
            <a:ext cx="7132320" cy="777240"/>
          </a:xfrm>
          <a:prstGeom prst="rect">
            <a:avLst/>
          </a:prstGeom>
          <a:noFill/>
          <a:ln/>
        </p:spPr>
        <p:txBody>
          <a:bodyPr wrap="square" lIns="0" tIns="0" rIns="0" bIns="0" rtlCol="0" anchor="ctr"/>
          <a:lstStyle/>
          <a:p>
            <a:pPr marL="0" indent="0" algn="l">
              <a:buNone/>
            </a:pPr>
            <a:r>
              <a:rPr lang="en-US" sz="1300" dirty="0">
                <a:solidFill>
                  <a:srgbClr val="E8EFF6"/>
                </a:solidFill>
                <a:latin typeface="Calibri" pitchFamily="34" charset="0"/>
                <a:ea typeface="Calibri" pitchFamily="34" charset="-122"/>
                <a:cs typeface="Calibri" pitchFamily="34" charset="-120"/>
              </a:rPr>
              <a:t>Integrating Quantitative Modeling, Behavioral Economics,</a:t>
            </a:r>
            <a:endParaRPr lang="en-US" sz="1300" dirty="0"/>
          </a:p>
          <a:p>
            <a:pPr marL="0" indent="0" algn="l">
              <a:buNone/>
            </a:pPr>
            <a:r>
              <a:rPr lang="en-US" sz="1300" dirty="0">
                <a:solidFill>
                  <a:srgbClr val="E8EFF6"/>
                </a:solidFill>
                <a:latin typeface="Calibri" pitchFamily="34" charset="0"/>
                <a:ea typeface="Calibri" pitchFamily="34" charset="-122"/>
                <a:cs typeface="Calibri" pitchFamily="34" charset="-120"/>
              </a:rPr>
              <a:t>and Macroeconomic Analysis to Study Financial Decline Dynamics</a:t>
            </a:r>
            <a:endParaRPr lang="en-US" sz="1300" dirty="0"/>
          </a:p>
        </p:txBody>
      </p:sp>
      <p:sp>
        <p:nvSpPr>
          <p:cNvPr id="6" name="Shape 4"/>
          <p:cNvSpPr/>
          <p:nvPr/>
        </p:nvSpPr>
        <p:spPr>
          <a:xfrm>
            <a:off x="457200" y="3493008"/>
            <a:ext cx="5303520" cy="1234440"/>
          </a:xfrm>
          <a:prstGeom prst="rect">
            <a:avLst/>
          </a:prstGeom>
          <a:solidFill>
            <a:srgbClr val="1B2B45"/>
          </a:solidFill>
          <a:ln w="12700">
            <a:solidFill>
              <a:srgbClr val="1B2B45"/>
            </a:solidFill>
            <a:prstDash val="solid"/>
          </a:ln>
        </p:spPr>
        <p:txBody>
          <a:bodyPr/>
          <a:lstStyle/>
          <a:p>
            <a:endParaRPr lang="en-US"/>
          </a:p>
        </p:txBody>
      </p:sp>
      <p:sp>
        <p:nvSpPr>
          <p:cNvPr id="7" name="Shape 5"/>
          <p:cNvSpPr/>
          <p:nvPr/>
        </p:nvSpPr>
        <p:spPr>
          <a:xfrm>
            <a:off x="457200" y="3493008"/>
            <a:ext cx="54864" cy="1234440"/>
          </a:xfrm>
          <a:prstGeom prst="rect">
            <a:avLst/>
          </a:prstGeom>
          <a:solidFill>
            <a:srgbClr val="C9A84C"/>
          </a:solidFill>
          <a:ln w="12700">
            <a:solidFill>
              <a:srgbClr val="C9A84C"/>
            </a:solidFill>
            <a:prstDash val="solid"/>
          </a:ln>
        </p:spPr>
        <p:txBody>
          <a:bodyPr/>
          <a:lstStyle/>
          <a:p>
            <a:endParaRPr lang="en-US"/>
          </a:p>
        </p:txBody>
      </p:sp>
      <p:sp>
        <p:nvSpPr>
          <p:cNvPr id="8" name="Text 6"/>
          <p:cNvSpPr/>
          <p:nvPr/>
        </p:nvSpPr>
        <p:spPr>
          <a:xfrm>
            <a:off x="640080" y="3547872"/>
            <a:ext cx="5029200" cy="1143000"/>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Kallol Chakrabarti
</a:t>
            </a:r>
            <a:r>
              <a:rPr lang="en-US" sz="1200" dirty="0">
                <a:solidFill>
                  <a:srgbClr val="E8C86E"/>
                </a:solidFill>
                <a:latin typeface="Calibri" pitchFamily="34" charset="0"/>
                <a:ea typeface="Calibri" pitchFamily="34" charset="-122"/>
                <a:cs typeface="Calibri" pitchFamily="34" charset="-120"/>
              </a:rPr>
              <a:t>Global Independent Researcher
</a:t>
            </a:r>
            <a:r>
              <a:rPr lang="en-US" sz="1100" dirty="0">
                <a:solidFill>
                  <a:srgbClr val="8FA3B8"/>
                </a:solidFill>
                <a:latin typeface="Calibri" pitchFamily="34" charset="0"/>
                <a:ea typeface="Calibri" pitchFamily="34" charset="-122"/>
                <a:cs typeface="Calibri" pitchFamily="34" charset="-120"/>
              </a:rPr>
              <a:t>ORCID: 0009-0007-4971-8936
March 2026</a:t>
            </a:r>
            <a:endParaRPr lang="en-US" sz="1500" dirty="0"/>
          </a:p>
        </p:txBody>
      </p:sp>
      <p:sp>
        <p:nvSpPr>
          <p:cNvPr id="9" name="Shape 7"/>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 / 32</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43447"/>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Behavioral Economics Lens</a:t>
            </a:r>
            <a:endParaRPr lang="en-US" sz="2400" dirty="0"/>
          </a:p>
        </p:txBody>
      </p:sp>
      <p:sp>
        <p:nvSpPr>
          <p:cNvPr id="3" name="Shape 1"/>
          <p:cNvSpPr/>
          <p:nvPr/>
        </p:nvSpPr>
        <p:spPr>
          <a:xfrm>
            <a:off x="457200" y="749808"/>
            <a:ext cx="8229600" cy="530352"/>
          </a:xfrm>
          <a:prstGeom prst="rect">
            <a:avLst/>
          </a:prstGeom>
          <a:solidFill>
            <a:srgbClr val="1B2B45"/>
          </a:solidFill>
          <a:ln w="12700">
            <a:solidFill>
              <a:srgbClr val="1B2B45"/>
            </a:solidFill>
            <a:prstDash val="solid"/>
          </a:ln>
        </p:spPr>
        <p:txBody>
          <a:bodyPr/>
          <a:lstStyle/>
          <a:p>
            <a:endParaRPr lang="en-US"/>
          </a:p>
        </p:txBody>
      </p:sp>
      <p:sp>
        <p:nvSpPr>
          <p:cNvPr id="4" name="Text 2"/>
          <p:cNvSpPr/>
          <p:nvPr/>
        </p:nvSpPr>
        <p:spPr>
          <a:xfrm>
            <a:off x="594360" y="804672"/>
            <a:ext cx="7955280" cy="438912"/>
          </a:xfrm>
          <a:prstGeom prst="rect">
            <a:avLst/>
          </a:prstGeom>
          <a:noFill/>
          <a:ln/>
        </p:spPr>
        <p:txBody>
          <a:bodyPr wrap="square" lIns="0" tIns="0" rIns="0" bIns="0" rtlCol="0" anchor="ctr"/>
          <a:lstStyle/>
          <a:p>
            <a:pPr marL="0" indent="0">
              <a:buNone/>
            </a:pPr>
            <a:r>
              <a:rPr lang="en-US" sz="1250" dirty="0">
                <a:solidFill>
                  <a:srgbClr val="E8EFF6"/>
                </a:solidFill>
                <a:latin typeface="Calibri" pitchFamily="34" charset="0"/>
                <a:ea typeface="Calibri" pitchFamily="34" charset="-122"/>
                <a:cs typeface="Calibri" pitchFamily="34" charset="-120"/>
              </a:rPr>
              <a:t>Quantitative signals reveal what happens. Behavioral economics reveals why — showing how cognitive biases and institutional incentives systematically amplify market stress into systemic collapse.</a:t>
            </a:r>
            <a:endParaRPr lang="en-US" sz="1250" dirty="0"/>
          </a:p>
        </p:txBody>
      </p:sp>
      <p:sp>
        <p:nvSpPr>
          <p:cNvPr id="5" name="Shape 3"/>
          <p:cNvSpPr/>
          <p:nvPr/>
        </p:nvSpPr>
        <p:spPr>
          <a:xfrm>
            <a:off x="457200" y="1444752"/>
            <a:ext cx="2651760" cy="1572768"/>
          </a:xfrm>
          <a:prstGeom prst="rect">
            <a:avLst/>
          </a:prstGeom>
          <a:solidFill>
            <a:srgbClr val="1B2B45"/>
          </a:solidFill>
          <a:ln w="12700">
            <a:solidFill>
              <a:srgbClr val="1B2B45"/>
            </a:solidFill>
            <a:prstDash val="solid"/>
          </a:ln>
        </p:spPr>
        <p:txBody>
          <a:bodyPr/>
          <a:lstStyle/>
          <a:p>
            <a:endParaRPr lang="en-US"/>
          </a:p>
        </p:txBody>
      </p:sp>
      <p:sp>
        <p:nvSpPr>
          <p:cNvPr id="6" name="Shape 4"/>
          <p:cNvSpPr/>
          <p:nvPr/>
        </p:nvSpPr>
        <p:spPr>
          <a:xfrm>
            <a:off x="457200" y="1444752"/>
            <a:ext cx="2651760" cy="347472"/>
          </a:xfrm>
          <a:prstGeom prst="rect">
            <a:avLst/>
          </a:prstGeom>
          <a:solidFill>
            <a:srgbClr val="C9A84C"/>
          </a:solidFill>
          <a:ln w="12700">
            <a:solidFill>
              <a:srgbClr val="C9A84C"/>
            </a:solidFill>
            <a:prstDash val="solid"/>
          </a:ln>
        </p:spPr>
        <p:txBody>
          <a:bodyPr/>
          <a:lstStyle/>
          <a:p>
            <a:endParaRPr lang="en-US"/>
          </a:p>
        </p:txBody>
      </p:sp>
      <p:sp>
        <p:nvSpPr>
          <p:cNvPr id="7" name="Text 5"/>
          <p:cNvSpPr/>
          <p:nvPr/>
        </p:nvSpPr>
        <p:spPr>
          <a:xfrm>
            <a:off x="548640" y="1481328"/>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Herding</a:t>
            </a:r>
            <a:endParaRPr lang="en-US" sz="1250" dirty="0"/>
          </a:p>
        </p:txBody>
      </p:sp>
      <p:sp>
        <p:nvSpPr>
          <p:cNvPr id="8" name="Text 6"/>
          <p:cNvSpPr/>
          <p:nvPr/>
        </p:nvSpPr>
        <p:spPr>
          <a:xfrm>
            <a:off x="548640" y="1856232"/>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Investors mimic peers, not analysis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Creates destabilizing feedback loops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Documented in equities, crypto &amp; FX crises</a:t>
            </a:r>
            <a:endParaRPr lang="en-US" sz="1050" dirty="0"/>
          </a:p>
        </p:txBody>
      </p:sp>
      <p:sp>
        <p:nvSpPr>
          <p:cNvPr id="9" name="Shape 7"/>
          <p:cNvSpPr/>
          <p:nvPr/>
        </p:nvSpPr>
        <p:spPr>
          <a:xfrm>
            <a:off x="3310128" y="1444752"/>
            <a:ext cx="2651760" cy="1572768"/>
          </a:xfrm>
          <a:prstGeom prst="rect">
            <a:avLst/>
          </a:prstGeom>
          <a:solidFill>
            <a:srgbClr val="1B2B45"/>
          </a:solidFill>
          <a:ln w="12700">
            <a:solidFill>
              <a:srgbClr val="1B2B45"/>
            </a:solidFill>
            <a:prstDash val="solid"/>
          </a:ln>
        </p:spPr>
        <p:txBody>
          <a:bodyPr/>
          <a:lstStyle/>
          <a:p>
            <a:endParaRPr lang="en-US"/>
          </a:p>
        </p:txBody>
      </p:sp>
      <p:sp>
        <p:nvSpPr>
          <p:cNvPr id="10" name="Shape 8"/>
          <p:cNvSpPr/>
          <p:nvPr/>
        </p:nvSpPr>
        <p:spPr>
          <a:xfrm>
            <a:off x="3310128" y="1444752"/>
            <a:ext cx="2651760" cy="347472"/>
          </a:xfrm>
          <a:prstGeom prst="rect">
            <a:avLst/>
          </a:prstGeom>
          <a:solidFill>
            <a:srgbClr val="C9A84C"/>
          </a:solidFill>
          <a:ln w="12700">
            <a:solidFill>
              <a:srgbClr val="C9A84C"/>
            </a:solidFill>
            <a:prstDash val="solid"/>
          </a:ln>
        </p:spPr>
        <p:txBody>
          <a:bodyPr/>
          <a:lstStyle/>
          <a:p>
            <a:endParaRPr lang="en-US"/>
          </a:p>
        </p:txBody>
      </p:sp>
      <p:sp>
        <p:nvSpPr>
          <p:cNvPr id="11" name="Text 9"/>
          <p:cNvSpPr/>
          <p:nvPr/>
        </p:nvSpPr>
        <p:spPr>
          <a:xfrm>
            <a:off x="3401568" y="1481328"/>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Recency Bias</a:t>
            </a:r>
            <a:endParaRPr lang="en-US" sz="1250" dirty="0"/>
          </a:p>
        </p:txBody>
      </p:sp>
      <p:sp>
        <p:nvSpPr>
          <p:cNvPr id="12" name="Text 10"/>
          <p:cNvSpPr/>
          <p:nvPr/>
        </p:nvSpPr>
        <p:spPr>
          <a:xfrm>
            <a:off x="3401568" y="1856232"/>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Overweights recent events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Leads to buying peaks &amp; panic-selling</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Worsens cyclical amplitude</a:t>
            </a:r>
            <a:endParaRPr lang="en-US" sz="1050" dirty="0"/>
          </a:p>
        </p:txBody>
      </p:sp>
      <p:sp>
        <p:nvSpPr>
          <p:cNvPr id="13" name="Shape 11"/>
          <p:cNvSpPr/>
          <p:nvPr/>
        </p:nvSpPr>
        <p:spPr>
          <a:xfrm>
            <a:off x="6163056" y="1444752"/>
            <a:ext cx="2651760" cy="1572768"/>
          </a:xfrm>
          <a:prstGeom prst="rect">
            <a:avLst/>
          </a:prstGeom>
          <a:solidFill>
            <a:srgbClr val="1B2B45"/>
          </a:solidFill>
          <a:ln w="12700">
            <a:solidFill>
              <a:srgbClr val="1B2B45"/>
            </a:solidFill>
            <a:prstDash val="solid"/>
          </a:ln>
        </p:spPr>
        <p:txBody>
          <a:bodyPr/>
          <a:lstStyle/>
          <a:p>
            <a:endParaRPr lang="en-US"/>
          </a:p>
        </p:txBody>
      </p:sp>
      <p:sp>
        <p:nvSpPr>
          <p:cNvPr id="14" name="Shape 12"/>
          <p:cNvSpPr/>
          <p:nvPr/>
        </p:nvSpPr>
        <p:spPr>
          <a:xfrm>
            <a:off x="6163056" y="1444752"/>
            <a:ext cx="2651760" cy="347472"/>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6254496" y="1481328"/>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Overconfidence</a:t>
            </a:r>
            <a:endParaRPr lang="en-US" sz="1250" dirty="0"/>
          </a:p>
        </p:txBody>
      </p:sp>
      <p:sp>
        <p:nvSpPr>
          <p:cNvPr id="16" name="Text 14"/>
          <p:cNvSpPr/>
          <p:nvPr/>
        </p:nvSpPr>
        <p:spPr>
          <a:xfrm>
            <a:off x="6254496" y="1856232"/>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Overestimates personal ability</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Fuels excessive leverage</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Accelerates collapse when reality hits</a:t>
            </a:r>
            <a:endParaRPr lang="en-US" sz="1050" dirty="0"/>
          </a:p>
        </p:txBody>
      </p:sp>
      <p:sp>
        <p:nvSpPr>
          <p:cNvPr id="17" name="Shape 15"/>
          <p:cNvSpPr/>
          <p:nvPr/>
        </p:nvSpPr>
        <p:spPr>
          <a:xfrm>
            <a:off x="457200" y="3163824"/>
            <a:ext cx="2651760" cy="1572768"/>
          </a:xfrm>
          <a:prstGeom prst="rect">
            <a:avLst/>
          </a:prstGeom>
          <a:solidFill>
            <a:srgbClr val="1B2B45"/>
          </a:solidFill>
          <a:ln w="12700">
            <a:solidFill>
              <a:srgbClr val="1B2B45"/>
            </a:solidFill>
            <a:prstDash val="solid"/>
          </a:ln>
        </p:spPr>
        <p:txBody>
          <a:bodyPr/>
          <a:lstStyle/>
          <a:p>
            <a:endParaRPr lang="en-US"/>
          </a:p>
        </p:txBody>
      </p:sp>
      <p:sp>
        <p:nvSpPr>
          <p:cNvPr id="18" name="Shape 16"/>
          <p:cNvSpPr/>
          <p:nvPr/>
        </p:nvSpPr>
        <p:spPr>
          <a:xfrm>
            <a:off x="457200" y="3163824"/>
            <a:ext cx="2651760" cy="347472"/>
          </a:xfrm>
          <a:prstGeom prst="rect">
            <a:avLst/>
          </a:prstGeom>
          <a:solidFill>
            <a:srgbClr val="C9A84C"/>
          </a:solidFill>
          <a:ln w="12700">
            <a:solidFill>
              <a:srgbClr val="C9A84C"/>
            </a:solidFill>
            <a:prstDash val="solid"/>
          </a:ln>
        </p:spPr>
        <p:txBody>
          <a:bodyPr/>
          <a:lstStyle/>
          <a:p>
            <a:endParaRPr lang="en-US"/>
          </a:p>
        </p:txBody>
      </p:sp>
      <p:sp>
        <p:nvSpPr>
          <p:cNvPr id="19" name="Text 17"/>
          <p:cNvSpPr/>
          <p:nvPr/>
        </p:nvSpPr>
        <p:spPr>
          <a:xfrm>
            <a:off x="548640" y="3200400"/>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Loss Aversion</a:t>
            </a:r>
            <a:endParaRPr lang="en-US" sz="1250" dirty="0"/>
          </a:p>
        </p:txBody>
      </p:sp>
      <p:sp>
        <p:nvSpPr>
          <p:cNvPr id="20" name="Text 18"/>
          <p:cNvSpPr/>
          <p:nvPr/>
        </p:nvSpPr>
        <p:spPr>
          <a:xfrm>
            <a:off x="548640" y="3575304"/>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Pain of loss &gt; joy of equal gain (Kahneman &amp; Tversky, 1979)</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Drives panic exits at market lows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Creates price dislocations</a:t>
            </a:r>
            <a:endParaRPr lang="en-US" sz="1050" dirty="0"/>
          </a:p>
        </p:txBody>
      </p:sp>
      <p:sp>
        <p:nvSpPr>
          <p:cNvPr id="21" name="Shape 19"/>
          <p:cNvSpPr/>
          <p:nvPr/>
        </p:nvSpPr>
        <p:spPr>
          <a:xfrm>
            <a:off x="3310128" y="3163824"/>
            <a:ext cx="2651760" cy="1572768"/>
          </a:xfrm>
          <a:prstGeom prst="rect">
            <a:avLst/>
          </a:prstGeom>
          <a:solidFill>
            <a:srgbClr val="1B2B45"/>
          </a:solidFill>
          <a:ln w="12700">
            <a:solidFill>
              <a:srgbClr val="1B2B45"/>
            </a:solidFill>
            <a:prstDash val="solid"/>
          </a:ln>
        </p:spPr>
        <p:txBody>
          <a:bodyPr/>
          <a:lstStyle/>
          <a:p>
            <a:endParaRPr lang="en-US"/>
          </a:p>
        </p:txBody>
      </p:sp>
      <p:sp>
        <p:nvSpPr>
          <p:cNvPr id="22" name="Shape 20"/>
          <p:cNvSpPr/>
          <p:nvPr/>
        </p:nvSpPr>
        <p:spPr>
          <a:xfrm>
            <a:off x="3310128" y="3163824"/>
            <a:ext cx="2651760" cy="347472"/>
          </a:xfrm>
          <a:prstGeom prst="rect">
            <a:avLst/>
          </a:prstGeom>
          <a:solidFill>
            <a:srgbClr val="C9A84C"/>
          </a:solidFill>
          <a:ln w="12700">
            <a:solidFill>
              <a:srgbClr val="C9A84C"/>
            </a:solidFill>
            <a:prstDash val="solid"/>
          </a:ln>
        </p:spPr>
        <p:txBody>
          <a:bodyPr/>
          <a:lstStyle/>
          <a:p>
            <a:endParaRPr lang="en-US"/>
          </a:p>
        </p:txBody>
      </p:sp>
      <p:sp>
        <p:nvSpPr>
          <p:cNvPr id="23" name="Text 21"/>
          <p:cNvSpPr/>
          <p:nvPr/>
        </p:nvSpPr>
        <p:spPr>
          <a:xfrm>
            <a:off x="3401568" y="3200400"/>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Anchoring</a:t>
            </a:r>
            <a:endParaRPr lang="en-US" sz="1250" dirty="0"/>
          </a:p>
        </p:txBody>
      </p:sp>
      <p:sp>
        <p:nvSpPr>
          <p:cNvPr id="24" name="Text 22"/>
          <p:cNvSpPr/>
          <p:nvPr/>
        </p:nvSpPr>
        <p:spPr>
          <a:xfrm>
            <a:off x="3401568" y="3575304"/>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Over-relies on arbitrary reference prices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Distorts valuations during stress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Delays rational repricing</a:t>
            </a:r>
            <a:endParaRPr lang="en-US" sz="1050" dirty="0"/>
          </a:p>
        </p:txBody>
      </p:sp>
      <p:sp>
        <p:nvSpPr>
          <p:cNvPr id="25" name="Shape 23"/>
          <p:cNvSpPr/>
          <p:nvPr/>
        </p:nvSpPr>
        <p:spPr>
          <a:xfrm>
            <a:off x="6163056" y="3163824"/>
            <a:ext cx="2651760" cy="1572768"/>
          </a:xfrm>
          <a:prstGeom prst="rect">
            <a:avLst/>
          </a:prstGeom>
          <a:solidFill>
            <a:srgbClr val="1B2B45"/>
          </a:solidFill>
          <a:ln w="12700">
            <a:solidFill>
              <a:srgbClr val="1B2B45"/>
            </a:solidFill>
            <a:prstDash val="solid"/>
          </a:ln>
        </p:spPr>
        <p:txBody>
          <a:bodyPr/>
          <a:lstStyle/>
          <a:p>
            <a:endParaRPr lang="en-US"/>
          </a:p>
        </p:txBody>
      </p:sp>
      <p:sp>
        <p:nvSpPr>
          <p:cNvPr id="26" name="Shape 24"/>
          <p:cNvSpPr/>
          <p:nvPr/>
        </p:nvSpPr>
        <p:spPr>
          <a:xfrm>
            <a:off x="6163056" y="3163824"/>
            <a:ext cx="2651760" cy="347472"/>
          </a:xfrm>
          <a:prstGeom prst="rect">
            <a:avLst/>
          </a:prstGeom>
          <a:solidFill>
            <a:srgbClr val="C9A84C"/>
          </a:solidFill>
          <a:ln w="12700">
            <a:solidFill>
              <a:srgbClr val="C9A84C"/>
            </a:solidFill>
            <a:prstDash val="solid"/>
          </a:ln>
        </p:spPr>
        <p:txBody>
          <a:bodyPr/>
          <a:lstStyle/>
          <a:p>
            <a:endParaRPr lang="en-US"/>
          </a:p>
        </p:txBody>
      </p:sp>
      <p:sp>
        <p:nvSpPr>
          <p:cNvPr id="27" name="Text 25"/>
          <p:cNvSpPr/>
          <p:nvPr/>
        </p:nvSpPr>
        <p:spPr>
          <a:xfrm>
            <a:off x="6254496" y="3200400"/>
            <a:ext cx="2468880" cy="283464"/>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Narrative Fallacy</a:t>
            </a:r>
            <a:endParaRPr lang="en-US" sz="1250" dirty="0"/>
          </a:p>
        </p:txBody>
      </p:sp>
      <p:sp>
        <p:nvSpPr>
          <p:cNvPr id="28" name="Text 26"/>
          <p:cNvSpPr/>
          <p:nvPr/>
        </p:nvSpPr>
        <p:spPr>
          <a:xfrm>
            <a:off x="6254496" y="3575304"/>
            <a:ext cx="2487168" cy="1097280"/>
          </a:xfrm>
          <a:prstGeom prst="rect">
            <a:avLst/>
          </a:prstGeom>
          <a:noFill/>
          <a:ln/>
        </p:spPr>
        <p:txBody>
          <a:bodyPr wrap="square" lIns="25400" tIns="25400" rIns="25400" bIns="25400" rtlCol="0" anchor="ctr"/>
          <a:lstStyle/>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Post-hoc rationalises market events</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Creates false model confidence</a:t>
            </a:r>
            <a:endParaRPr lang="en-US" sz="1050" dirty="0"/>
          </a:p>
          <a:p>
            <a:pPr marL="342900" indent="-342900">
              <a:buSzPct val="100000"/>
              <a:buChar char="•"/>
            </a:pPr>
            <a:r>
              <a:rPr lang="en-US" sz="1050" dirty="0">
                <a:solidFill>
                  <a:srgbClr val="E8EFF6"/>
                </a:solidFill>
                <a:latin typeface="Calibri" pitchFamily="34" charset="0"/>
                <a:ea typeface="Calibri" pitchFamily="34" charset="-122"/>
                <a:cs typeface="Calibri" pitchFamily="34" charset="-120"/>
              </a:rPr>
              <a:t>Spreads via media amplification</a:t>
            </a:r>
            <a:endParaRPr lang="en-US" sz="1050" dirty="0"/>
          </a:p>
        </p:txBody>
      </p:sp>
      <p:sp>
        <p:nvSpPr>
          <p:cNvPr id="29" name="Text 27"/>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Kahneman &amp; Tversky (1979), Shiller (2000), Soros (2009) — compiled by author</a:t>
            </a:r>
            <a:endParaRPr lang="en-US" sz="850" dirty="0"/>
          </a:p>
        </p:txBody>
      </p:sp>
      <p:sp>
        <p:nvSpPr>
          <p:cNvPr id="30" name="Shape 2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1" name="Text 2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10 / 32</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Policy &amp; Macroeconomic Context</a:t>
            </a:r>
            <a:endParaRPr lang="en-US" sz="2400" dirty="0"/>
          </a:p>
        </p:txBody>
      </p:sp>
      <p:sp>
        <p:nvSpPr>
          <p:cNvPr id="3" name="Shape 1"/>
          <p:cNvSpPr/>
          <p:nvPr/>
        </p:nvSpPr>
        <p:spPr>
          <a:xfrm>
            <a:off x="457200" y="804672"/>
            <a:ext cx="8229600" cy="12801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04672"/>
            <a:ext cx="54864" cy="1280160"/>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877824"/>
            <a:ext cx="7863840" cy="347472"/>
          </a:xfrm>
          <a:prstGeom prst="rect">
            <a:avLst/>
          </a:prstGeom>
          <a:noFill/>
          <a:ln/>
        </p:spPr>
        <p:txBody>
          <a:bodyPr wrap="square" lIns="0" tIns="0" rIns="0" bIns="0" rtlCol="0" anchor="ctr"/>
          <a:lstStyle/>
          <a:p>
            <a:pPr marL="0" indent="0">
              <a:buNone/>
            </a:pPr>
            <a:r>
              <a:rPr lang="en-US" sz="1450" b="1" dirty="0">
                <a:solidFill>
                  <a:srgbClr val="0D1B2A"/>
                </a:solidFill>
                <a:latin typeface="Calibri" pitchFamily="34" charset="0"/>
                <a:ea typeface="Calibri" pitchFamily="34" charset="-122"/>
                <a:cs typeface="Calibri" pitchFamily="34" charset="-120"/>
              </a:rPr>
              <a:t>🏦  Monetary Policy</a:t>
            </a:r>
            <a:endParaRPr lang="en-US" sz="1450" dirty="0"/>
          </a:p>
        </p:txBody>
      </p:sp>
      <p:sp>
        <p:nvSpPr>
          <p:cNvPr id="6" name="Text 4"/>
          <p:cNvSpPr/>
          <p:nvPr/>
        </p:nvSpPr>
        <p:spPr>
          <a:xfrm>
            <a:off x="658368" y="1280160"/>
            <a:ext cx="7863840" cy="749808"/>
          </a:xfrm>
          <a:prstGeom prst="rect">
            <a:avLst/>
          </a:prstGeom>
          <a:noFill/>
          <a:ln/>
        </p:spPr>
        <p:txBody>
          <a:bodyPr wrap="square" lIns="25400" tIns="25400" rIns="25400" bIns="254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Interest rate cycles control credit availability — the lifeblood of markets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QE can suppress volatility, delaying reckoning and creating 'zombie markets'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Rapid rate reversals (e.g., 2022–23 Fed hikes) expose hidden leverage</a:t>
            </a:r>
            <a:endParaRPr lang="en-US" sz="1150" dirty="0"/>
          </a:p>
        </p:txBody>
      </p:sp>
      <p:sp>
        <p:nvSpPr>
          <p:cNvPr id="7" name="Shape 5"/>
          <p:cNvSpPr/>
          <p:nvPr/>
        </p:nvSpPr>
        <p:spPr>
          <a:xfrm>
            <a:off x="457200" y="2221992"/>
            <a:ext cx="8229600" cy="12801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8" name="Shape 6"/>
          <p:cNvSpPr/>
          <p:nvPr/>
        </p:nvSpPr>
        <p:spPr>
          <a:xfrm>
            <a:off x="457200" y="2221992"/>
            <a:ext cx="54864" cy="1280160"/>
          </a:xfrm>
          <a:prstGeom prst="rect">
            <a:avLst/>
          </a:prstGeom>
          <a:solidFill>
            <a:srgbClr val="C9A84C"/>
          </a:solidFill>
          <a:ln w="12700">
            <a:solidFill>
              <a:srgbClr val="C9A84C"/>
            </a:solidFill>
            <a:prstDash val="solid"/>
          </a:ln>
        </p:spPr>
        <p:txBody>
          <a:bodyPr/>
          <a:lstStyle/>
          <a:p>
            <a:endParaRPr lang="en-US"/>
          </a:p>
        </p:txBody>
      </p:sp>
      <p:sp>
        <p:nvSpPr>
          <p:cNvPr id="9" name="Text 7"/>
          <p:cNvSpPr/>
          <p:nvPr/>
        </p:nvSpPr>
        <p:spPr>
          <a:xfrm>
            <a:off x="658368" y="2295144"/>
            <a:ext cx="7863840" cy="347472"/>
          </a:xfrm>
          <a:prstGeom prst="rect">
            <a:avLst/>
          </a:prstGeom>
          <a:noFill/>
          <a:ln/>
        </p:spPr>
        <p:txBody>
          <a:bodyPr wrap="square" lIns="0" tIns="0" rIns="0" bIns="0" rtlCol="0" anchor="ctr"/>
          <a:lstStyle/>
          <a:p>
            <a:pPr marL="0" indent="0">
              <a:buNone/>
            </a:pPr>
            <a:r>
              <a:rPr lang="en-US" sz="1450" b="1" dirty="0">
                <a:solidFill>
                  <a:srgbClr val="0D1B2A"/>
                </a:solidFill>
                <a:latin typeface="Calibri" pitchFamily="34" charset="0"/>
                <a:ea typeface="Calibri" pitchFamily="34" charset="-122"/>
                <a:cs typeface="Calibri" pitchFamily="34" charset="-120"/>
              </a:rPr>
              <a:t>📋  Regulatory Change</a:t>
            </a:r>
            <a:endParaRPr lang="en-US" sz="1450" dirty="0"/>
          </a:p>
        </p:txBody>
      </p:sp>
      <p:sp>
        <p:nvSpPr>
          <p:cNvPr id="10" name="Text 8"/>
          <p:cNvSpPr/>
          <p:nvPr/>
        </p:nvSpPr>
        <p:spPr>
          <a:xfrm>
            <a:off x="658368" y="2697480"/>
            <a:ext cx="7863840" cy="749808"/>
          </a:xfrm>
          <a:prstGeom prst="rect">
            <a:avLst/>
          </a:prstGeom>
          <a:noFill/>
          <a:ln/>
        </p:spPr>
        <p:txBody>
          <a:bodyPr wrap="square" lIns="25400" tIns="25400" rIns="25400" bIns="254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Sudden capital requirement shifts trigger rapid institutional deleveraging</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1980s S&amp;L deregulation and pre-2008 derivatives exemptions preceded major crises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Regulatory arbitrage pushes risk to unmonitored sectors</a:t>
            </a:r>
            <a:endParaRPr lang="en-US" sz="1150" dirty="0"/>
          </a:p>
        </p:txBody>
      </p:sp>
      <p:sp>
        <p:nvSpPr>
          <p:cNvPr id="11" name="Shape 9"/>
          <p:cNvSpPr/>
          <p:nvPr/>
        </p:nvSpPr>
        <p:spPr>
          <a:xfrm>
            <a:off x="457200" y="3639312"/>
            <a:ext cx="8229600" cy="12801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0"/>
          <p:cNvSpPr/>
          <p:nvPr/>
        </p:nvSpPr>
        <p:spPr>
          <a:xfrm>
            <a:off x="457200" y="3639312"/>
            <a:ext cx="54864" cy="1280160"/>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658368" y="3712464"/>
            <a:ext cx="7863840" cy="347472"/>
          </a:xfrm>
          <a:prstGeom prst="rect">
            <a:avLst/>
          </a:prstGeom>
          <a:noFill/>
          <a:ln/>
        </p:spPr>
        <p:txBody>
          <a:bodyPr wrap="square" lIns="0" tIns="0" rIns="0" bIns="0" rtlCol="0" anchor="ctr"/>
          <a:lstStyle/>
          <a:p>
            <a:pPr marL="0" indent="0">
              <a:buNone/>
            </a:pPr>
            <a:r>
              <a:rPr lang="en-US" sz="1450" b="1" dirty="0">
                <a:solidFill>
                  <a:srgbClr val="0D1B2A"/>
                </a:solidFill>
                <a:latin typeface="Calibri" pitchFamily="34" charset="0"/>
                <a:ea typeface="Calibri" pitchFamily="34" charset="-122"/>
                <a:cs typeface="Calibri" pitchFamily="34" charset="-120"/>
              </a:rPr>
              <a:t>🌍  Geopolitical Shocks</a:t>
            </a:r>
            <a:endParaRPr lang="en-US" sz="1450" dirty="0"/>
          </a:p>
        </p:txBody>
      </p:sp>
      <p:sp>
        <p:nvSpPr>
          <p:cNvPr id="14" name="Text 12"/>
          <p:cNvSpPr/>
          <p:nvPr/>
        </p:nvSpPr>
        <p:spPr>
          <a:xfrm>
            <a:off x="658368" y="4114800"/>
            <a:ext cx="7863840" cy="749808"/>
          </a:xfrm>
          <a:prstGeom prst="rect">
            <a:avLst/>
          </a:prstGeom>
          <a:noFill/>
          <a:ln/>
        </p:spPr>
        <p:txBody>
          <a:bodyPr wrap="square" lIns="25400" tIns="25400" rIns="25400" bIns="254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Wars and sanctions create abrupt demand destruction and capital-flight dynamics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Trade disputes disrupt supply chains and corporate earnings trajectories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Geopolitical risk correlates with emerging-market vulnerability (IMF, 2023)</a:t>
            </a:r>
            <a:endParaRPr lang="en-US" sz="1150" dirty="0"/>
          </a:p>
        </p:txBody>
      </p:sp>
      <p:sp>
        <p:nvSpPr>
          <p:cNvPr id="15" name="Text 13"/>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IMF World Economic Outlook (2023), BIS Quarterly Review, Federal Reserve</a:t>
            </a:r>
            <a:endParaRPr lang="en-US" sz="850" dirty="0"/>
          </a:p>
        </p:txBody>
      </p:sp>
      <p:sp>
        <p:nvSpPr>
          <p:cNvPr id="16" name="Shape 14"/>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11 / 32</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Core Domain I — Market Mortality Analysis</a:t>
            </a:r>
            <a:endParaRPr lang="en-US" sz="2400" dirty="0"/>
          </a:p>
        </p:txBody>
      </p:sp>
      <p:sp>
        <p:nvSpPr>
          <p:cNvPr id="3" name="Text 1"/>
          <p:cNvSpPr/>
          <p:nvPr/>
        </p:nvSpPr>
        <p:spPr>
          <a:xfrm>
            <a:off x="457200" y="749808"/>
            <a:ext cx="8229600" cy="548640"/>
          </a:xfrm>
          <a:prstGeom prst="rect">
            <a:avLst/>
          </a:prstGeom>
          <a:noFill/>
          <a:ln/>
        </p:spPr>
        <p:txBody>
          <a:bodyPr wrap="square" lIns="0" tIns="0" rIns="0" bIns="0" rtlCol="0" anchor="ctr"/>
          <a:lstStyle/>
          <a:p>
            <a:pPr marL="0" indent="0">
              <a:buNone/>
            </a:pPr>
            <a:r>
              <a:rPr lang="en-US" sz="1300" dirty="0">
                <a:solidFill>
                  <a:srgbClr val="E8EFF6"/>
                </a:solidFill>
                <a:latin typeface="Calibri" pitchFamily="34" charset="0"/>
                <a:ea typeface="Calibri" pitchFamily="34" charset="-122"/>
                <a:cs typeface="Calibri" pitchFamily="34" charset="-120"/>
              </a:rPr>
              <a:t>Studying the full lifecycle of financial markets: from emergence and expansion through stress accumulation, prolonged decline, and terminal failure.</a:t>
            </a:r>
            <a:endParaRPr lang="en-US" sz="1300" dirty="0"/>
          </a:p>
        </p:txBody>
      </p:sp>
      <p:sp>
        <p:nvSpPr>
          <p:cNvPr id="4" name="Shape 2"/>
          <p:cNvSpPr/>
          <p:nvPr/>
        </p:nvSpPr>
        <p:spPr>
          <a:xfrm>
            <a:off x="457200" y="1463040"/>
            <a:ext cx="1993392" cy="1417320"/>
          </a:xfrm>
          <a:prstGeom prst="rect">
            <a:avLst/>
          </a:prstGeom>
          <a:solidFill>
            <a:srgbClr val="243447"/>
          </a:solidFill>
          <a:ln w="12700">
            <a:solidFill>
              <a:srgbClr val="243447"/>
            </a:solidFill>
            <a:prstDash val="solid"/>
          </a:ln>
        </p:spPr>
        <p:txBody>
          <a:bodyPr/>
          <a:lstStyle/>
          <a:p>
            <a:endParaRPr lang="en-US"/>
          </a:p>
        </p:txBody>
      </p:sp>
      <p:sp>
        <p:nvSpPr>
          <p:cNvPr id="5" name="Shape 3"/>
          <p:cNvSpPr/>
          <p:nvPr/>
        </p:nvSpPr>
        <p:spPr>
          <a:xfrm>
            <a:off x="457200" y="1463040"/>
            <a:ext cx="1993392" cy="45720"/>
          </a:xfrm>
          <a:prstGeom prst="rect">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457200" y="1554480"/>
            <a:ext cx="1993392" cy="658368"/>
          </a:xfrm>
          <a:prstGeom prst="rect">
            <a:avLst/>
          </a:prstGeom>
          <a:noFill/>
          <a:ln/>
        </p:spPr>
        <p:txBody>
          <a:bodyPr wrap="square" lIns="0" tIns="0" rIns="0" bIns="0" rtlCol="0" anchor="ctr"/>
          <a:lstStyle/>
          <a:p>
            <a:pPr marL="0" indent="0" algn="ctr">
              <a:buNone/>
            </a:pPr>
            <a:r>
              <a:rPr lang="en-US" sz="3000" b="1" dirty="0">
                <a:solidFill>
                  <a:srgbClr val="C9A84C"/>
                </a:solidFill>
                <a:latin typeface="Calibri" pitchFamily="34" charset="0"/>
                <a:ea typeface="Calibri" pitchFamily="34" charset="-122"/>
                <a:cs typeface="Calibri" pitchFamily="34" charset="-120"/>
              </a:rPr>
              <a:t>60+</a:t>
            </a:r>
            <a:endParaRPr lang="en-US" sz="3000" dirty="0"/>
          </a:p>
        </p:txBody>
      </p:sp>
      <p:sp>
        <p:nvSpPr>
          <p:cNvPr id="7" name="Text 5"/>
          <p:cNvSpPr/>
          <p:nvPr/>
        </p:nvSpPr>
        <p:spPr>
          <a:xfrm>
            <a:off x="530352" y="2231136"/>
            <a:ext cx="1874520" cy="594360"/>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Major national market collapses since 1800</a:t>
            </a:r>
            <a:endParaRPr lang="en-US" sz="1050" dirty="0"/>
          </a:p>
        </p:txBody>
      </p:sp>
      <p:sp>
        <p:nvSpPr>
          <p:cNvPr id="8" name="Shape 6"/>
          <p:cNvSpPr/>
          <p:nvPr/>
        </p:nvSpPr>
        <p:spPr>
          <a:xfrm>
            <a:off x="2633472" y="1463040"/>
            <a:ext cx="1993392" cy="1417320"/>
          </a:xfrm>
          <a:prstGeom prst="rect">
            <a:avLst/>
          </a:prstGeom>
          <a:solidFill>
            <a:srgbClr val="243447"/>
          </a:solidFill>
          <a:ln w="12700">
            <a:solidFill>
              <a:srgbClr val="243447"/>
            </a:solidFill>
            <a:prstDash val="solid"/>
          </a:ln>
        </p:spPr>
        <p:txBody>
          <a:bodyPr/>
          <a:lstStyle/>
          <a:p>
            <a:endParaRPr lang="en-US"/>
          </a:p>
        </p:txBody>
      </p:sp>
      <p:sp>
        <p:nvSpPr>
          <p:cNvPr id="9" name="Shape 7"/>
          <p:cNvSpPr/>
          <p:nvPr/>
        </p:nvSpPr>
        <p:spPr>
          <a:xfrm>
            <a:off x="2633472" y="1463040"/>
            <a:ext cx="1993392" cy="45720"/>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2633472" y="1554480"/>
            <a:ext cx="1993392" cy="658368"/>
          </a:xfrm>
          <a:prstGeom prst="rect">
            <a:avLst/>
          </a:prstGeom>
          <a:noFill/>
          <a:ln/>
        </p:spPr>
        <p:txBody>
          <a:bodyPr wrap="square" lIns="0" tIns="0" rIns="0" bIns="0" rtlCol="0" anchor="ctr"/>
          <a:lstStyle/>
          <a:p>
            <a:pPr marL="0" indent="0" algn="ctr">
              <a:buNone/>
            </a:pPr>
            <a:r>
              <a:rPr lang="en-US" sz="3000" b="1" dirty="0">
                <a:solidFill>
                  <a:srgbClr val="C9A84C"/>
                </a:solidFill>
                <a:latin typeface="Calibri" pitchFamily="34" charset="0"/>
                <a:ea typeface="Calibri" pitchFamily="34" charset="-122"/>
                <a:cs typeface="Calibri" pitchFamily="34" charset="-120"/>
              </a:rPr>
              <a:t>~3–4 yrs</a:t>
            </a:r>
            <a:endParaRPr lang="en-US" sz="3000" dirty="0"/>
          </a:p>
        </p:txBody>
      </p:sp>
      <p:sp>
        <p:nvSpPr>
          <p:cNvPr id="11" name="Text 9"/>
          <p:cNvSpPr/>
          <p:nvPr/>
        </p:nvSpPr>
        <p:spPr>
          <a:xfrm>
            <a:off x="2706624" y="2231136"/>
            <a:ext cx="1874520" cy="594360"/>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Average interval between global market crises</a:t>
            </a:r>
            <a:endParaRPr lang="en-US" sz="1050" dirty="0"/>
          </a:p>
        </p:txBody>
      </p:sp>
      <p:sp>
        <p:nvSpPr>
          <p:cNvPr id="12" name="Shape 10"/>
          <p:cNvSpPr/>
          <p:nvPr/>
        </p:nvSpPr>
        <p:spPr>
          <a:xfrm>
            <a:off x="4809744" y="1463040"/>
            <a:ext cx="1993392" cy="1417320"/>
          </a:xfrm>
          <a:prstGeom prst="rect">
            <a:avLst/>
          </a:prstGeom>
          <a:solidFill>
            <a:srgbClr val="243447"/>
          </a:solidFill>
          <a:ln w="12700">
            <a:solidFill>
              <a:srgbClr val="243447"/>
            </a:solidFill>
            <a:prstDash val="solid"/>
          </a:ln>
        </p:spPr>
        <p:txBody>
          <a:bodyPr/>
          <a:lstStyle/>
          <a:p>
            <a:endParaRPr lang="en-US"/>
          </a:p>
        </p:txBody>
      </p:sp>
      <p:sp>
        <p:nvSpPr>
          <p:cNvPr id="13" name="Shape 11"/>
          <p:cNvSpPr/>
          <p:nvPr/>
        </p:nvSpPr>
        <p:spPr>
          <a:xfrm>
            <a:off x="4809744" y="1463040"/>
            <a:ext cx="1993392" cy="45720"/>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4809744" y="1554480"/>
            <a:ext cx="1993392" cy="658368"/>
          </a:xfrm>
          <a:prstGeom prst="rect">
            <a:avLst/>
          </a:prstGeom>
          <a:noFill/>
          <a:ln/>
        </p:spPr>
        <p:txBody>
          <a:bodyPr wrap="square" lIns="0" tIns="0" rIns="0" bIns="0" rtlCol="0" anchor="ctr"/>
          <a:lstStyle/>
          <a:p>
            <a:pPr marL="0" indent="0" algn="ctr">
              <a:buNone/>
            </a:pPr>
            <a:r>
              <a:rPr lang="en-US" sz="3000" b="1" dirty="0">
                <a:solidFill>
                  <a:srgbClr val="C9A84C"/>
                </a:solidFill>
                <a:latin typeface="Calibri" pitchFamily="34" charset="0"/>
                <a:ea typeface="Calibri" pitchFamily="34" charset="-122"/>
                <a:cs typeface="Calibri" pitchFamily="34" charset="-120"/>
              </a:rPr>
              <a:t>35 yrs</a:t>
            </a:r>
            <a:endParaRPr lang="en-US" sz="3000" dirty="0"/>
          </a:p>
        </p:txBody>
      </p:sp>
      <p:sp>
        <p:nvSpPr>
          <p:cNvPr id="15" name="Text 13"/>
          <p:cNvSpPr/>
          <p:nvPr/>
        </p:nvSpPr>
        <p:spPr>
          <a:xfrm>
            <a:off x="4882896" y="2231136"/>
            <a:ext cx="1874520" cy="594360"/>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Japan Nikkei peak-to-recovery (1989–2024)</a:t>
            </a:r>
            <a:endParaRPr lang="en-US" sz="1050" dirty="0"/>
          </a:p>
        </p:txBody>
      </p:sp>
      <p:sp>
        <p:nvSpPr>
          <p:cNvPr id="16" name="Shape 14"/>
          <p:cNvSpPr/>
          <p:nvPr/>
        </p:nvSpPr>
        <p:spPr>
          <a:xfrm>
            <a:off x="6986016" y="1463040"/>
            <a:ext cx="1993392" cy="1417320"/>
          </a:xfrm>
          <a:prstGeom prst="rect">
            <a:avLst/>
          </a:prstGeom>
          <a:solidFill>
            <a:srgbClr val="243447"/>
          </a:solidFill>
          <a:ln w="12700">
            <a:solidFill>
              <a:srgbClr val="243447"/>
            </a:solidFill>
            <a:prstDash val="solid"/>
          </a:ln>
        </p:spPr>
        <p:txBody>
          <a:bodyPr/>
          <a:lstStyle/>
          <a:p>
            <a:endParaRPr lang="en-US"/>
          </a:p>
        </p:txBody>
      </p:sp>
      <p:sp>
        <p:nvSpPr>
          <p:cNvPr id="17" name="Shape 15"/>
          <p:cNvSpPr/>
          <p:nvPr/>
        </p:nvSpPr>
        <p:spPr>
          <a:xfrm>
            <a:off x="6986016" y="1463040"/>
            <a:ext cx="1993392" cy="45720"/>
          </a:xfrm>
          <a:prstGeom prst="rect">
            <a:avLst/>
          </a:prstGeom>
          <a:solidFill>
            <a:srgbClr val="C9A84C"/>
          </a:solidFill>
          <a:ln w="12700">
            <a:solidFill>
              <a:srgbClr val="C9A84C"/>
            </a:solidFill>
            <a:prstDash val="solid"/>
          </a:ln>
        </p:spPr>
        <p:txBody>
          <a:bodyPr/>
          <a:lstStyle/>
          <a:p>
            <a:endParaRPr lang="en-US"/>
          </a:p>
        </p:txBody>
      </p:sp>
      <p:sp>
        <p:nvSpPr>
          <p:cNvPr id="18" name="Text 16"/>
          <p:cNvSpPr/>
          <p:nvPr/>
        </p:nvSpPr>
        <p:spPr>
          <a:xfrm>
            <a:off x="6986016" y="1554480"/>
            <a:ext cx="1993392" cy="658368"/>
          </a:xfrm>
          <a:prstGeom prst="rect">
            <a:avLst/>
          </a:prstGeom>
          <a:noFill/>
          <a:ln/>
        </p:spPr>
        <p:txBody>
          <a:bodyPr wrap="square" lIns="0" tIns="0" rIns="0" bIns="0" rtlCol="0" anchor="ctr"/>
          <a:lstStyle/>
          <a:p>
            <a:pPr marL="0" indent="0" algn="ctr">
              <a:buNone/>
            </a:pPr>
            <a:r>
              <a:rPr lang="en-US" sz="3000" b="1" dirty="0">
                <a:solidFill>
                  <a:srgbClr val="C9A84C"/>
                </a:solidFill>
                <a:latin typeface="Calibri" pitchFamily="34" charset="0"/>
                <a:ea typeface="Calibri" pitchFamily="34" charset="-122"/>
                <a:cs typeface="Calibri" pitchFamily="34" charset="-120"/>
              </a:rPr>
              <a:t>78%</a:t>
            </a:r>
            <a:endParaRPr lang="en-US" sz="3000" dirty="0"/>
          </a:p>
        </p:txBody>
      </p:sp>
      <p:sp>
        <p:nvSpPr>
          <p:cNvPr id="19" name="Text 17"/>
          <p:cNvSpPr/>
          <p:nvPr/>
        </p:nvSpPr>
        <p:spPr>
          <a:xfrm>
            <a:off x="7059168" y="2231136"/>
            <a:ext cx="1874520" cy="594360"/>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NASDAQ peak decline in dot-com bust (2000–02)</a:t>
            </a:r>
            <a:endParaRPr lang="en-US" sz="1050" dirty="0"/>
          </a:p>
        </p:txBody>
      </p:sp>
      <p:sp>
        <p:nvSpPr>
          <p:cNvPr id="20" name="Text 18"/>
          <p:cNvSpPr/>
          <p:nvPr/>
        </p:nvSpPr>
        <p:spPr>
          <a:xfrm>
            <a:off x="457200" y="3063240"/>
            <a:ext cx="8229600" cy="1572768"/>
          </a:xfrm>
          <a:prstGeom prst="rect">
            <a:avLst/>
          </a:prstGeom>
          <a:noFill/>
          <a:ln/>
        </p:spPr>
        <p:txBody>
          <a:bodyPr wrap="square" lIns="50800" tIns="50800" rIns="50800" bIns="50800" rtlCol="0" anchor="ctr"/>
          <a:lstStyle/>
          <a:p>
            <a:pPr marL="342900" indent="-342900">
              <a:buSzPct val="100000"/>
              <a:buChar char="•"/>
            </a:pPr>
            <a:r>
              <a:rPr lang="en-US" sz="1200" dirty="0">
                <a:solidFill>
                  <a:srgbClr val="E8EFF6"/>
                </a:solidFill>
                <a:latin typeface="Calibri" pitchFamily="34" charset="0"/>
                <a:ea typeface="Calibri" pitchFamily="34" charset="-122"/>
                <a:cs typeface="Calibri" pitchFamily="34" charset="-120"/>
              </a:rPr>
              <a:t>Early-warning indicators: credit spread widening, yield-curve inversion, declining market breadth, liquidity dry-ups</a:t>
            </a:r>
            <a:endParaRPr lang="en-US" sz="1200" dirty="0"/>
          </a:p>
          <a:p>
            <a:pPr marL="342900" indent="-342900">
              <a:buSzPct val="100000"/>
              <a:buChar char="•"/>
            </a:pPr>
            <a:r>
              <a:rPr lang="en-US" sz="1200" dirty="0">
                <a:solidFill>
                  <a:srgbClr val="E8EFF6"/>
                </a:solidFill>
                <a:latin typeface="Calibri" pitchFamily="34" charset="0"/>
                <a:ea typeface="Calibri" pitchFamily="34" charset="-122"/>
                <a:cs typeface="Calibri" pitchFamily="34" charset="-120"/>
              </a:rPr>
              <a:t>Distinguishing cyclical recessions from structural market death requires examining institutional health, demographics, and balance sheets</a:t>
            </a:r>
            <a:endParaRPr lang="en-US" sz="1200" dirty="0"/>
          </a:p>
          <a:p>
            <a:pPr marL="342900" indent="-342900">
              <a:buSzPct val="100000"/>
              <a:buChar char="•"/>
            </a:pPr>
            <a:r>
              <a:rPr lang="en-US" sz="1200" dirty="0">
                <a:solidFill>
                  <a:srgbClr val="E8EFF6"/>
                </a:solidFill>
                <a:latin typeface="Calibri" pitchFamily="34" charset="0"/>
                <a:ea typeface="Calibri" pitchFamily="34" charset="-122"/>
                <a:cs typeface="Calibri" pitchFamily="34" charset="-120"/>
              </a:rPr>
              <a:t>Classification framework: Crash (rapid), Deflation Trap (prolonged), Structural Collapse (irreversible), Sovereign Default Cascade</a:t>
            </a:r>
            <a:endParaRPr lang="en-US" sz="1200" dirty="0"/>
          </a:p>
        </p:txBody>
      </p:sp>
      <p:sp>
        <p:nvSpPr>
          <p:cNvPr id="21" name="Text 19"/>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Reinhart &amp; Rogoff (2009) 'This Time Is Different', Bloomberg, IMF — compiled by author</a:t>
            </a:r>
            <a:endParaRPr lang="en-US" sz="850" dirty="0"/>
          </a:p>
        </p:txBody>
      </p:sp>
      <p:sp>
        <p:nvSpPr>
          <p:cNvPr id="22" name="Shape 20"/>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3" name="Text 21"/>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12 / 32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Core Domain II — Systemic Risk Networks</a:t>
            </a:r>
            <a:endParaRPr lang="en-US" sz="2400" dirty="0"/>
          </a:p>
        </p:txBody>
      </p:sp>
      <p:sp>
        <p:nvSpPr>
          <p:cNvPr id="3" name="Text 1"/>
          <p:cNvSpPr/>
          <p:nvPr/>
        </p:nvSpPr>
        <p:spPr>
          <a:xfrm>
            <a:off x="457200" y="758952"/>
            <a:ext cx="8229600" cy="594360"/>
          </a:xfrm>
          <a:prstGeom prst="rect">
            <a:avLst/>
          </a:prstGeom>
          <a:noFill/>
          <a:ln/>
        </p:spPr>
        <p:txBody>
          <a:bodyPr wrap="square" lIns="0" tIns="0" rIns="0" bIns="0" rtlCol="0" anchor="ctr"/>
          <a:lstStyle/>
          <a:p>
            <a:pPr marL="0" indent="0">
              <a:buNone/>
            </a:pPr>
            <a:r>
              <a:rPr lang="en-US" sz="1300" dirty="0">
                <a:solidFill>
                  <a:srgbClr val="243447"/>
                </a:solidFill>
                <a:latin typeface="Calibri" pitchFamily="34" charset="0"/>
                <a:ea typeface="Calibri" pitchFamily="34" charset="-122"/>
                <a:cs typeface="Calibri" pitchFamily="34" charset="-120"/>
              </a:rPr>
              <a:t>Systemic risk arises when the failure of one institution or market segment triggers cascading failures across the broader system. Network analysis maps these critical interdependencies.</a:t>
            </a:r>
            <a:endParaRPr lang="en-US" sz="1300" dirty="0"/>
          </a:p>
        </p:txBody>
      </p:sp>
      <p:sp>
        <p:nvSpPr>
          <p:cNvPr id="4" name="Shape 2"/>
          <p:cNvSpPr/>
          <p:nvPr/>
        </p:nvSpPr>
        <p:spPr>
          <a:xfrm>
            <a:off x="4114800" y="2194560"/>
            <a:ext cx="0" cy="0"/>
          </a:xfrm>
          <a:prstGeom prst="line">
            <a:avLst/>
          </a:prstGeom>
          <a:noFill/>
          <a:ln w="19050">
            <a:solidFill>
              <a:srgbClr val="8FA3B8"/>
            </a:solidFill>
            <a:prstDash val="sysDash"/>
          </a:ln>
        </p:spPr>
        <p:txBody>
          <a:bodyPr/>
          <a:lstStyle/>
          <a:p>
            <a:endParaRPr lang="en-US"/>
          </a:p>
        </p:txBody>
      </p:sp>
      <p:sp>
        <p:nvSpPr>
          <p:cNvPr id="5" name="Shape 3"/>
          <p:cNvSpPr/>
          <p:nvPr/>
        </p:nvSpPr>
        <p:spPr>
          <a:xfrm>
            <a:off x="4114800" y="2194560"/>
            <a:ext cx="2743200" cy="0"/>
          </a:xfrm>
          <a:prstGeom prst="line">
            <a:avLst/>
          </a:prstGeom>
          <a:noFill/>
          <a:ln w="19050">
            <a:solidFill>
              <a:srgbClr val="8FA3B8"/>
            </a:solidFill>
            <a:prstDash val="sysDash"/>
          </a:ln>
        </p:spPr>
        <p:txBody>
          <a:bodyPr/>
          <a:lstStyle/>
          <a:p>
            <a:endParaRPr lang="en-US"/>
          </a:p>
        </p:txBody>
      </p:sp>
      <p:sp>
        <p:nvSpPr>
          <p:cNvPr id="6" name="Shape 4"/>
          <p:cNvSpPr/>
          <p:nvPr/>
        </p:nvSpPr>
        <p:spPr>
          <a:xfrm>
            <a:off x="4114800" y="2194560"/>
            <a:ext cx="0" cy="1143000"/>
          </a:xfrm>
          <a:prstGeom prst="line">
            <a:avLst/>
          </a:prstGeom>
          <a:noFill/>
          <a:ln w="19050">
            <a:solidFill>
              <a:srgbClr val="8FA3B8"/>
            </a:solidFill>
            <a:prstDash val="sysDash"/>
          </a:ln>
        </p:spPr>
        <p:txBody>
          <a:bodyPr/>
          <a:lstStyle/>
          <a:p>
            <a:endParaRPr lang="en-US"/>
          </a:p>
        </p:txBody>
      </p:sp>
      <p:sp>
        <p:nvSpPr>
          <p:cNvPr id="7" name="Shape 5"/>
          <p:cNvSpPr/>
          <p:nvPr/>
        </p:nvSpPr>
        <p:spPr>
          <a:xfrm>
            <a:off x="4114800" y="2194560"/>
            <a:ext cx="2743200" cy="1143000"/>
          </a:xfrm>
          <a:prstGeom prst="line">
            <a:avLst/>
          </a:prstGeom>
          <a:noFill/>
          <a:ln w="19050">
            <a:solidFill>
              <a:srgbClr val="8FA3B8"/>
            </a:solidFill>
            <a:prstDash val="sysDash"/>
          </a:ln>
        </p:spPr>
        <p:txBody>
          <a:bodyPr/>
          <a:lstStyle/>
          <a:p>
            <a:endParaRPr lang="en-US"/>
          </a:p>
        </p:txBody>
      </p:sp>
      <p:sp>
        <p:nvSpPr>
          <p:cNvPr id="8" name="Shape 6"/>
          <p:cNvSpPr/>
          <p:nvPr/>
        </p:nvSpPr>
        <p:spPr>
          <a:xfrm>
            <a:off x="4114800" y="2194560"/>
            <a:ext cx="0" cy="1828800"/>
          </a:xfrm>
          <a:prstGeom prst="line">
            <a:avLst/>
          </a:prstGeom>
          <a:noFill/>
          <a:ln w="19050">
            <a:solidFill>
              <a:srgbClr val="8FA3B8"/>
            </a:solidFill>
            <a:prstDash val="sysDash"/>
          </a:ln>
        </p:spPr>
        <p:txBody>
          <a:bodyPr/>
          <a:lstStyle/>
          <a:p>
            <a:endParaRPr lang="en-US"/>
          </a:p>
        </p:txBody>
      </p:sp>
      <p:sp>
        <p:nvSpPr>
          <p:cNvPr id="9" name="Shape 7"/>
          <p:cNvSpPr/>
          <p:nvPr/>
        </p:nvSpPr>
        <p:spPr>
          <a:xfrm>
            <a:off x="1371600" y="1508760"/>
            <a:ext cx="0" cy="1828800"/>
          </a:xfrm>
          <a:prstGeom prst="line">
            <a:avLst/>
          </a:prstGeom>
          <a:noFill/>
          <a:ln w="19050">
            <a:solidFill>
              <a:srgbClr val="8FA3B8"/>
            </a:solidFill>
            <a:prstDash val="sysDash"/>
          </a:ln>
        </p:spPr>
        <p:txBody>
          <a:bodyPr/>
          <a:lstStyle/>
          <a:p>
            <a:endParaRPr lang="en-US"/>
          </a:p>
        </p:txBody>
      </p:sp>
      <p:sp>
        <p:nvSpPr>
          <p:cNvPr id="10" name="Shape 8"/>
          <p:cNvSpPr/>
          <p:nvPr/>
        </p:nvSpPr>
        <p:spPr>
          <a:xfrm>
            <a:off x="6858000" y="1508760"/>
            <a:ext cx="0" cy="1828800"/>
          </a:xfrm>
          <a:prstGeom prst="line">
            <a:avLst/>
          </a:prstGeom>
          <a:noFill/>
          <a:ln w="19050">
            <a:solidFill>
              <a:srgbClr val="8FA3B8"/>
            </a:solidFill>
            <a:prstDash val="sysDash"/>
          </a:ln>
        </p:spPr>
        <p:txBody>
          <a:bodyPr/>
          <a:lstStyle/>
          <a:p>
            <a:endParaRPr lang="en-US"/>
          </a:p>
        </p:txBody>
      </p:sp>
      <p:sp>
        <p:nvSpPr>
          <p:cNvPr id="11" name="Shape 9"/>
          <p:cNvSpPr/>
          <p:nvPr/>
        </p:nvSpPr>
        <p:spPr>
          <a:xfrm>
            <a:off x="1371600" y="3337560"/>
            <a:ext cx="2743200" cy="685800"/>
          </a:xfrm>
          <a:prstGeom prst="line">
            <a:avLst/>
          </a:prstGeom>
          <a:noFill/>
          <a:ln w="19050">
            <a:solidFill>
              <a:srgbClr val="8FA3B8"/>
            </a:solidFill>
            <a:prstDash val="sysDash"/>
          </a:ln>
        </p:spPr>
        <p:txBody>
          <a:bodyPr/>
          <a:lstStyle/>
          <a:p>
            <a:endParaRPr lang="en-US"/>
          </a:p>
        </p:txBody>
      </p:sp>
      <p:sp>
        <p:nvSpPr>
          <p:cNvPr id="12" name="Shape 10"/>
          <p:cNvSpPr/>
          <p:nvPr/>
        </p:nvSpPr>
        <p:spPr>
          <a:xfrm>
            <a:off x="6858000" y="3337560"/>
            <a:ext cx="0" cy="685800"/>
          </a:xfrm>
          <a:prstGeom prst="line">
            <a:avLst/>
          </a:prstGeom>
          <a:noFill/>
          <a:ln w="19050">
            <a:solidFill>
              <a:srgbClr val="8FA3B8"/>
            </a:solidFill>
            <a:prstDash val="sysDash"/>
          </a:ln>
        </p:spPr>
        <p:txBody>
          <a:bodyPr/>
          <a:lstStyle/>
          <a:p>
            <a:endParaRPr lang="en-US"/>
          </a:p>
        </p:txBody>
      </p:sp>
      <p:sp>
        <p:nvSpPr>
          <p:cNvPr id="13" name="Shape 11"/>
          <p:cNvSpPr/>
          <p:nvPr/>
        </p:nvSpPr>
        <p:spPr>
          <a:xfrm>
            <a:off x="3547872" y="1783080"/>
            <a:ext cx="1133856" cy="749808"/>
          </a:xfrm>
          <a:prstGeom prst="ellipse">
            <a:avLst/>
          </a:prstGeom>
          <a:solidFill>
            <a:srgbClr val="C0392B"/>
          </a:solidFill>
          <a:ln w="12700">
            <a:solidFill>
              <a:srgbClr val="C0392B"/>
            </a:solidFill>
            <a:prstDash val="solid"/>
          </a:ln>
        </p:spPr>
        <p:txBody>
          <a:bodyPr/>
          <a:lstStyle/>
          <a:p>
            <a:endParaRPr lang="en-US"/>
          </a:p>
        </p:txBody>
      </p:sp>
      <p:sp>
        <p:nvSpPr>
          <p:cNvPr id="14" name="Text 12"/>
          <p:cNvSpPr/>
          <p:nvPr/>
        </p:nvSpPr>
        <p:spPr>
          <a:xfrm>
            <a:off x="3547872" y="17830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Core</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Banks</a:t>
            </a:r>
            <a:endParaRPr lang="en-US" sz="1000" dirty="0"/>
          </a:p>
        </p:txBody>
      </p:sp>
      <p:sp>
        <p:nvSpPr>
          <p:cNvPr id="15" name="Shape 13"/>
          <p:cNvSpPr/>
          <p:nvPr/>
        </p:nvSpPr>
        <p:spPr>
          <a:xfrm>
            <a:off x="804672" y="1097280"/>
            <a:ext cx="1133856" cy="749808"/>
          </a:xfrm>
          <a:prstGeom prst="ellipse">
            <a:avLst/>
          </a:prstGeom>
          <a:solidFill>
            <a:srgbClr val="C9A84C"/>
          </a:solidFill>
          <a:ln w="12700">
            <a:solidFill>
              <a:srgbClr val="C9A84C"/>
            </a:solidFill>
            <a:prstDash val="solid"/>
          </a:ln>
        </p:spPr>
        <p:txBody>
          <a:bodyPr/>
          <a:lstStyle/>
          <a:p>
            <a:endParaRPr lang="en-US"/>
          </a:p>
        </p:txBody>
      </p:sp>
      <p:sp>
        <p:nvSpPr>
          <p:cNvPr id="16" name="Text 14"/>
          <p:cNvSpPr/>
          <p:nvPr/>
        </p:nvSpPr>
        <p:spPr>
          <a:xfrm>
            <a:off x="804672" y="10972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Sovereign</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Debt</a:t>
            </a:r>
            <a:endParaRPr lang="en-US" sz="1000" dirty="0"/>
          </a:p>
        </p:txBody>
      </p:sp>
      <p:sp>
        <p:nvSpPr>
          <p:cNvPr id="17" name="Shape 15"/>
          <p:cNvSpPr/>
          <p:nvPr/>
        </p:nvSpPr>
        <p:spPr>
          <a:xfrm>
            <a:off x="6291072" y="1097280"/>
            <a:ext cx="1133856" cy="749808"/>
          </a:xfrm>
          <a:prstGeom prst="ellipse">
            <a:avLst/>
          </a:prstGeom>
          <a:solidFill>
            <a:srgbClr val="6C3483"/>
          </a:solidFill>
          <a:ln w="12700">
            <a:solidFill>
              <a:srgbClr val="6C3483"/>
            </a:solidFill>
            <a:prstDash val="solid"/>
          </a:ln>
        </p:spPr>
        <p:txBody>
          <a:bodyPr/>
          <a:lstStyle/>
          <a:p>
            <a:endParaRPr lang="en-US"/>
          </a:p>
        </p:txBody>
      </p:sp>
      <p:sp>
        <p:nvSpPr>
          <p:cNvPr id="18" name="Text 16"/>
          <p:cNvSpPr/>
          <p:nvPr/>
        </p:nvSpPr>
        <p:spPr>
          <a:xfrm>
            <a:off x="6291072" y="10972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Derivatives</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Market</a:t>
            </a:r>
            <a:endParaRPr lang="en-US" sz="1000" dirty="0"/>
          </a:p>
        </p:txBody>
      </p:sp>
      <p:sp>
        <p:nvSpPr>
          <p:cNvPr id="19" name="Shape 17"/>
          <p:cNvSpPr/>
          <p:nvPr/>
        </p:nvSpPr>
        <p:spPr>
          <a:xfrm>
            <a:off x="804672" y="2926080"/>
            <a:ext cx="1133856" cy="749808"/>
          </a:xfrm>
          <a:prstGeom prst="ellipse">
            <a:avLst/>
          </a:prstGeom>
          <a:solidFill>
            <a:srgbClr val="1A7A8A"/>
          </a:solidFill>
          <a:ln w="12700">
            <a:solidFill>
              <a:srgbClr val="1A7A8A"/>
            </a:solidFill>
            <a:prstDash val="solid"/>
          </a:ln>
        </p:spPr>
        <p:txBody>
          <a:bodyPr/>
          <a:lstStyle/>
          <a:p>
            <a:endParaRPr lang="en-US"/>
          </a:p>
        </p:txBody>
      </p:sp>
      <p:sp>
        <p:nvSpPr>
          <p:cNvPr id="20" name="Text 18"/>
          <p:cNvSpPr/>
          <p:nvPr/>
        </p:nvSpPr>
        <p:spPr>
          <a:xfrm>
            <a:off x="804672" y="29260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Equity</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Markets</a:t>
            </a:r>
            <a:endParaRPr lang="en-US" sz="1000" dirty="0"/>
          </a:p>
        </p:txBody>
      </p:sp>
      <p:sp>
        <p:nvSpPr>
          <p:cNvPr id="21" name="Shape 19"/>
          <p:cNvSpPr/>
          <p:nvPr/>
        </p:nvSpPr>
        <p:spPr>
          <a:xfrm>
            <a:off x="6291072" y="2926080"/>
            <a:ext cx="1133856" cy="749808"/>
          </a:xfrm>
          <a:prstGeom prst="ellipse">
            <a:avLst/>
          </a:prstGeom>
          <a:solidFill>
            <a:srgbClr val="E67E22"/>
          </a:solidFill>
          <a:ln w="12700">
            <a:solidFill>
              <a:srgbClr val="E67E22"/>
            </a:solidFill>
            <a:prstDash val="solid"/>
          </a:ln>
        </p:spPr>
        <p:txBody>
          <a:bodyPr/>
          <a:lstStyle/>
          <a:p>
            <a:endParaRPr lang="en-US"/>
          </a:p>
        </p:txBody>
      </p:sp>
      <p:sp>
        <p:nvSpPr>
          <p:cNvPr id="22" name="Text 20"/>
          <p:cNvSpPr/>
          <p:nvPr/>
        </p:nvSpPr>
        <p:spPr>
          <a:xfrm>
            <a:off x="6291072" y="29260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Credit</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Markets</a:t>
            </a:r>
            <a:endParaRPr lang="en-US" sz="1000" dirty="0"/>
          </a:p>
        </p:txBody>
      </p:sp>
      <p:sp>
        <p:nvSpPr>
          <p:cNvPr id="23" name="Shape 21"/>
          <p:cNvSpPr/>
          <p:nvPr/>
        </p:nvSpPr>
        <p:spPr>
          <a:xfrm>
            <a:off x="3547872" y="3611880"/>
            <a:ext cx="1133856" cy="749808"/>
          </a:xfrm>
          <a:prstGeom prst="ellipse">
            <a:avLst/>
          </a:prstGeom>
          <a:solidFill>
            <a:srgbClr val="1B2B45"/>
          </a:solidFill>
          <a:ln w="12700">
            <a:solidFill>
              <a:srgbClr val="1B2B45"/>
            </a:solidFill>
            <a:prstDash val="solid"/>
          </a:ln>
        </p:spPr>
        <p:txBody>
          <a:bodyPr/>
          <a:lstStyle/>
          <a:p>
            <a:endParaRPr lang="en-US"/>
          </a:p>
        </p:txBody>
      </p:sp>
      <p:sp>
        <p:nvSpPr>
          <p:cNvPr id="24" name="Text 22"/>
          <p:cNvSpPr/>
          <p:nvPr/>
        </p:nvSpPr>
        <p:spPr>
          <a:xfrm>
            <a:off x="3547872" y="3611880"/>
            <a:ext cx="1133856" cy="749808"/>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Real</a:t>
            </a:r>
            <a:endParaRPr lang="en-US" sz="1000" dirty="0"/>
          </a:p>
          <a:p>
            <a:pPr marL="0" indent="0" algn="ctr">
              <a:buNone/>
            </a:pPr>
            <a:r>
              <a:rPr lang="en-US" sz="1000" b="1" dirty="0">
                <a:solidFill>
                  <a:srgbClr val="FFFFFF"/>
                </a:solidFill>
                <a:latin typeface="Calibri" pitchFamily="34" charset="0"/>
                <a:ea typeface="Calibri" pitchFamily="34" charset="-122"/>
                <a:cs typeface="Calibri" pitchFamily="34" charset="-120"/>
              </a:rPr>
              <a:t>Economy</a:t>
            </a:r>
            <a:endParaRPr lang="en-US" sz="1000" dirty="0"/>
          </a:p>
        </p:txBody>
      </p:sp>
      <p:sp>
        <p:nvSpPr>
          <p:cNvPr id="25" name="Text 23"/>
          <p:cNvSpPr/>
          <p:nvPr/>
        </p:nvSpPr>
        <p:spPr>
          <a:xfrm>
            <a:off x="457200" y="4572000"/>
            <a:ext cx="8229600" cy="320040"/>
          </a:xfrm>
          <a:prstGeom prst="rect">
            <a:avLst/>
          </a:prstGeom>
          <a:noFill/>
          <a:ln/>
        </p:spPr>
        <p:txBody>
          <a:bodyPr wrap="square" lIns="0" tIns="0" rIns="0" bIns="0" rtlCol="0" anchor="ctr"/>
          <a:lstStyle/>
          <a:p>
            <a:pPr marL="0" indent="0">
              <a:buNone/>
            </a:pPr>
            <a:r>
              <a:rPr lang="en-US" sz="1050" i="1" dirty="0">
                <a:solidFill>
                  <a:srgbClr val="0D1B2A"/>
                </a:solidFill>
                <a:latin typeface="Calibri" pitchFamily="34" charset="0"/>
                <a:ea typeface="Calibri" pitchFamily="34" charset="-122"/>
                <a:cs typeface="Calibri" pitchFamily="34" charset="-120"/>
              </a:rPr>
              <a:t>2008 GFC: US subprime mortgages propagated through interlocking derivatives and interbank exposures — bringing down global credit markets within weeks (BIS, 2008).</a:t>
            </a:r>
            <a:endParaRPr lang="en-US" sz="1050" dirty="0"/>
          </a:p>
        </p:txBody>
      </p:sp>
      <p:sp>
        <p:nvSpPr>
          <p:cNvPr id="26" name="Text 24"/>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BIS (2008), Acemoglu, Ozdaglar &amp; Tahbaz-Salehi (2015) — compiled by author</a:t>
            </a:r>
            <a:endParaRPr lang="en-US" sz="850" dirty="0"/>
          </a:p>
        </p:txBody>
      </p:sp>
      <p:sp>
        <p:nvSpPr>
          <p:cNvPr id="27" name="Shape 25"/>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8" name="Text 26"/>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13 / 32</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B2B45"/>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Core Domain III — Behavioral Anomalies in Markets</a:t>
            </a:r>
            <a:endParaRPr lang="en-US" sz="2400" dirty="0"/>
          </a:p>
        </p:txBody>
      </p:sp>
      <p:sp>
        <p:nvSpPr>
          <p:cNvPr id="3" name="Shape 1"/>
          <p:cNvSpPr/>
          <p:nvPr/>
        </p:nvSpPr>
        <p:spPr>
          <a:xfrm>
            <a:off x="457200" y="822960"/>
            <a:ext cx="2651760" cy="1847088"/>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22960"/>
            <a:ext cx="2651760" cy="365760"/>
          </a:xfrm>
          <a:prstGeom prst="rect">
            <a:avLst/>
          </a:prstGeom>
          <a:solidFill>
            <a:srgbClr val="C0392B"/>
          </a:solidFill>
          <a:ln w="12700">
            <a:solidFill>
              <a:srgbClr val="C0392B"/>
            </a:solidFill>
            <a:prstDash val="solid"/>
          </a:ln>
        </p:spPr>
        <p:txBody>
          <a:bodyPr/>
          <a:lstStyle/>
          <a:p>
            <a:endParaRPr lang="en-US"/>
          </a:p>
        </p:txBody>
      </p:sp>
      <p:sp>
        <p:nvSpPr>
          <p:cNvPr id="5" name="Text 3"/>
          <p:cNvSpPr/>
          <p:nvPr/>
        </p:nvSpPr>
        <p:spPr>
          <a:xfrm>
            <a:off x="548640" y="86868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Minsky Moment</a:t>
            </a:r>
            <a:endParaRPr lang="en-US" sz="1200" dirty="0"/>
          </a:p>
        </p:txBody>
      </p:sp>
      <p:sp>
        <p:nvSpPr>
          <p:cNvPr id="6" name="Text 4"/>
          <p:cNvSpPr/>
          <p:nvPr/>
        </p:nvSpPr>
        <p:spPr>
          <a:xfrm>
            <a:off x="548640" y="128016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Prolonged stability breeds complacency until a sudden reversal exposes unsustainable leverage (Minsky, Financial Instability Hypothesis).</a:t>
            </a:r>
            <a:endParaRPr lang="en-US" sz="1050" dirty="0"/>
          </a:p>
        </p:txBody>
      </p:sp>
      <p:sp>
        <p:nvSpPr>
          <p:cNvPr id="7" name="Shape 5"/>
          <p:cNvSpPr/>
          <p:nvPr/>
        </p:nvSpPr>
        <p:spPr>
          <a:xfrm>
            <a:off x="3310128" y="822960"/>
            <a:ext cx="2651760" cy="1847088"/>
          </a:xfrm>
          <a:prstGeom prst="rect">
            <a:avLst/>
          </a:prstGeom>
          <a:solidFill>
            <a:srgbClr val="243447"/>
          </a:solidFill>
          <a:ln w="12700">
            <a:solidFill>
              <a:srgbClr val="243447"/>
            </a:solidFill>
            <a:prstDash val="solid"/>
          </a:ln>
        </p:spPr>
        <p:txBody>
          <a:bodyPr/>
          <a:lstStyle/>
          <a:p>
            <a:endParaRPr lang="en-US"/>
          </a:p>
        </p:txBody>
      </p:sp>
      <p:sp>
        <p:nvSpPr>
          <p:cNvPr id="8" name="Shape 6"/>
          <p:cNvSpPr/>
          <p:nvPr/>
        </p:nvSpPr>
        <p:spPr>
          <a:xfrm>
            <a:off x="3310128" y="822960"/>
            <a:ext cx="2651760" cy="365760"/>
          </a:xfrm>
          <a:prstGeom prst="rect">
            <a:avLst/>
          </a:prstGeom>
          <a:solidFill>
            <a:srgbClr val="1A7A8A"/>
          </a:solidFill>
          <a:ln w="12700">
            <a:solidFill>
              <a:srgbClr val="1A7A8A"/>
            </a:solidFill>
            <a:prstDash val="solid"/>
          </a:ln>
        </p:spPr>
        <p:txBody>
          <a:bodyPr/>
          <a:lstStyle/>
          <a:p>
            <a:endParaRPr lang="en-US"/>
          </a:p>
        </p:txBody>
      </p:sp>
      <p:sp>
        <p:nvSpPr>
          <p:cNvPr id="9" name="Text 7"/>
          <p:cNvSpPr/>
          <p:nvPr/>
        </p:nvSpPr>
        <p:spPr>
          <a:xfrm>
            <a:off x="3401568" y="86868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Reflexivity</a:t>
            </a:r>
            <a:endParaRPr lang="en-US" sz="1200" dirty="0"/>
          </a:p>
        </p:txBody>
      </p:sp>
      <p:sp>
        <p:nvSpPr>
          <p:cNvPr id="10" name="Text 8"/>
          <p:cNvSpPr/>
          <p:nvPr/>
        </p:nvSpPr>
        <p:spPr>
          <a:xfrm>
            <a:off x="3401568" y="128016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Soros' concept: participant beliefs actively influence fundamentals, creating self-reinforcing boom-bust cycles that deviate from equilibrium.</a:t>
            </a:r>
            <a:endParaRPr lang="en-US" sz="1050" dirty="0"/>
          </a:p>
        </p:txBody>
      </p:sp>
      <p:sp>
        <p:nvSpPr>
          <p:cNvPr id="11" name="Shape 9"/>
          <p:cNvSpPr/>
          <p:nvPr/>
        </p:nvSpPr>
        <p:spPr>
          <a:xfrm>
            <a:off x="6163056" y="822960"/>
            <a:ext cx="2651760" cy="1847088"/>
          </a:xfrm>
          <a:prstGeom prst="rect">
            <a:avLst/>
          </a:prstGeom>
          <a:solidFill>
            <a:srgbClr val="243447"/>
          </a:solidFill>
          <a:ln w="12700">
            <a:solidFill>
              <a:srgbClr val="243447"/>
            </a:solidFill>
            <a:prstDash val="solid"/>
          </a:ln>
        </p:spPr>
        <p:txBody>
          <a:bodyPr/>
          <a:lstStyle/>
          <a:p>
            <a:endParaRPr lang="en-US"/>
          </a:p>
        </p:txBody>
      </p:sp>
      <p:sp>
        <p:nvSpPr>
          <p:cNvPr id="12" name="Shape 10"/>
          <p:cNvSpPr/>
          <p:nvPr/>
        </p:nvSpPr>
        <p:spPr>
          <a:xfrm>
            <a:off x="6163056" y="822960"/>
            <a:ext cx="2651760" cy="365760"/>
          </a:xfrm>
          <a:prstGeom prst="rect">
            <a:avLst/>
          </a:prstGeom>
          <a:solidFill>
            <a:srgbClr val="6C3483"/>
          </a:solidFill>
          <a:ln w="12700">
            <a:solidFill>
              <a:srgbClr val="6C3483"/>
            </a:solidFill>
            <a:prstDash val="solid"/>
          </a:ln>
        </p:spPr>
        <p:txBody>
          <a:bodyPr/>
          <a:lstStyle/>
          <a:p>
            <a:endParaRPr lang="en-US"/>
          </a:p>
        </p:txBody>
      </p:sp>
      <p:sp>
        <p:nvSpPr>
          <p:cNvPr id="13" name="Text 11"/>
          <p:cNvSpPr/>
          <p:nvPr/>
        </p:nvSpPr>
        <p:spPr>
          <a:xfrm>
            <a:off x="6254496" y="86868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Liquidity Illusion</a:t>
            </a:r>
            <a:endParaRPr lang="en-US" sz="1200" dirty="0"/>
          </a:p>
        </p:txBody>
      </p:sp>
      <p:sp>
        <p:nvSpPr>
          <p:cNvPr id="14" name="Text 12"/>
          <p:cNvSpPr/>
          <p:nvPr/>
        </p:nvSpPr>
        <p:spPr>
          <a:xfrm>
            <a:off x="6254496" y="128016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Markets appear liquid in calm periods but liquidity evaporates during stress as all participants exit simultaneously.</a:t>
            </a:r>
            <a:endParaRPr lang="en-US" sz="1050" dirty="0"/>
          </a:p>
        </p:txBody>
      </p:sp>
      <p:sp>
        <p:nvSpPr>
          <p:cNvPr id="15" name="Shape 13"/>
          <p:cNvSpPr/>
          <p:nvPr/>
        </p:nvSpPr>
        <p:spPr>
          <a:xfrm>
            <a:off x="457200" y="2834640"/>
            <a:ext cx="2651760" cy="1847088"/>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57200" y="2834640"/>
            <a:ext cx="2651760" cy="365760"/>
          </a:xfrm>
          <a:prstGeom prst="rect">
            <a:avLst/>
          </a:prstGeom>
          <a:solidFill>
            <a:srgbClr val="E67E22"/>
          </a:solidFill>
          <a:ln w="12700">
            <a:solidFill>
              <a:srgbClr val="E67E22"/>
            </a:solidFill>
            <a:prstDash val="solid"/>
          </a:ln>
        </p:spPr>
        <p:txBody>
          <a:bodyPr/>
          <a:lstStyle/>
          <a:p>
            <a:endParaRPr lang="en-US"/>
          </a:p>
        </p:txBody>
      </p:sp>
      <p:sp>
        <p:nvSpPr>
          <p:cNvPr id="17" name="Text 15"/>
          <p:cNvSpPr/>
          <p:nvPr/>
        </p:nvSpPr>
        <p:spPr>
          <a:xfrm>
            <a:off x="548640" y="288036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Volatility Paradox</a:t>
            </a:r>
            <a:endParaRPr lang="en-US" sz="1200" dirty="0"/>
          </a:p>
        </p:txBody>
      </p:sp>
      <p:sp>
        <p:nvSpPr>
          <p:cNvPr id="18" name="Text 16"/>
          <p:cNvSpPr/>
          <p:nvPr/>
        </p:nvSpPr>
        <p:spPr>
          <a:xfrm>
            <a:off x="548640" y="329184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Extended low-VIX environments precede spikes: compressed risk perception encourages excessive leverage across asset classes (Brunnermeier, 2009).</a:t>
            </a:r>
            <a:endParaRPr lang="en-US" sz="1050" dirty="0"/>
          </a:p>
        </p:txBody>
      </p:sp>
      <p:sp>
        <p:nvSpPr>
          <p:cNvPr id="19" name="Shape 17"/>
          <p:cNvSpPr/>
          <p:nvPr/>
        </p:nvSpPr>
        <p:spPr>
          <a:xfrm>
            <a:off x="3310128" y="2834640"/>
            <a:ext cx="2651760" cy="1847088"/>
          </a:xfrm>
          <a:prstGeom prst="rect">
            <a:avLst/>
          </a:prstGeom>
          <a:solidFill>
            <a:srgbClr val="243447"/>
          </a:solidFill>
          <a:ln w="12700">
            <a:solidFill>
              <a:srgbClr val="243447"/>
            </a:solidFill>
            <a:prstDash val="solid"/>
          </a:ln>
        </p:spPr>
        <p:txBody>
          <a:bodyPr/>
          <a:lstStyle/>
          <a:p>
            <a:endParaRPr lang="en-US"/>
          </a:p>
        </p:txBody>
      </p:sp>
      <p:sp>
        <p:nvSpPr>
          <p:cNvPr id="20" name="Shape 18"/>
          <p:cNvSpPr/>
          <p:nvPr/>
        </p:nvSpPr>
        <p:spPr>
          <a:xfrm>
            <a:off x="3310128" y="2834640"/>
            <a:ext cx="2651760" cy="365760"/>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3401568" y="288036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Pro-cyclical Leverage</a:t>
            </a:r>
            <a:endParaRPr lang="en-US" sz="1200" dirty="0"/>
          </a:p>
        </p:txBody>
      </p:sp>
      <p:sp>
        <p:nvSpPr>
          <p:cNvPr id="22" name="Text 20"/>
          <p:cNvSpPr/>
          <p:nvPr/>
        </p:nvSpPr>
        <p:spPr>
          <a:xfrm>
            <a:off x="3401568" y="329184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VaR-based risk models permit leverage expansion in booms and force rapid deleveraging in busts — amplifying both swings (Adrian &amp; Shin, 2014).</a:t>
            </a:r>
            <a:endParaRPr lang="en-US" sz="1050" dirty="0"/>
          </a:p>
        </p:txBody>
      </p:sp>
      <p:sp>
        <p:nvSpPr>
          <p:cNvPr id="23" name="Shape 21"/>
          <p:cNvSpPr/>
          <p:nvPr/>
        </p:nvSpPr>
        <p:spPr>
          <a:xfrm>
            <a:off x="6163056" y="2834640"/>
            <a:ext cx="2651760" cy="1847088"/>
          </a:xfrm>
          <a:prstGeom prst="rect">
            <a:avLst/>
          </a:prstGeom>
          <a:solidFill>
            <a:srgbClr val="243447"/>
          </a:solidFill>
          <a:ln w="12700">
            <a:solidFill>
              <a:srgbClr val="243447"/>
            </a:solidFill>
            <a:prstDash val="solid"/>
          </a:ln>
        </p:spPr>
        <p:txBody>
          <a:bodyPr/>
          <a:lstStyle/>
          <a:p>
            <a:endParaRPr lang="en-US"/>
          </a:p>
        </p:txBody>
      </p:sp>
      <p:sp>
        <p:nvSpPr>
          <p:cNvPr id="24" name="Shape 22"/>
          <p:cNvSpPr/>
          <p:nvPr/>
        </p:nvSpPr>
        <p:spPr>
          <a:xfrm>
            <a:off x="6163056" y="2834640"/>
            <a:ext cx="2651760" cy="365760"/>
          </a:xfrm>
          <a:prstGeom prst="rect">
            <a:avLst/>
          </a:prstGeom>
          <a:solidFill>
            <a:srgbClr val="22A0B8"/>
          </a:solidFill>
          <a:ln w="12700">
            <a:solidFill>
              <a:srgbClr val="22A0B8"/>
            </a:solidFill>
            <a:prstDash val="solid"/>
          </a:ln>
        </p:spPr>
        <p:txBody>
          <a:bodyPr/>
          <a:lstStyle/>
          <a:p>
            <a:endParaRPr lang="en-US"/>
          </a:p>
        </p:txBody>
      </p:sp>
      <p:sp>
        <p:nvSpPr>
          <p:cNvPr id="25" name="Text 23"/>
          <p:cNvSpPr/>
          <p:nvPr/>
        </p:nvSpPr>
        <p:spPr>
          <a:xfrm>
            <a:off x="6254496" y="2880360"/>
            <a:ext cx="2468880" cy="292608"/>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Narrative Contagion</a:t>
            </a:r>
            <a:endParaRPr lang="en-US" sz="1200" dirty="0"/>
          </a:p>
        </p:txBody>
      </p:sp>
      <p:sp>
        <p:nvSpPr>
          <p:cNvPr id="26" name="Text 24"/>
          <p:cNvSpPr/>
          <p:nvPr/>
        </p:nvSpPr>
        <p:spPr>
          <a:xfrm>
            <a:off x="6254496" y="3291840"/>
            <a:ext cx="2468880" cy="13258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Economic narratives spread virally through media, coordinating expectations and behavior in ways that self-fulfillingly validate false signals (Shiller, 2019).</a:t>
            </a:r>
            <a:endParaRPr lang="en-US" sz="1050" dirty="0"/>
          </a:p>
        </p:txBody>
      </p:sp>
      <p:sp>
        <p:nvSpPr>
          <p:cNvPr id="27" name="Text 25"/>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Minsky (1986), Soros (2009), Brunnermeier (2009), Adrian &amp; Shin (2014), Shiller (2019)</a:t>
            </a:r>
            <a:endParaRPr lang="en-US" sz="850" dirty="0"/>
          </a:p>
        </p:txBody>
      </p:sp>
      <p:sp>
        <p:nvSpPr>
          <p:cNvPr id="28" name="Shape 26"/>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9" name="Text 27"/>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14 / 32</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Core Domain IV — Emerging Market Dynamics</a:t>
            </a:r>
            <a:endParaRPr lang="en-US" sz="2400" dirty="0"/>
          </a:p>
        </p:txBody>
      </p:sp>
      <p:sp>
        <p:nvSpPr>
          <p:cNvPr id="3" name="Text 1"/>
          <p:cNvSpPr/>
          <p:nvPr/>
        </p:nvSpPr>
        <p:spPr>
          <a:xfrm>
            <a:off x="457200" y="758952"/>
            <a:ext cx="8229600" cy="594360"/>
          </a:xfrm>
          <a:prstGeom prst="rect">
            <a:avLst/>
          </a:prstGeom>
          <a:noFill/>
          <a:ln/>
        </p:spPr>
        <p:txBody>
          <a:bodyPr wrap="square" lIns="0" tIns="0" rIns="0" bIns="0" rtlCol="0" anchor="ctr"/>
          <a:lstStyle/>
          <a:p>
            <a:pPr marL="0" indent="0">
              <a:buNone/>
            </a:pPr>
            <a:r>
              <a:rPr lang="en-US" sz="1300" dirty="0">
                <a:solidFill>
                  <a:srgbClr val="243447"/>
                </a:solidFill>
                <a:latin typeface="Calibri" pitchFamily="34" charset="0"/>
                <a:ea typeface="Calibri" pitchFamily="34" charset="-122"/>
                <a:cs typeface="Calibri" pitchFamily="34" charset="-120"/>
              </a:rPr>
              <a:t>Emerging markets face a distinct set of structural vulnerabilities that make them disproportionately susceptible to market mortality — often triggered by external shocks amplified by weaker institutional frameworks.</a:t>
            </a:r>
            <a:endParaRPr lang="en-US" sz="1300" dirty="0"/>
          </a:p>
        </p:txBody>
      </p:sp>
      <p:sp>
        <p:nvSpPr>
          <p:cNvPr id="4" name="Shape 2"/>
          <p:cNvSpPr/>
          <p:nvPr/>
        </p:nvSpPr>
        <p:spPr>
          <a:xfrm>
            <a:off x="457200" y="1536192"/>
            <a:ext cx="694944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5" name="Shape 3"/>
          <p:cNvSpPr/>
          <p:nvPr/>
        </p:nvSpPr>
        <p:spPr>
          <a:xfrm>
            <a:off x="457200" y="1536192"/>
            <a:ext cx="54864" cy="768096"/>
          </a:xfrm>
          <a:prstGeom prst="rect">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658368" y="1600200"/>
            <a:ext cx="320040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Currency Mismatches</a:t>
            </a:r>
            <a:endParaRPr lang="en-US" sz="1300" dirty="0"/>
          </a:p>
        </p:txBody>
      </p:sp>
      <p:sp>
        <p:nvSpPr>
          <p:cNvPr id="7" name="Text 5"/>
          <p:cNvSpPr/>
          <p:nvPr/>
        </p:nvSpPr>
        <p:spPr>
          <a:xfrm>
            <a:off x="658368" y="1901952"/>
            <a:ext cx="6126480" cy="365760"/>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Dollar-denominated debt in local-currency economies</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Exchange rate depreciation multiplies debt burden</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E.g. Argentina 2001: peso devaluation triggered sovereign default</a:t>
            </a:r>
            <a:endParaRPr lang="en-US" sz="1050" dirty="0"/>
          </a:p>
        </p:txBody>
      </p:sp>
      <p:sp>
        <p:nvSpPr>
          <p:cNvPr id="8" name="Shape 6"/>
          <p:cNvSpPr/>
          <p:nvPr/>
        </p:nvSpPr>
        <p:spPr>
          <a:xfrm>
            <a:off x="7635240" y="1673352"/>
            <a:ext cx="1188720" cy="182880"/>
          </a:xfrm>
          <a:prstGeom prst="rect">
            <a:avLst/>
          </a:prstGeom>
          <a:solidFill>
            <a:srgbClr val="DDDDDD"/>
          </a:solidFill>
          <a:ln w="12700">
            <a:solidFill>
              <a:srgbClr val="DDDDDD"/>
            </a:solidFill>
            <a:prstDash val="solid"/>
          </a:ln>
        </p:spPr>
        <p:txBody>
          <a:bodyPr/>
          <a:lstStyle/>
          <a:p>
            <a:endParaRPr lang="en-US"/>
          </a:p>
        </p:txBody>
      </p:sp>
      <p:sp>
        <p:nvSpPr>
          <p:cNvPr id="9" name="Shape 7"/>
          <p:cNvSpPr/>
          <p:nvPr/>
        </p:nvSpPr>
        <p:spPr>
          <a:xfrm>
            <a:off x="7635240" y="1673352"/>
            <a:ext cx="891540" cy="182880"/>
          </a:xfrm>
          <a:prstGeom prst="rect">
            <a:avLst/>
          </a:prstGeom>
          <a:solidFill>
            <a:srgbClr val="C0392B"/>
          </a:solidFill>
          <a:ln w="12700">
            <a:solidFill>
              <a:srgbClr val="C0392B"/>
            </a:solidFill>
            <a:prstDash val="solid"/>
          </a:ln>
        </p:spPr>
        <p:txBody>
          <a:bodyPr/>
          <a:lstStyle/>
          <a:p>
            <a:endParaRPr lang="en-US"/>
          </a:p>
        </p:txBody>
      </p:sp>
      <p:sp>
        <p:nvSpPr>
          <p:cNvPr id="10" name="Text 8"/>
          <p:cNvSpPr/>
          <p:nvPr/>
        </p:nvSpPr>
        <p:spPr>
          <a:xfrm>
            <a:off x="7635240" y="1920240"/>
            <a:ext cx="1188720" cy="228600"/>
          </a:xfrm>
          <a:prstGeom prst="rect">
            <a:avLst/>
          </a:prstGeom>
          <a:noFill/>
          <a:ln/>
        </p:spPr>
        <p:txBody>
          <a:bodyPr wrap="square" lIns="0" tIns="0" rIns="0" bIns="0" rtlCol="0" anchor="ctr"/>
          <a:lstStyle/>
          <a:p>
            <a:pPr marL="0" indent="0" algn="ctr">
              <a:buNone/>
            </a:pPr>
            <a:r>
              <a:rPr lang="en-US" sz="1000" dirty="0">
                <a:solidFill>
                  <a:srgbClr val="8FA3B8"/>
                </a:solidFill>
                <a:latin typeface="Calibri" pitchFamily="34" charset="0"/>
                <a:ea typeface="Calibri" pitchFamily="34" charset="-122"/>
                <a:cs typeface="Calibri" pitchFamily="34" charset="-120"/>
              </a:rPr>
              <a:t>75%</a:t>
            </a:r>
            <a:endParaRPr lang="en-US" sz="1000" dirty="0"/>
          </a:p>
        </p:txBody>
      </p:sp>
      <p:sp>
        <p:nvSpPr>
          <p:cNvPr id="11" name="Shape 9"/>
          <p:cNvSpPr/>
          <p:nvPr/>
        </p:nvSpPr>
        <p:spPr>
          <a:xfrm>
            <a:off x="457200" y="2395728"/>
            <a:ext cx="694944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0"/>
          <p:cNvSpPr/>
          <p:nvPr/>
        </p:nvSpPr>
        <p:spPr>
          <a:xfrm>
            <a:off x="457200" y="2395728"/>
            <a:ext cx="54864" cy="768096"/>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658368" y="2459736"/>
            <a:ext cx="320040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Shallow Capital Markets</a:t>
            </a:r>
            <a:endParaRPr lang="en-US" sz="1300" dirty="0"/>
          </a:p>
        </p:txBody>
      </p:sp>
      <p:sp>
        <p:nvSpPr>
          <p:cNvPr id="14" name="Text 12"/>
          <p:cNvSpPr/>
          <p:nvPr/>
        </p:nvSpPr>
        <p:spPr>
          <a:xfrm>
            <a:off x="658368" y="2761488"/>
            <a:ext cx="6126480" cy="365760"/>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Thin domestic market liquidity</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Asset prices highly sensitive to foreign capital flows</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Sudden capital reversals cause outsized market moves</a:t>
            </a:r>
            <a:endParaRPr lang="en-US" sz="1050" dirty="0"/>
          </a:p>
        </p:txBody>
      </p:sp>
      <p:sp>
        <p:nvSpPr>
          <p:cNvPr id="15" name="Shape 13"/>
          <p:cNvSpPr/>
          <p:nvPr/>
        </p:nvSpPr>
        <p:spPr>
          <a:xfrm>
            <a:off x="7635240" y="2532888"/>
            <a:ext cx="1188720" cy="182880"/>
          </a:xfrm>
          <a:prstGeom prst="rect">
            <a:avLst/>
          </a:prstGeom>
          <a:solidFill>
            <a:srgbClr val="DDDDDD"/>
          </a:solidFill>
          <a:ln w="12700">
            <a:solidFill>
              <a:srgbClr val="DDDDDD"/>
            </a:solidFill>
            <a:prstDash val="solid"/>
          </a:ln>
        </p:spPr>
        <p:txBody>
          <a:bodyPr/>
          <a:lstStyle/>
          <a:p>
            <a:endParaRPr lang="en-US"/>
          </a:p>
        </p:txBody>
      </p:sp>
      <p:sp>
        <p:nvSpPr>
          <p:cNvPr id="16" name="Shape 14"/>
          <p:cNvSpPr/>
          <p:nvPr/>
        </p:nvSpPr>
        <p:spPr>
          <a:xfrm>
            <a:off x="7635240" y="2532888"/>
            <a:ext cx="772668" cy="182880"/>
          </a:xfrm>
          <a:prstGeom prst="rect">
            <a:avLst/>
          </a:prstGeom>
          <a:solidFill>
            <a:srgbClr val="C0392B"/>
          </a:solidFill>
          <a:ln w="12700">
            <a:solidFill>
              <a:srgbClr val="C0392B"/>
            </a:solidFill>
            <a:prstDash val="solid"/>
          </a:ln>
        </p:spPr>
        <p:txBody>
          <a:bodyPr/>
          <a:lstStyle/>
          <a:p>
            <a:endParaRPr lang="en-US"/>
          </a:p>
        </p:txBody>
      </p:sp>
      <p:sp>
        <p:nvSpPr>
          <p:cNvPr id="17" name="Text 15"/>
          <p:cNvSpPr/>
          <p:nvPr/>
        </p:nvSpPr>
        <p:spPr>
          <a:xfrm>
            <a:off x="7635240" y="2779776"/>
            <a:ext cx="1188720" cy="228600"/>
          </a:xfrm>
          <a:prstGeom prst="rect">
            <a:avLst/>
          </a:prstGeom>
          <a:noFill/>
          <a:ln/>
        </p:spPr>
        <p:txBody>
          <a:bodyPr wrap="square" lIns="0" tIns="0" rIns="0" bIns="0" rtlCol="0" anchor="ctr"/>
          <a:lstStyle/>
          <a:p>
            <a:pPr marL="0" indent="0" algn="ctr">
              <a:buNone/>
            </a:pPr>
            <a:r>
              <a:rPr lang="en-US" sz="1000" dirty="0">
                <a:solidFill>
                  <a:srgbClr val="8FA3B8"/>
                </a:solidFill>
                <a:latin typeface="Calibri" pitchFamily="34" charset="0"/>
                <a:ea typeface="Calibri" pitchFamily="34" charset="-122"/>
                <a:cs typeface="Calibri" pitchFamily="34" charset="-120"/>
              </a:rPr>
              <a:t>65%</a:t>
            </a:r>
            <a:endParaRPr lang="en-US" sz="1000" dirty="0"/>
          </a:p>
        </p:txBody>
      </p:sp>
      <p:sp>
        <p:nvSpPr>
          <p:cNvPr id="18" name="Shape 16"/>
          <p:cNvSpPr/>
          <p:nvPr/>
        </p:nvSpPr>
        <p:spPr>
          <a:xfrm>
            <a:off x="457200" y="3255264"/>
            <a:ext cx="694944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9" name="Shape 17"/>
          <p:cNvSpPr/>
          <p:nvPr/>
        </p:nvSpPr>
        <p:spPr>
          <a:xfrm>
            <a:off x="457200" y="3255264"/>
            <a:ext cx="54864" cy="768096"/>
          </a:xfrm>
          <a:prstGeom prst="rect">
            <a:avLst/>
          </a:prstGeom>
          <a:solidFill>
            <a:srgbClr val="C9A84C"/>
          </a:solidFill>
          <a:ln w="12700">
            <a:solidFill>
              <a:srgbClr val="C9A84C"/>
            </a:solidFill>
            <a:prstDash val="solid"/>
          </a:ln>
        </p:spPr>
        <p:txBody>
          <a:bodyPr/>
          <a:lstStyle/>
          <a:p>
            <a:endParaRPr lang="en-US"/>
          </a:p>
        </p:txBody>
      </p:sp>
      <p:sp>
        <p:nvSpPr>
          <p:cNvPr id="20" name="Text 18"/>
          <p:cNvSpPr/>
          <p:nvPr/>
        </p:nvSpPr>
        <p:spPr>
          <a:xfrm>
            <a:off x="658368" y="3319272"/>
            <a:ext cx="320040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Institutional Fragility</a:t>
            </a:r>
            <a:endParaRPr lang="en-US" sz="1300" dirty="0"/>
          </a:p>
        </p:txBody>
      </p:sp>
      <p:sp>
        <p:nvSpPr>
          <p:cNvPr id="21" name="Text 19"/>
          <p:cNvSpPr/>
          <p:nvPr/>
        </p:nvSpPr>
        <p:spPr>
          <a:xfrm>
            <a:off x="658368" y="3621024"/>
            <a:ext cx="6126480" cy="365760"/>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Weak property rights increase uncertainty discount</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Political risk deters long-term capital commitment</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Inconsistent rule of law raises cost of capital</a:t>
            </a:r>
            <a:endParaRPr lang="en-US" sz="1050" dirty="0"/>
          </a:p>
        </p:txBody>
      </p:sp>
      <p:sp>
        <p:nvSpPr>
          <p:cNvPr id="22" name="Shape 20"/>
          <p:cNvSpPr/>
          <p:nvPr/>
        </p:nvSpPr>
        <p:spPr>
          <a:xfrm>
            <a:off x="7635240" y="3392424"/>
            <a:ext cx="1188720" cy="182880"/>
          </a:xfrm>
          <a:prstGeom prst="rect">
            <a:avLst/>
          </a:prstGeom>
          <a:solidFill>
            <a:srgbClr val="DDDDDD"/>
          </a:solidFill>
          <a:ln w="12700">
            <a:solidFill>
              <a:srgbClr val="DDDDDD"/>
            </a:solidFill>
            <a:prstDash val="solid"/>
          </a:ln>
        </p:spPr>
        <p:txBody>
          <a:bodyPr/>
          <a:lstStyle/>
          <a:p>
            <a:endParaRPr lang="en-US"/>
          </a:p>
        </p:txBody>
      </p:sp>
      <p:sp>
        <p:nvSpPr>
          <p:cNvPr id="23" name="Shape 21"/>
          <p:cNvSpPr/>
          <p:nvPr/>
        </p:nvSpPr>
        <p:spPr>
          <a:xfrm>
            <a:off x="7635240" y="3392424"/>
            <a:ext cx="950976" cy="182880"/>
          </a:xfrm>
          <a:prstGeom prst="rect">
            <a:avLst/>
          </a:prstGeom>
          <a:solidFill>
            <a:srgbClr val="C0392B"/>
          </a:solidFill>
          <a:ln w="12700">
            <a:solidFill>
              <a:srgbClr val="C0392B"/>
            </a:solidFill>
            <a:prstDash val="solid"/>
          </a:ln>
        </p:spPr>
        <p:txBody>
          <a:bodyPr/>
          <a:lstStyle/>
          <a:p>
            <a:endParaRPr lang="en-US"/>
          </a:p>
        </p:txBody>
      </p:sp>
      <p:sp>
        <p:nvSpPr>
          <p:cNvPr id="24" name="Text 22"/>
          <p:cNvSpPr/>
          <p:nvPr/>
        </p:nvSpPr>
        <p:spPr>
          <a:xfrm>
            <a:off x="7635240" y="3639312"/>
            <a:ext cx="1188720" cy="228600"/>
          </a:xfrm>
          <a:prstGeom prst="rect">
            <a:avLst/>
          </a:prstGeom>
          <a:noFill/>
          <a:ln/>
        </p:spPr>
        <p:txBody>
          <a:bodyPr wrap="square" lIns="0" tIns="0" rIns="0" bIns="0" rtlCol="0" anchor="ctr"/>
          <a:lstStyle/>
          <a:p>
            <a:pPr marL="0" indent="0" algn="ctr">
              <a:buNone/>
            </a:pPr>
            <a:r>
              <a:rPr lang="en-US" sz="1000" dirty="0">
                <a:solidFill>
                  <a:srgbClr val="8FA3B8"/>
                </a:solidFill>
                <a:latin typeface="Calibri" pitchFamily="34" charset="0"/>
                <a:ea typeface="Calibri" pitchFamily="34" charset="-122"/>
                <a:cs typeface="Calibri" pitchFamily="34" charset="-120"/>
              </a:rPr>
              <a:t>80%</a:t>
            </a:r>
            <a:endParaRPr lang="en-US" sz="1000" dirty="0"/>
          </a:p>
        </p:txBody>
      </p:sp>
      <p:sp>
        <p:nvSpPr>
          <p:cNvPr id="25" name="Shape 23"/>
          <p:cNvSpPr/>
          <p:nvPr/>
        </p:nvSpPr>
        <p:spPr>
          <a:xfrm>
            <a:off x="457200" y="4114800"/>
            <a:ext cx="694944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6" name="Shape 24"/>
          <p:cNvSpPr/>
          <p:nvPr/>
        </p:nvSpPr>
        <p:spPr>
          <a:xfrm>
            <a:off x="457200" y="4114800"/>
            <a:ext cx="54864" cy="768096"/>
          </a:xfrm>
          <a:prstGeom prst="rect">
            <a:avLst/>
          </a:prstGeom>
          <a:solidFill>
            <a:srgbClr val="C9A84C"/>
          </a:solidFill>
          <a:ln w="12700">
            <a:solidFill>
              <a:srgbClr val="C9A84C"/>
            </a:solidFill>
            <a:prstDash val="solid"/>
          </a:ln>
        </p:spPr>
        <p:txBody>
          <a:bodyPr/>
          <a:lstStyle/>
          <a:p>
            <a:endParaRPr lang="en-US"/>
          </a:p>
        </p:txBody>
      </p:sp>
      <p:sp>
        <p:nvSpPr>
          <p:cNvPr id="27" name="Text 25"/>
          <p:cNvSpPr/>
          <p:nvPr/>
        </p:nvSpPr>
        <p:spPr>
          <a:xfrm>
            <a:off x="658368" y="4178808"/>
            <a:ext cx="320040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Commodity Dependence</a:t>
            </a:r>
            <a:endParaRPr lang="en-US" sz="1300" dirty="0"/>
          </a:p>
        </p:txBody>
      </p:sp>
      <p:sp>
        <p:nvSpPr>
          <p:cNvPr id="28" name="Text 26"/>
          <p:cNvSpPr/>
          <p:nvPr/>
        </p:nvSpPr>
        <p:spPr>
          <a:xfrm>
            <a:off x="658368" y="4480560"/>
            <a:ext cx="6126480" cy="365760"/>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Single-commodity export reliance creates fiscal vulnerability</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Terms-of-trade shocks directly hit government revenues</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E.g. oil price collapses affect Nigeria, Venezuela, Angola</a:t>
            </a:r>
            <a:endParaRPr lang="en-US" sz="1050" dirty="0"/>
          </a:p>
        </p:txBody>
      </p:sp>
      <p:sp>
        <p:nvSpPr>
          <p:cNvPr id="29" name="Shape 27"/>
          <p:cNvSpPr/>
          <p:nvPr/>
        </p:nvSpPr>
        <p:spPr>
          <a:xfrm>
            <a:off x="7635240" y="4251960"/>
            <a:ext cx="1188720" cy="182880"/>
          </a:xfrm>
          <a:prstGeom prst="rect">
            <a:avLst/>
          </a:prstGeom>
          <a:solidFill>
            <a:srgbClr val="DDDDDD"/>
          </a:solidFill>
          <a:ln w="12700">
            <a:solidFill>
              <a:srgbClr val="DDDDDD"/>
            </a:solidFill>
            <a:prstDash val="solid"/>
          </a:ln>
        </p:spPr>
        <p:txBody>
          <a:bodyPr/>
          <a:lstStyle/>
          <a:p>
            <a:endParaRPr lang="en-US"/>
          </a:p>
        </p:txBody>
      </p:sp>
      <p:sp>
        <p:nvSpPr>
          <p:cNvPr id="30" name="Shape 28"/>
          <p:cNvSpPr/>
          <p:nvPr/>
        </p:nvSpPr>
        <p:spPr>
          <a:xfrm>
            <a:off x="7635240" y="4251960"/>
            <a:ext cx="832104" cy="182880"/>
          </a:xfrm>
          <a:prstGeom prst="rect">
            <a:avLst/>
          </a:prstGeom>
          <a:solidFill>
            <a:srgbClr val="C0392B"/>
          </a:solidFill>
          <a:ln w="12700">
            <a:solidFill>
              <a:srgbClr val="C0392B"/>
            </a:solidFill>
            <a:prstDash val="solid"/>
          </a:ln>
        </p:spPr>
        <p:txBody>
          <a:bodyPr/>
          <a:lstStyle/>
          <a:p>
            <a:endParaRPr lang="en-US"/>
          </a:p>
        </p:txBody>
      </p:sp>
      <p:sp>
        <p:nvSpPr>
          <p:cNvPr id="31" name="Text 29"/>
          <p:cNvSpPr/>
          <p:nvPr/>
        </p:nvSpPr>
        <p:spPr>
          <a:xfrm>
            <a:off x="7635240" y="4498848"/>
            <a:ext cx="1188720" cy="228600"/>
          </a:xfrm>
          <a:prstGeom prst="rect">
            <a:avLst/>
          </a:prstGeom>
          <a:noFill/>
          <a:ln/>
        </p:spPr>
        <p:txBody>
          <a:bodyPr wrap="square" lIns="0" tIns="0" rIns="0" bIns="0" rtlCol="0" anchor="ctr"/>
          <a:lstStyle/>
          <a:p>
            <a:pPr marL="0" indent="0" algn="ctr">
              <a:buNone/>
            </a:pPr>
            <a:r>
              <a:rPr lang="en-US" sz="1000" dirty="0">
                <a:solidFill>
                  <a:srgbClr val="8FA3B8"/>
                </a:solidFill>
                <a:latin typeface="Calibri" pitchFamily="34" charset="0"/>
                <a:ea typeface="Calibri" pitchFamily="34" charset="-122"/>
                <a:cs typeface="Calibri" pitchFamily="34" charset="-120"/>
              </a:rPr>
              <a:t>70%</a:t>
            </a:r>
            <a:endParaRPr lang="en-US" sz="1000" dirty="0"/>
          </a:p>
        </p:txBody>
      </p:sp>
      <p:sp>
        <p:nvSpPr>
          <p:cNvPr id="32" name="Text 30"/>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IMF World Economic Outlook, World Bank, BIS — compiled by author</a:t>
            </a:r>
            <a:endParaRPr lang="en-US" sz="850" dirty="0"/>
          </a:p>
        </p:txBody>
      </p:sp>
      <p:sp>
        <p:nvSpPr>
          <p:cNvPr id="33" name="Shape 31"/>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4" name="Text 32"/>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15 / 32</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Core Domain V — Crypto &amp; Digital Assets</a:t>
            </a:r>
            <a:endParaRPr lang="en-US" sz="2400" dirty="0"/>
          </a:p>
        </p:txBody>
      </p:sp>
      <p:sp>
        <p:nvSpPr>
          <p:cNvPr id="3" name="Shape 1"/>
          <p:cNvSpPr/>
          <p:nvPr/>
        </p:nvSpPr>
        <p:spPr>
          <a:xfrm>
            <a:off x="457200" y="822960"/>
            <a:ext cx="1993392" cy="1371600"/>
          </a:xfrm>
          <a:prstGeom prst="rect">
            <a:avLst/>
          </a:prstGeom>
          <a:solidFill>
            <a:srgbClr val="243447"/>
          </a:solidFill>
          <a:ln w="12700">
            <a:solidFill>
              <a:srgbClr val="243447"/>
            </a:solidFill>
            <a:prstDash val="solid"/>
          </a:ln>
        </p:spPr>
        <p:txBody>
          <a:bodyPr/>
          <a:lstStyle/>
          <a:p>
            <a:endParaRPr lang="en-US"/>
          </a:p>
        </p:txBody>
      </p:sp>
      <p:sp>
        <p:nvSpPr>
          <p:cNvPr id="4" name="Text 2"/>
          <p:cNvSpPr/>
          <p:nvPr/>
        </p:nvSpPr>
        <p:spPr>
          <a:xfrm>
            <a:off x="457200" y="896112"/>
            <a:ext cx="1993392" cy="658368"/>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94%</a:t>
            </a:r>
            <a:endParaRPr lang="en-US" sz="2400" dirty="0"/>
          </a:p>
        </p:txBody>
      </p:sp>
      <p:sp>
        <p:nvSpPr>
          <p:cNvPr id="5" name="Text 3"/>
          <p:cNvSpPr/>
          <p:nvPr/>
        </p:nvSpPr>
        <p:spPr>
          <a:xfrm>
            <a:off x="530352" y="1572768"/>
            <a:ext cx="1874520" cy="566928"/>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Bitcoin peak-to-trough decline, 2011</a:t>
            </a:r>
            <a:endParaRPr lang="en-US" sz="1050" dirty="0"/>
          </a:p>
        </p:txBody>
      </p:sp>
      <p:sp>
        <p:nvSpPr>
          <p:cNvPr id="6" name="Shape 4"/>
          <p:cNvSpPr/>
          <p:nvPr/>
        </p:nvSpPr>
        <p:spPr>
          <a:xfrm>
            <a:off x="2633472" y="822960"/>
            <a:ext cx="1993392" cy="1371600"/>
          </a:xfrm>
          <a:prstGeom prst="rect">
            <a:avLst/>
          </a:prstGeom>
          <a:solidFill>
            <a:srgbClr val="243447"/>
          </a:solidFill>
          <a:ln w="12700">
            <a:solidFill>
              <a:srgbClr val="243447"/>
            </a:solidFill>
            <a:prstDash val="solid"/>
          </a:ln>
        </p:spPr>
        <p:txBody>
          <a:bodyPr/>
          <a:lstStyle/>
          <a:p>
            <a:endParaRPr lang="en-US"/>
          </a:p>
        </p:txBody>
      </p:sp>
      <p:sp>
        <p:nvSpPr>
          <p:cNvPr id="7" name="Text 5"/>
          <p:cNvSpPr/>
          <p:nvPr/>
        </p:nvSpPr>
        <p:spPr>
          <a:xfrm>
            <a:off x="2633472" y="896112"/>
            <a:ext cx="1993392" cy="658368"/>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77%</a:t>
            </a:r>
            <a:endParaRPr lang="en-US" sz="2400" dirty="0"/>
          </a:p>
        </p:txBody>
      </p:sp>
      <p:sp>
        <p:nvSpPr>
          <p:cNvPr id="8" name="Text 6"/>
          <p:cNvSpPr/>
          <p:nvPr/>
        </p:nvSpPr>
        <p:spPr>
          <a:xfrm>
            <a:off x="2706624" y="1572768"/>
            <a:ext cx="1874520" cy="566928"/>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Total crypto market cap decline, Nov 2021–Dec 2022</a:t>
            </a:r>
            <a:endParaRPr lang="en-US" sz="1050" dirty="0"/>
          </a:p>
        </p:txBody>
      </p:sp>
      <p:sp>
        <p:nvSpPr>
          <p:cNvPr id="9" name="Shape 7"/>
          <p:cNvSpPr/>
          <p:nvPr/>
        </p:nvSpPr>
        <p:spPr>
          <a:xfrm>
            <a:off x="4809744" y="822960"/>
            <a:ext cx="1993392" cy="1371600"/>
          </a:xfrm>
          <a:prstGeom prst="rect">
            <a:avLst/>
          </a:prstGeom>
          <a:solidFill>
            <a:srgbClr val="243447"/>
          </a:solidFill>
          <a:ln w="12700">
            <a:solidFill>
              <a:srgbClr val="243447"/>
            </a:solidFill>
            <a:prstDash val="solid"/>
          </a:ln>
        </p:spPr>
        <p:txBody>
          <a:bodyPr/>
          <a:lstStyle/>
          <a:p>
            <a:endParaRPr lang="en-US"/>
          </a:p>
        </p:txBody>
      </p:sp>
      <p:sp>
        <p:nvSpPr>
          <p:cNvPr id="10" name="Text 8"/>
          <p:cNvSpPr/>
          <p:nvPr/>
        </p:nvSpPr>
        <p:spPr>
          <a:xfrm>
            <a:off x="4809744" y="896112"/>
            <a:ext cx="1993392" cy="658368"/>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$2T+</a:t>
            </a:r>
            <a:endParaRPr lang="en-US" sz="2400" dirty="0"/>
          </a:p>
        </p:txBody>
      </p:sp>
      <p:sp>
        <p:nvSpPr>
          <p:cNvPr id="11" name="Text 9"/>
          <p:cNvSpPr/>
          <p:nvPr/>
        </p:nvSpPr>
        <p:spPr>
          <a:xfrm>
            <a:off x="4882896" y="1572768"/>
            <a:ext cx="1874520" cy="566928"/>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Estimated value destroyed in 2022 crypto winter</a:t>
            </a:r>
            <a:endParaRPr lang="en-US" sz="1050" dirty="0"/>
          </a:p>
        </p:txBody>
      </p:sp>
      <p:sp>
        <p:nvSpPr>
          <p:cNvPr id="12" name="Shape 10"/>
          <p:cNvSpPr/>
          <p:nvPr/>
        </p:nvSpPr>
        <p:spPr>
          <a:xfrm>
            <a:off x="6986016" y="822960"/>
            <a:ext cx="1993392" cy="1371600"/>
          </a:xfrm>
          <a:prstGeom prst="rect">
            <a:avLst/>
          </a:prstGeom>
          <a:solidFill>
            <a:srgbClr val="243447"/>
          </a:solidFill>
          <a:ln w="12700">
            <a:solidFill>
              <a:srgbClr val="243447"/>
            </a:solidFill>
            <a:prstDash val="solid"/>
          </a:ln>
        </p:spPr>
        <p:txBody>
          <a:bodyPr/>
          <a:lstStyle/>
          <a:p>
            <a:endParaRPr lang="en-US"/>
          </a:p>
        </p:txBody>
      </p:sp>
      <p:sp>
        <p:nvSpPr>
          <p:cNvPr id="13" name="Text 11"/>
          <p:cNvSpPr/>
          <p:nvPr/>
        </p:nvSpPr>
        <p:spPr>
          <a:xfrm>
            <a:off x="6986016" y="896112"/>
            <a:ext cx="1993392" cy="658368"/>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FTX, 3AC,</a:t>
            </a:r>
            <a:endParaRPr lang="en-US" sz="2400" dirty="0"/>
          </a:p>
          <a:p>
            <a:pPr marL="0" indent="0" algn="ctr">
              <a:buNone/>
            </a:pPr>
            <a:r>
              <a:rPr lang="en-US" sz="2400" b="1" dirty="0">
                <a:solidFill>
                  <a:srgbClr val="C9A84C"/>
                </a:solidFill>
                <a:latin typeface="Calibri" pitchFamily="34" charset="0"/>
                <a:ea typeface="Calibri" pitchFamily="34" charset="-122"/>
                <a:cs typeface="Calibri" pitchFamily="34" charset="-120"/>
              </a:rPr>
              <a:t>Celsius</a:t>
            </a:r>
            <a:endParaRPr lang="en-US" sz="2400" dirty="0"/>
          </a:p>
        </p:txBody>
      </p:sp>
      <p:sp>
        <p:nvSpPr>
          <p:cNvPr id="14" name="Text 12"/>
          <p:cNvSpPr/>
          <p:nvPr/>
        </p:nvSpPr>
        <p:spPr>
          <a:xfrm>
            <a:off x="7059168" y="1572768"/>
            <a:ext cx="1874520" cy="566928"/>
          </a:xfrm>
          <a:prstGeom prst="rect">
            <a:avLst/>
          </a:prstGeom>
          <a:noFill/>
          <a:ln/>
        </p:spPr>
        <p:txBody>
          <a:bodyPr wrap="square" lIns="0" tIns="0" rIns="0" bIns="0" rtlCol="0" anchor="ctr"/>
          <a:lstStyle/>
          <a:p>
            <a:pPr marL="0" indent="0" algn="ctr">
              <a:buNone/>
            </a:pPr>
            <a:r>
              <a:rPr lang="en-US" sz="1050" dirty="0">
                <a:solidFill>
                  <a:srgbClr val="E8EFF6"/>
                </a:solidFill>
                <a:latin typeface="Calibri" pitchFamily="34" charset="0"/>
                <a:ea typeface="Calibri" pitchFamily="34" charset="-122"/>
                <a:cs typeface="Calibri" pitchFamily="34" charset="-120"/>
              </a:rPr>
              <a:t>Major institutional failures, 2022</a:t>
            </a:r>
            <a:endParaRPr lang="en-US" sz="1050" dirty="0"/>
          </a:p>
        </p:txBody>
      </p:sp>
      <p:sp>
        <p:nvSpPr>
          <p:cNvPr id="15" name="Shape 13"/>
          <p:cNvSpPr/>
          <p:nvPr/>
        </p:nvSpPr>
        <p:spPr>
          <a:xfrm>
            <a:off x="457200" y="2359152"/>
            <a:ext cx="8229600" cy="768096"/>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57200" y="2359152"/>
            <a:ext cx="54864" cy="768096"/>
          </a:xfrm>
          <a:prstGeom prst="rect">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658368" y="2414016"/>
            <a:ext cx="2011680" cy="25603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Volatility Cycles</a:t>
            </a:r>
            <a:endParaRPr lang="en-US" sz="1300" dirty="0"/>
          </a:p>
        </p:txBody>
      </p:sp>
      <p:sp>
        <p:nvSpPr>
          <p:cNvPr id="18" name="Text 16"/>
          <p:cNvSpPr/>
          <p:nvPr/>
        </p:nvSpPr>
        <p:spPr>
          <a:xfrm>
            <a:off x="2697480" y="2404872"/>
            <a:ext cx="5806440" cy="676656"/>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Extreme boom-bust cycles driven by speculative momentum &amp; thin institutional participation</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Bitcoin experienced 5 separate drawdowns exceeding 70% since 2011 (CoinMetrics data)</a:t>
            </a:r>
            <a:endParaRPr lang="en-US" sz="1100" dirty="0"/>
          </a:p>
        </p:txBody>
      </p:sp>
      <p:sp>
        <p:nvSpPr>
          <p:cNvPr id="19" name="Shape 17"/>
          <p:cNvSpPr/>
          <p:nvPr/>
        </p:nvSpPr>
        <p:spPr>
          <a:xfrm>
            <a:off x="457200" y="3227832"/>
            <a:ext cx="8229600" cy="768096"/>
          </a:xfrm>
          <a:prstGeom prst="rect">
            <a:avLst/>
          </a:prstGeom>
          <a:solidFill>
            <a:srgbClr val="243447"/>
          </a:solidFill>
          <a:ln w="12700">
            <a:solidFill>
              <a:srgbClr val="243447"/>
            </a:solidFill>
            <a:prstDash val="solid"/>
          </a:ln>
        </p:spPr>
        <p:txBody>
          <a:bodyPr/>
          <a:lstStyle/>
          <a:p>
            <a:endParaRPr lang="en-US"/>
          </a:p>
        </p:txBody>
      </p:sp>
      <p:sp>
        <p:nvSpPr>
          <p:cNvPr id="20" name="Shape 18"/>
          <p:cNvSpPr/>
          <p:nvPr/>
        </p:nvSpPr>
        <p:spPr>
          <a:xfrm>
            <a:off x="457200" y="3227832"/>
            <a:ext cx="54864" cy="768096"/>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658368" y="3282696"/>
            <a:ext cx="2011680" cy="25603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DeFi Structural Risks</a:t>
            </a:r>
            <a:endParaRPr lang="en-US" sz="1300" dirty="0"/>
          </a:p>
        </p:txBody>
      </p:sp>
      <p:sp>
        <p:nvSpPr>
          <p:cNvPr id="22" name="Text 20"/>
          <p:cNvSpPr/>
          <p:nvPr/>
        </p:nvSpPr>
        <p:spPr>
          <a:xfrm>
            <a:off x="2697480" y="3273552"/>
            <a:ext cx="5806440" cy="676656"/>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Smart-contract vulnerabilities and oracle manipulation create flash collapse events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Algorithmic stablecoin failures (TerraUSD, 2022) wiped ~$40bn in days</a:t>
            </a:r>
            <a:endParaRPr lang="en-US" sz="1100" dirty="0"/>
          </a:p>
        </p:txBody>
      </p:sp>
      <p:sp>
        <p:nvSpPr>
          <p:cNvPr id="23" name="Shape 21"/>
          <p:cNvSpPr/>
          <p:nvPr/>
        </p:nvSpPr>
        <p:spPr>
          <a:xfrm>
            <a:off x="457200" y="4096512"/>
            <a:ext cx="8229600" cy="768096"/>
          </a:xfrm>
          <a:prstGeom prst="rect">
            <a:avLst/>
          </a:prstGeom>
          <a:solidFill>
            <a:srgbClr val="243447"/>
          </a:solidFill>
          <a:ln w="12700">
            <a:solidFill>
              <a:srgbClr val="243447"/>
            </a:solidFill>
            <a:prstDash val="solid"/>
          </a:ln>
        </p:spPr>
        <p:txBody>
          <a:bodyPr/>
          <a:lstStyle/>
          <a:p>
            <a:endParaRPr lang="en-US"/>
          </a:p>
        </p:txBody>
      </p:sp>
      <p:sp>
        <p:nvSpPr>
          <p:cNvPr id="24" name="Shape 22"/>
          <p:cNvSpPr/>
          <p:nvPr/>
        </p:nvSpPr>
        <p:spPr>
          <a:xfrm>
            <a:off x="457200" y="4096512"/>
            <a:ext cx="54864" cy="768096"/>
          </a:xfrm>
          <a:prstGeom prst="rect">
            <a:avLst/>
          </a:prstGeom>
          <a:solidFill>
            <a:srgbClr val="C9A84C"/>
          </a:solidFill>
          <a:ln w="12700">
            <a:solidFill>
              <a:srgbClr val="C9A84C"/>
            </a:solidFill>
            <a:prstDash val="solid"/>
          </a:ln>
        </p:spPr>
        <p:txBody>
          <a:bodyPr/>
          <a:lstStyle/>
          <a:p>
            <a:endParaRPr lang="en-US"/>
          </a:p>
        </p:txBody>
      </p:sp>
      <p:sp>
        <p:nvSpPr>
          <p:cNvPr id="25" name="Text 23"/>
          <p:cNvSpPr/>
          <p:nvPr/>
        </p:nvSpPr>
        <p:spPr>
          <a:xfrm>
            <a:off x="658368" y="4151376"/>
            <a:ext cx="2011680" cy="25603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Regulatory Uncertainty</a:t>
            </a:r>
            <a:endParaRPr lang="en-US" sz="1300" dirty="0"/>
          </a:p>
        </p:txBody>
      </p:sp>
      <p:sp>
        <p:nvSpPr>
          <p:cNvPr id="26" name="Text 24"/>
          <p:cNvSpPr/>
          <p:nvPr/>
        </p:nvSpPr>
        <p:spPr>
          <a:xfrm>
            <a:off x="2697480" y="4142232"/>
            <a:ext cx="5806440" cy="676656"/>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Ambiguous cross-jurisdictional regulation creates discontinuous risk</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Sudden enforcement actions can trigger rapid market dislocation</a:t>
            </a:r>
            <a:endParaRPr lang="en-US" sz="1100" dirty="0"/>
          </a:p>
        </p:txBody>
      </p:sp>
      <p:sp>
        <p:nvSpPr>
          <p:cNvPr id="27" name="Text 25"/>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CoinMetrics, CoinGecko, BIS Working Papers on crypto risk — compiled by author</a:t>
            </a:r>
            <a:endParaRPr lang="en-US" sz="850" dirty="0"/>
          </a:p>
        </p:txBody>
      </p:sp>
      <p:sp>
        <p:nvSpPr>
          <p:cNvPr id="28" name="Shape 26"/>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9" name="Text 27"/>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16 / 32</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Core Domain VI — Policy Impact Studies</a:t>
            </a:r>
            <a:endParaRPr lang="en-US" sz="2400" dirty="0"/>
          </a:p>
        </p:txBody>
      </p:sp>
      <p:sp>
        <p:nvSpPr>
          <p:cNvPr id="3" name="Shape 1"/>
          <p:cNvSpPr/>
          <p:nvPr/>
        </p:nvSpPr>
        <p:spPr>
          <a:xfrm>
            <a:off x="457200" y="822960"/>
            <a:ext cx="914400" cy="932688"/>
          </a:xfrm>
          <a:prstGeom prst="rect">
            <a:avLst/>
          </a:prstGeom>
          <a:solidFill>
            <a:srgbClr val="0D1B2A"/>
          </a:solidFill>
          <a:ln w="12700">
            <a:solidFill>
              <a:srgbClr val="0D1B2A"/>
            </a:solidFill>
            <a:prstDash val="solid"/>
          </a:ln>
        </p:spPr>
        <p:txBody>
          <a:bodyPr/>
          <a:lstStyle/>
          <a:p>
            <a:endParaRPr lang="en-US"/>
          </a:p>
        </p:txBody>
      </p:sp>
      <p:sp>
        <p:nvSpPr>
          <p:cNvPr id="4" name="Text 2"/>
          <p:cNvSpPr/>
          <p:nvPr/>
        </p:nvSpPr>
        <p:spPr>
          <a:xfrm>
            <a:off x="457200" y="822960"/>
            <a:ext cx="914400" cy="932688"/>
          </a:xfrm>
          <a:prstGeom prst="rect">
            <a:avLst/>
          </a:prstGeom>
          <a:noFill/>
          <a:ln/>
        </p:spPr>
        <p:txBody>
          <a:bodyPr wrap="square" lIns="0" tIns="0" rIns="0" bIns="0" rtlCol="0" anchor="ctr"/>
          <a:lstStyle/>
          <a:p>
            <a:pPr marL="0" indent="0" algn="ctr">
              <a:buNone/>
            </a:pPr>
            <a:r>
              <a:rPr lang="en-US" sz="1300" b="1" dirty="0">
                <a:solidFill>
                  <a:srgbClr val="C9A84C"/>
                </a:solidFill>
                <a:latin typeface="Calibri" pitchFamily="34" charset="0"/>
                <a:ea typeface="Calibri" pitchFamily="34" charset="-122"/>
                <a:cs typeface="Calibri" pitchFamily="34" charset="-120"/>
              </a:rPr>
              <a:t>1930s</a:t>
            </a:r>
            <a:endParaRPr lang="en-US" sz="1300" dirty="0"/>
          </a:p>
        </p:txBody>
      </p:sp>
      <p:sp>
        <p:nvSpPr>
          <p:cNvPr id="5" name="Shape 3"/>
          <p:cNvSpPr/>
          <p:nvPr/>
        </p:nvSpPr>
        <p:spPr>
          <a:xfrm>
            <a:off x="1371600" y="822960"/>
            <a:ext cx="7315200" cy="93268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1371600" y="822960"/>
            <a:ext cx="54864" cy="932688"/>
          </a:xfrm>
          <a:prstGeom prst="rect">
            <a:avLst/>
          </a:prstGeom>
          <a:solidFill>
            <a:srgbClr val="1A7A8A"/>
          </a:solidFill>
          <a:ln w="12700">
            <a:solidFill>
              <a:srgbClr val="1A7A8A"/>
            </a:solidFill>
            <a:prstDash val="solid"/>
          </a:ln>
        </p:spPr>
        <p:txBody>
          <a:bodyPr/>
          <a:lstStyle/>
          <a:p>
            <a:endParaRPr lang="en-US"/>
          </a:p>
        </p:txBody>
      </p:sp>
      <p:sp>
        <p:nvSpPr>
          <p:cNvPr id="7" name="Text 5"/>
          <p:cNvSpPr/>
          <p:nvPr/>
        </p:nvSpPr>
        <p:spPr>
          <a:xfrm>
            <a:off x="1572768" y="877824"/>
            <a:ext cx="69494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Smoot-Hawley Tariffs (1930)</a:t>
            </a:r>
            <a:endParaRPr lang="en-US" sz="1300" dirty="0"/>
          </a:p>
        </p:txBody>
      </p:sp>
      <p:sp>
        <p:nvSpPr>
          <p:cNvPr id="8" name="Text 6"/>
          <p:cNvSpPr/>
          <p:nvPr/>
        </p:nvSpPr>
        <p:spPr>
          <a:xfrm>
            <a:off x="1572768" y="1188720"/>
            <a:ext cx="6949440" cy="512064"/>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US-imposed tariffs triggered global retaliation</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Global trade volumes fell by ~65% between 1929–32</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Deepened and prolonged the Great Depression</a:t>
            </a:r>
            <a:endParaRPr lang="en-US" sz="1100" dirty="0"/>
          </a:p>
        </p:txBody>
      </p:sp>
      <p:sp>
        <p:nvSpPr>
          <p:cNvPr id="9" name="Shape 7"/>
          <p:cNvSpPr/>
          <p:nvPr/>
        </p:nvSpPr>
        <p:spPr>
          <a:xfrm>
            <a:off x="457200" y="1874520"/>
            <a:ext cx="914400" cy="932688"/>
          </a:xfrm>
          <a:prstGeom prst="rect">
            <a:avLst/>
          </a:prstGeom>
          <a:solidFill>
            <a:srgbClr val="0D1B2A"/>
          </a:solidFill>
          <a:ln w="12700">
            <a:solidFill>
              <a:srgbClr val="0D1B2A"/>
            </a:solidFill>
            <a:prstDash val="solid"/>
          </a:ln>
        </p:spPr>
        <p:txBody>
          <a:bodyPr/>
          <a:lstStyle/>
          <a:p>
            <a:endParaRPr lang="en-US"/>
          </a:p>
        </p:txBody>
      </p:sp>
      <p:sp>
        <p:nvSpPr>
          <p:cNvPr id="10" name="Text 8"/>
          <p:cNvSpPr/>
          <p:nvPr/>
        </p:nvSpPr>
        <p:spPr>
          <a:xfrm>
            <a:off x="457200" y="1874520"/>
            <a:ext cx="914400" cy="932688"/>
          </a:xfrm>
          <a:prstGeom prst="rect">
            <a:avLst/>
          </a:prstGeom>
          <a:noFill/>
          <a:ln/>
        </p:spPr>
        <p:txBody>
          <a:bodyPr wrap="square" lIns="0" tIns="0" rIns="0" bIns="0" rtlCol="0" anchor="ctr"/>
          <a:lstStyle/>
          <a:p>
            <a:pPr marL="0" indent="0" algn="ctr">
              <a:buNone/>
            </a:pPr>
            <a:r>
              <a:rPr lang="en-US" sz="1300" b="1" dirty="0">
                <a:solidFill>
                  <a:srgbClr val="C9A84C"/>
                </a:solidFill>
                <a:latin typeface="Calibri" pitchFamily="34" charset="0"/>
                <a:ea typeface="Calibri" pitchFamily="34" charset="-122"/>
                <a:cs typeface="Calibri" pitchFamily="34" charset="-120"/>
              </a:rPr>
              <a:t>1970s</a:t>
            </a:r>
            <a:endParaRPr lang="en-US" sz="1300" dirty="0"/>
          </a:p>
        </p:txBody>
      </p:sp>
      <p:sp>
        <p:nvSpPr>
          <p:cNvPr id="11" name="Shape 9"/>
          <p:cNvSpPr/>
          <p:nvPr/>
        </p:nvSpPr>
        <p:spPr>
          <a:xfrm>
            <a:off x="1371600" y="1874520"/>
            <a:ext cx="7315200" cy="93268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0"/>
          <p:cNvSpPr/>
          <p:nvPr/>
        </p:nvSpPr>
        <p:spPr>
          <a:xfrm>
            <a:off x="1371600" y="1874520"/>
            <a:ext cx="54864" cy="932688"/>
          </a:xfrm>
          <a:prstGeom prst="rect">
            <a:avLst/>
          </a:prstGeom>
          <a:solidFill>
            <a:srgbClr val="1A7A8A"/>
          </a:solidFill>
          <a:ln w="12700">
            <a:solidFill>
              <a:srgbClr val="1A7A8A"/>
            </a:solidFill>
            <a:prstDash val="solid"/>
          </a:ln>
        </p:spPr>
        <p:txBody>
          <a:bodyPr/>
          <a:lstStyle/>
          <a:p>
            <a:endParaRPr lang="en-US"/>
          </a:p>
        </p:txBody>
      </p:sp>
      <p:sp>
        <p:nvSpPr>
          <p:cNvPr id="13" name="Text 11"/>
          <p:cNvSpPr/>
          <p:nvPr/>
        </p:nvSpPr>
        <p:spPr>
          <a:xfrm>
            <a:off x="1572768" y="1929384"/>
            <a:ext cx="69494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Stagflation &amp; Oil Shocks</a:t>
            </a:r>
            <a:endParaRPr lang="en-US" sz="1300" dirty="0"/>
          </a:p>
        </p:txBody>
      </p:sp>
      <p:sp>
        <p:nvSpPr>
          <p:cNvPr id="14" name="Text 12"/>
          <p:cNvSpPr/>
          <p:nvPr/>
        </p:nvSpPr>
        <p:spPr>
          <a:xfrm>
            <a:off x="1572768" y="2240280"/>
            <a:ext cx="6949440" cy="512064"/>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OPEC embargo caused oil prices to quadruple (1973)</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Stagflation broke the assumed inflation-unemployment trade-off</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Forced a paradigm shift to inflation-targeting central banking</a:t>
            </a:r>
            <a:endParaRPr lang="en-US" sz="1100" dirty="0"/>
          </a:p>
        </p:txBody>
      </p:sp>
      <p:sp>
        <p:nvSpPr>
          <p:cNvPr id="15" name="Shape 13"/>
          <p:cNvSpPr/>
          <p:nvPr/>
        </p:nvSpPr>
        <p:spPr>
          <a:xfrm>
            <a:off x="457200" y="2926080"/>
            <a:ext cx="914400" cy="932688"/>
          </a:xfrm>
          <a:prstGeom prst="rect">
            <a:avLst/>
          </a:prstGeom>
          <a:solidFill>
            <a:srgbClr val="0D1B2A"/>
          </a:solidFill>
          <a:ln w="12700">
            <a:solidFill>
              <a:srgbClr val="0D1B2A"/>
            </a:solidFill>
            <a:prstDash val="solid"/>
          </a:ln>
        </p:spPr>
        <p:txBody>
          <a:bodyPr/>
          <a:lstStyle/>
          <a:p>
            <a:endParaRPr lang="en-US"/>
          </a:p>
        </p:txBody>
      </p:sp>
      <p:sp>
        <p:nvSpPr>
          <p:cNvPr id="16" name="Text 14"/>
          <p:cNvSpPr/>
          <p:nvPr/>
        </p:nvSpPr>
        <p:spPr>
          <a:xfrm>
            <a:off x="457200" y="2926080"/>
            <a:ext cx="914400" cy="932688"/>
          </a:xfrm>
          <a:prstGeom prst="rect">
            <a:avLst/>
          </a:prstGeom>
          <a:noFill/>
          <a:ln/>
        </p:spPr>
        <p:txBody>
          <a:bodyPr wrap="square" lIns="0" tIns="0" rIns="0" bIns="0" rtlCol="0" anchor="ctr"/>
          <a:lstStyle/>
          <a:p>
            <a:pPr marL="0" indent="0" algn="ctr">
              <a:buNone/>
            </a:pPr>
            <a:r>
              <a:rPr lang="en-US" sz="1300" b="1" dirty="0">
                <a:solidFill>
                  <a:srgbClr val="C9A84C"/>
                </a:solidFill>
                <a:latin typeface="Calibri" pitchFamily="34" charset="0"/>
                <a:ea typeface="Calibri" pitchFamily="34" charset="-122"/>
                <a:cs typeface="Calibri" pitchFamily="34" charset="-120"/>
              </a:rPr>
              <a:t>2008</a:t>
            </a:r>
            <a:endParaRPr lang="en-US" sz="1300" dirty="0"/>
          </a:p>
        </p:txBody>
      </p:sp>
      <p:sp>
        <p:nvSpPr>
          <p:cNvPr id="17" name="Shape 15"/>
          <p:cNvSpPr/>
          <p:nvPr/>
        </p:nvSpPr>
        <p:spPr>
          <a:xfrm>
            <a:off x="1371600" y="2926080"/>
            <a:ext cx="7315200" cy="93268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1371600" y="2926080"/>
            <a:ext cx="54864" cy="932688"/>
          </a:xfrm>
          <a:prstGeom prst="rect">
            <a:avLst/>
          </a:prstGeom>
          <a:solidFill>
            <a:srgbClr val="1A7A8A"/>
          </a:solidFill>
          <a:ln w="12700">
            <a:solidFill>
              <a:srgbClr val="1A7A8A"/>
            </a:solidFill>
            <a:prstDash val="solid"/>
          </a:ln>
        </p:spPr>
        <p:txBody>
          <a:bodyPr/>
          <a:lstStyle/>
          <a:p>
            <a:endParaRPr lang="en-US"/>
          </a:p>
        </p:txBody>
      </p:sp>
      <p:sp>
        <p:nvSpPr>
          <p:cNvPr id="19" name="Text 17"/>
          <p:cNvSpPr/>
          <p:nvPr/>
        </p:nvSpPr>
        <p:spPr>
          <a:xfrm>
            <a:off x="1572768" y="2980944"/>
            <a:ext cx="69494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QE &amp; Zero Interest Rate Policy</a:t>
            </a:r>
            <a:endParaRPr lang="en-US" sz="1300" dirty="0"/>
          </a:p>
        </p:txBody>
      </p:sp>
      <p:sp>
        <p:nvSpPr>
          <p:cNvPr id="20" name="Text 18"/>
          <p:cNvSpPr/>
          <p:nvPr/>
        </p:nvSpPr>
        <p:spPr>
          <a:xfrm>
            <a:off x="1572768" y="3291840"/>
            <a:ext cx="6949440" cy="512064"/>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Fed balance sheet expanded from ~$900bn to $4.5tn by 2015</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Suppressed volatility but created 'zombie company' proliferation</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Asset-price inflation widened wealth inequality</a:t>
            </a:r>
            <a:endParaRPr lang="en-US" sz="1100" dirty="0"/>
          </a:p>
        </p:txBody>
      </p:sp>
      <p:sp>
        <p:nvSpPr>
          <p:cNvPr id="21" name="Shape 19"/>
          <p:cNvSpPr/>
          <p:nvPr/>
        </p:nvSpPr>
        <p:spPr>
          <a:xfrm>
            <a:off x="457200" y="3977640"/>
            <a:ext cx="914400" cy="932688"/>
          </a:xfrm>
          <a:prstGeom prst="rect">
            <a:avLst/>
          </a:prstGeom>
          <a:solidFill>
            <a:srgbClr val="0D1B2A"/>
          </a:solidFill>
          <a:ln w="12700">
            <a:solidFill>
              <a:srgbClr val="0D1B2A"/>
            </a:solidFill>
            <a:prstDash val="solid"/>
          </a:ln>
        </p:spPr>
        <p:txBody>
          <a:bodyPr/>
          <a:lstStyle/>
          <a:p>
            <a:endParaRPr lang="en-US"/>
          </a:p>
        </p:txBody>
      </p:sp>
      <p:sp>
        <p:nvSpPr>
          <p:cNvPr id="22" name="Text 20"/>
          <p:cNvSpPr/>
          <p:nvPr/>
        </p:nvSpPr>
        <p:spPr>
          <a:xfrm>
            <a:off x="457200" y="3977640"/>
            <a:ext cx="914400" cy="932688"/>
          </a:xfrm>
          <a:prstGeom prst="rect">
            <a:avLst/>
          </a:prstGeom>
          <a:noFill/>
          <a:ln/>
        </p:spPr>
        <p:txBody>
          <a:bodyPr wrap="square" lIns="0" tIns="0" rIns="0" bIns="0" rtlCol="0" anchor="ctr"/>
          <a:lstStyle/>
          <a:p>
            <a:pPr marL="0" indent="0" algn="ctr">
              <a:buNone/>
            </a:pPr>
            <a:r>
              <a:rPr lang="en-US" sz="1300" b="1" dirty="0">
                <a:solidFill>
                  <a:srgbClr val="C9A84C"/>
                </a:solidFill>
                <a:latin typeface="Calibri" pitchFamily="34" charset="0"/>
                <a:ea typeface="Calibri" pitchFamily="34" charset="-122"/>
                <a:cs typeface="Calibri" pitchFamily="34" charset="-120"/>
              </a:rPr>
              <a:t>2020s</a:t>
            </a:r>
            <a:endParaRPr lang="en-US" sz="1300" dirty="0"/>
          </a:p>
        </p:txBody>
      </p:sp>
      <p:sp>
        <p:nvSpPr>
          <p:cNvPr id="23" name="Shape 21"/>
          <p:cNvSpPr/>
          <p:nvPr/>
        </p:nvSpPr>
        <p:spPr>
          <a:xfrm>
            <a:off x="1371600" y="3977640"/>
            <a:ext cx="7315200" cy="93268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4" name="Shape 22"/>
          <p:cNvSpPr/>
          <p:nvPr/>
        </p:nvSpPr>
        <p:spPr>
          <a:xfrm>
            <a:off x="1371600" y="3977640"/>
            <a:ext cx="54864" cy="932688"/>
          </a:xfrm>
          <a:prstGeom prst="rect">
            <a:avLst/>
          </a:prstGeom>
          <a:solidFill>
            <a:srgbClr val="1A7A8A"/>
          </a:solidFill>
          <a:ln w="12700">
            <a:solidFill>
              <a:srgbClr val="1A7A8A"/>
            </a:solidFill>
            <a:prstDash val="solid"/>
          </a:ln>
        </p:spPr>
        <p:txBody>
          <a:bodyPr/>
          <a:lstStyle/>
          <a:p>
            <a:endParaRPr lang="en-US"/>
          </a:p>
        </p:txBody>
      </p:sp>
      <p:sp>
        <p:nvSpPr>
          <p:cNvPr id="25" name="Text 23"/>
          <p:cNvSpPr/>
          <p:nvPr/>
        </p:nvSpPr>
        <p:spPr>
          <a:xfrm>
            <a:off x="1572768" y="4032504"/>
            <a:ext cx="69494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Pandemic Stimulus &amp; Rate Reversal</a:t>
            </a:r>
            <a:endParaRPr lang="en-US" sz="1300" dirty="0"/>
          </a:p>
        </p:txBody>
      </p:sp>
      <p:sp>
        <p:nvSpPr>
          <p:cNvPr id="26" name="Text 24"/>
          <p:cNvSpPr/>
          <p:nvPr/>
        </p:nvSpPr>
        <p:spPr>
          <a:xfrm>
            <a:off x="1572768" y="4343400"/>
            <a:ext cx="6949440" cy="512064"/>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Record fiscal stimulus drove fastest recovery in 80 years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Followed by fastest rate-hike cycle in 40 years (Fed: 0% to 5.25%)</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Triggered regional US banking stress (SVB, March 2023)</a:t>
            </a:r>
            <a:endParaRPr lang="en-US" sz="1100" dirty="0"/>
          </a:p>
        </p:txBody>
      </p:sp>
      <p:sp>
        <p:nvSpPr>
          <p:cNvPr id="27" name="Text 25"/>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IMF, Federal Reserve, World Trade Organization, BIS — compiled by author</a:t>
            </a:r>
            <a:endParaRPr lang="en-US" sz="850" dirty="0"/>
          </a:p>
        </p:txBody>
      </p:sp>
      <p:sp>
        <p:nvSpPr>
          <p:cNvPr id="28" name="Shape 26"/>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9" name="Text 27"/>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17 / 32</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243447"/>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Historical Case Studies in Market Mortality</a:t>
            </a:r>
            <a:endParaRPr lang="en-US" sz="2400" dirty="0"/>
          </a:p>
        </p:txBody>
      </p:sp>
      <p:sp>
        <p:nvSpPr>
          <p:cNvPr id="3" name="Shape 1"/>
          <p:cNvSpPr/>
          <p:nvPr/>
        </p:nvSpPr>
        <p:spPr>
          <a:xfrm>
            <a:off x="365760" y="804672"/>
            <a:ext cx="8412480" cy="384048"/>
          </a:xfrm>
          <a:prstGeom prst="rect">
            <a:avLst/>
          </a:prstGeom>
          <a:solidFill>
            <a:srgbClr val="1B2B45"/>
          </a:solidFill>
          <a:ln w="12700">
            <a:solidFill>
              <a:srgbClr val="1B2B45"/>
            </a:solidFill>
            <a:prstDash val="solid"/>
          </a:ln>
        </p:spPr>
        <p:txBody>
          <a:bodyPr/>
          <a:lstStyle/>
          <a:p>
            <a:endParaRPr lang="en-US"/>
          </a:p>
        </p:txBody>
      </p:sp>
      <p:sp>
        <p:nvSpPr>
          <p:cNvPr id="4" name="Text 2"/>
          <p:cNvSpPr/>
          <p:nvPr/>
        </p:nvSpPr>
        <p:spPr>
          <a:xfrm>
            <a:off x="457200" y="850392"/>
            <a:ext cx="2011680" cy="292608"/>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Case Study</a:t>
            </a:r>
            <a:endParaRPr lang="en-US" sz="1100" dirty="0"/>
          </a:p>
        </p:txBody>
      </p:sp>
      <p:sp>
        <p:nvSpPr>
          <p:cNvPr id="5" name="Text 3"/>
          <p:cNvSpPr/>
          <p:nvPr/>
        </p:nvSpPr>
        <p:spPr>
          <a:xfrm>
            <a:off x="2697480" y="850392"/>
            <a:ext cx="2011680" cy="292608"/>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Peak Decline</a:t>
            </a:r>
            <a:endParaRPr lang="en-US" sz="1100" dirty="0"/>
          </a:p>
        </p:txBody>
      </p:sp>
      <p:sp>
        <p:nvSpPr>
          <p:cNvPr id="6" name="Text 4"/>
          <p:cNvSpPr/>
          <p:nvPr/>
        </p:nvSpPr>
        <p:spPr>
          <a:xfrm>
            <a:off x="4005072" y="850392"/>
            <a:ext cx="2011680" cy="292608"/>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Duration</a:t>
            </a:r>
            <a:endParaRPr lang="en-US" sz="1100" dirty="0"/>
          </a:p>
        </p:txBody>
      </p:sp>
      <p:sp>
        <p:nvSpPr>
          <p:cNvPr id="7" name="Text 5"/>
          <p:cNvSpPr/>
          <p:nvPr/>
        </p:nvSpPr>
        <p:spPr>
          <a:xfrm>
            <a:off x="5029200" y="850392"/>
            <a:ext cx="2011680" cy="292608"/>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Recovery</a:t>
            </a:r>
            <a:endParaRPr lang="en-US" sz="1100" dirty="0"/>
          </a:p>
        </p:txBody>
      </p:sp>
      <p:sp>
        <p:nvSpPr>
          <p:cNvPr id="8" name="Text 6"/>
          <p:cNvSpPr/>
          <p:nvPr/>
        </p:nvSpPr>
        <p:spPr>
          <a:xfrm>
            <a:off x="6080760" y="850392"/>
            <a:ext cx="2011680" cy="292608"/>
          </a:xfrm>
          <a:prstGeom prst="rect">
            <a:avLst/>
          </a:prstGeom>
          <a:noFill/>
          <a:ln/>
        </p:spPr>
        <p:txBody>
          <a:bodyPr wrap="square" lIns="0" tIns="0" rIns="0" bIns="0" rtlCol="0" anchor="ctr"/>
          <a:lstStyle/>
          <a:p>
            <a:pPr marL="0" indent="0">
              <a:buNone/>
            </a:pPr>
            <a:r>
              <a:rPr lang="en-US" sz="1100" b="1" dirty="0">
                <a:solidFill>
                  <a:srgbClr val="C9A84C"/>
                </a:solidFill>
                <a:latin typeface="Calibri" pitchFamily="34" charset="0"/>
                <a:ea typeface="Calibri" pitchFamily="34" charset="-122"/>
                <a:cs typeface="Calibri" pitchFamily="34" charset="-120"/>
              </a:rPr>
              <a:t>Key Lesson</a:t>
            </a:r>
            <a:endParaRPr lang="en-US" sz="1100" dirty="0"/>
          </a:p>
        </p:txBody>
      </p:sp>
      <p:sp>
        <p:nvSpPr>
          <p:cNvPr id="9" name="Shape 7"/>
          <p:cNvSpPr/>
          <p:nvPr/>
        </p:nvSpPr>
        <p:spPr>
          <a:xfrm>
            <a:off x="365760" y="1234440"/>
            <a:ext cx="8412480" cy="786384"/>
          </a:xfrm>
          <a:prstGeom prst="rect">
            <a:avLst/>
          </a:prstGeom>
          <a:solidFill>
            <a:srgbClr val="1B2B45"/>
          </a:solidFill>
          <a:ln w="12700">
            <a:solidFill>
              <a:srgbClr val="1B2B45"/>
            </a:solidFill>
            <a:prstDash val="solid"/>
          </a:ln>
        </p:spPr>
        <p:txBody>
          <a:bodyPr/>
          <a:lstStyle/>
          <a:p>
            <a:endParaRPr lang="en-US"/>
          </a:p>
        </p:txBody>
      </p:sp>
      <p:sp>
        <p:nvSpPr>
          <p:cNvPr id="10" name="Shape 8"/>
          <p:cNvSpPr/>
          <p:nvPr/>
        </p:nvSpPr>
        <p:spPr>
          <a:xfrm>
            <a:off x="365760" y="1234440"/>
            <a:ext cx="64008" cy="786384"/>
          </a:xfrm>
          <a:prstGeom prst="rect">
            <a:avLst/>
          </a:prstGeom>
          <a:solidFill>
            <a:srgbClr val="C0392B"/>
          </a:solidFill>
          <a:ln w="12700">
            <a:solidFill>
              <a:srgbClr val="C0392B"/>
            </a:solidFill>
            <a:prstDash val="solid"/>
          </a:ln>
        </p:spPr>
        <p:txBody>
          <a:bodyPr/>
          <a:lstStyle/>
          <a:p>
            <a:endParaRPr lang="en-US"/>
          </a:p>
        </p:txBody>
      </p:sp>
      <p:sp>
        <p:nvSpPr>
          <p:cNvPr id="11" name="Text 9"/>
          <p:cNvSpPr/>
          <p:nvPr/>
        </p:nvSpPr>
        <p:spPr>
          <a:xfrm>
            <a:off x="502920" y="1325880"/>
            <a:ext cx="2103120" cy="64008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Wall Street Crash (1929)</a:t>
            </a:r>
            <a:endParaRPr lang="en-US" sz="1150" dirty="0"/>
          </a:p>
        </p:txBody>
      </p:sp>
      <p:sp>
        <p:nvSpPr>
          <p:cNvPr id="12" name="Text 10"/>
          <p:cNvSpPr/>
          <p:nvPr/>
        </p:nvSpPr>
        <p:spPr>
          <a:xfrm>
            <a:off x="2697480" y="1463040"/>
            <a:ext cx="1207008" cy="365760"/>
          </a:xfrm>
          <a:prstGeom prst="rect">
            <a:avLst/>
          </a:prstGeom>
          <a:noFill/>
          <a:ln/>
        </p:spPr>
        <p:txBody>
          <a:bodyPr wrap="square" lIns="0" tIns="0" rIns="0" bIns="0" rtlCol="0" anchor="ctr"/>
          <a:lstStyle/>
          <a:p>
            <a:pPr marL="0" indent="0" algn="ctr">
              <a:buNone/>
            </a:pPr>
            <a:r>
              <a:rPr lang="en-US" sz="1600" b="1" dirty="0">
                <a:solidFill>
                  <a:srgbClr val="C0392B"/>
                </a:solidFill>
                <a:latin typeface="Calibri" pitchFamily="34" charset="0"/>
                <a:ea typeface="Calibri" pitchFamily="34" charset="-122"/>
                <a:cs typeface="Calibri" pitchFamily="34" charset="-120"/>
              </a:rPr>
              <a:t>89%</a:t>
            </a:r>
            <a:endParaRPr lang="en-US" sz="1600" dirty="0"/>
          </a:p>
        </p:txBody>
      </p:sp>
      <p:sp>
        <p:nvSpPr>
          <p:cNvPr id="13" name="Text 11"/>
          <p:cNvSpPr/>
          <p:nvPr/>
        </p:nvSpPr>
        <p:spPr>
          <a:xfrm>
            <a:off x="4005072" y="1463040"/>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3 yrs</a:t>
            </a:r>
            <a:endParaRPr lang="en-US" sz="1200" dirty="0"/>
          </a:p>
        </p:txBody>
      </p:sp>
      <p:sp>
        <p:nvSpPr>
          <p:cNvPr id="14" name="Text 12"/>
          <p:cNvSpPr/>
          <p:nvPr/>
        </p:nvSpPr>
        <p:spPr>
          <a:xfrm>
            <a:off x="5029200" y="1463040"/>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25 yrs</a:t>
            </a:r>
            <a:endParaRPr lang="en-US" sz="1200" dirty="0"/>
          </a:p>
        </p:txBody>
      </p:sp>
      <p:sp>
        <p:nvSpPr>
          <p:cNvPr id="15" name="Text 13"/>
          <p:cNvSpPr/>
          <p:nvPr/>
        </p:nvSpPr>
        <p:spPr>
          <a:xfrm>
            <a:off x="6080760" y="1325880"/>
            <a:ext cx="2514600" cy="6400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Margin leverage + bank failures + deflationary spiral = Great Depression</a:t>
            </a:r>
            <a:endParaRPr lang="en-US" sz="1050" dirty="0"/>
          </a:p>
        </p:txBody>
      </p:sp>
      <p:sp>
        <p:nvSpPr>
          <p:cNvPr id="16" name="Shape 14"/>
          <p:cNvSpPr/>
          <p:nvPr/>
        </p:nvSpPr>
        <p:spPr>
          <a:xfrm>
            <a:off x="365760" y="2112264"/>
            <a:ext cx="8412480" cy="786384"/>
          </a:xfrm>
          <a:prstGeom prst="rect">
            <a:avLst/>
          </a:prstGeom>
          <a:solidFill>
            <a:srgbClr val="243447"/>
          </a:solidFill>
          <a:ln w="12700">
            <a:solidFill>
              <a:srgbClr val="243447"/>
            </a:solidFill>
            <a:prstDash val="solid"/>
          </a:ln>
        </p:spPr>
        <p:txBody>
          <a:bodyPr/>
          <a:lstStyle/>
          <a:p>
            <a:endParaRPr lang="en-US"/>
          </a:p>
        </p:txBody>
      </p:sp>
      <p:sp>
        <p:nvSpPr>
          <p:cNvPr id="17" name="Shape 15"/>
          <p:cNvSpPr/>
          <p:nvPr/>
        </p:nvSpPr>
        <p:spPr>
          <a:xfrm>
            <a:off x="365760" y="2112264"/>
            <a:ext cx="64008" cy="786384"/>
          </a:xfrm>
          <a:prstGeom prst="rect">
            <a:avLst/>
          </a:prstGeom>
          <a:solidFill>
            <a:srgbClr val="6C3483"/>
          </a:solidFill>
          <a:ln w="12700">
            <a:solidFill>
              <a:srgbClr val="6C3483"/>
            </a:solidFill>
            <a:prstDash val="solid"/>
          </a:ln>
        </p:spPr>
        <p:txBody>
          <a:bodyPr/>
          <a:lstStyle/>
          <a:p>
            <a:endParaRPr lang="en-US"/>
          </a:p>
        </p:txBody>
      </p:sp>
      <p:sp>
        <p:nvSpPr>
          <p:cNvPr id="18" name="Text 16"/>
          <p:cNvSpPr/>
          <p:nvPr/>
        </p:nvSpPr>
        <p:spPr>
          <a:xfrm>
            <a:off x="502920" y="2203704"/>
            <a:ext cx="2103120" cy="64008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Japan Lost Decades (1989–)</a:t>
            </a:r>
            <a:endParaRPr lang="en-US" sz="1150" dirty="0"/>
          </a:p>
        </p:txBody>
      </p:sp>
      <p:sp>
        <p:nvSpPr>
          <p:cNvPr id="19" name="Text 17"/>
          <p:cNvSpPr/>
          <p:nvPr/>
        </p:nvSpPr>
        <p:spPr>
          <a:xfrm>
            <a:off x="2697480" y="2340864"/>
            <a:ext cx="1207008" cy="365760"/>
          </a:xfrm>
          <a:prstGeom prst="rect">
            <a:avLst/>
          </a:prstGeom>
          <a:noFill/>
          <a:ln/>
        </p:spPr>
        <p:txBody>
          <a:bodyPr wrap="square" lIns="0" tIns="0" rIns="0" bIns="0" rtlCol="0" anchor="ctr"/>
          <a:lstStyle/>
          <a:p>
            <a:pPr marL="0" indent="0" algn="ctr">
              <a:buNone/>
            </a:pPr>
            <a:r>
              <a:rPr lang="en-US" sz="1600" b="1" dirty="0">
                <a:solidFill>
                  <a:srgbClr val="6C3483"/>
                </a:solidFill>
                <a:latin typeface="Calibri" pitchFamily="34" charset="0"/>
                <a:ea typeface="Calibri" pitchFamily="34" charset="-122"/>
                <a:cs typeface="Calibri" pitchFamily="34" charset="-120"/>
              </a:rPr>
              <a:t>82%</a:t>
            </a:r>
            <a:endParaRPr lang="en-US" sz="1600" dirty="0"/>
          </a:p>
        </p:txBody>
      </p:sp>
      <p:sp>
        <p:nvSpPr>
          <p:cNvPr id="20" name="Text 18"/>
          <p:cNvSpPr/>
          <p:nvPr/>
        </p:nvSpPr>
        <p:spPr>
          <a:xfrm>
            <a:off x="4005072" y="2340864"/>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20+ yrs</a:t>
            </a:r>
            <a:endParaRPr lang="en-US" sz="1200" dirty="0"/>
          </a:p>
        </p:txBody>
      </p:sp>
      <p:sp>
        <p:nvSpPr>
          <p:cNvPr id="21" name="Text 19"/>
          <p:cNvSpPr/>
          <p:nvPr/>
        </p:nvSpPr>
        <p:spPr>
          <a:xfrm>
            <a:off x="5029200" y="2340864"/>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35 yrs</a:t>
            </a:r>
            <a:endParaRPr lang="en-US" sz="1200" dirty="0"/>
          </a:p>
        </p:txBody>
      </p:sp>
      <p:sp>
        <p:nvSpPr>
          <p:cNvPr id="22" name="Text 20"/>
          <p:cNvSpPr/>
          <p:nvPr/>
        </p:nvSpPr>
        <p:spPr>
          <a:xfrm>
            <a:off x="6080760" y="2203704"/>
            <a:ext cx="2514600" cy="6400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Asset-price collapse + zombie banks + deflation trap = secular stagnation</a:t>
            </a:r>
            <a:endParaRPr lang="en-US" sz="1050" dirty="0"/>
          </a:p>
        </p:txBody>
      </p:sp>
      <p:sp>
        <p:nvSpPr>
          <p:cNvPr id="23" name="Shape 21"/>
          <p:cNvSpPr/>
          <p:nvPr/>
        </p:nvSpPr>
        <p:spPr>
          <a:xfrm>
            <a:off x="365760" y="2990088"/>
            <a:ext cx="8412480" cy="786384"/>
          </a:xfrm>
          <a:prstGeom prst="rect">
            <a:avLst/>
          </a:prstGeom>
          <a:solidFill>
            <a:srgbClr val="1B2B45"/>
          </a:solidFill>
          <a:ln w="12700">
            <a:solidFill>
              <a:srgbClr val="1B2B45"/>
            </a:solidFill>
            <a:prstDash val="solid"/>
          </a:ln>
        </p:spPr>
        <p:txBody>
          <a:bodyPr/>
          <a:lstStyle/>
          <a:p>
            <a:endParaRPr lang="en-US"/>
          </a:p>
        </p:txBody>
      </p:sp>
      <p:sp>
        <p:nvSpPr>
          <p:cNvPr id="24" name="Shape 22"/>
          <p:cNvSpPr/>
          <p:nvPr/>
        </p:nvSpPr>
        <p:spPr>
          <a:xfrm>
            <a:off x="365760" y="2990088"/>
            <a:ext cx="64008" cy="786384"/>
          </a:xfrm>
          <a:prstGeom prst="rect">
            <a:avLst/>
          </a:prstGeom>
          <a:solidFill>
            <a:srgbClr val="E67E22"/>
          </a:solidFill>
          <a:ln w="12700">
            <a:solidFill>
              <a:srgbClr val="E67E22"/>
            </a:solidFill>
            <a:prstDash val="solid"/>
          </a:ln>
        </p:spPr>
        <p:txBody>
          <a:bodyPr/>
          <a:lstStyle/>
          <a:p>
            <a:endParaRPr lang="en-US"/>
          </a:p>
        </p:txBody>
      </p:sp>
      <p:sp>
        <p:nvSpPr>
          <p:cNvPr id="25" name="Text 23"/>
          <p:cNvSpPr/>
          <p:nvPr/>
        </p:nvSpPr>
        <p:spPr>
          <a:xfrm>
            <a:off x="502920" y="3081528"/>
            <a:ext cx="2103120" cy="64008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Asian Financial Crisis (1997)</a:t>
            </a:r>
            <a:endParaRPr lang="en-US" sz="1150" dirty="0"/>
          </a:p>
        </p:txBody>
      </p:sp>
      <p:sp>
        <p:nvSpPr>
          <p:cNvPr id="26" name="Text 24"/>
          <p:cNvSpPr/>
          <p:nvPr/>
        </p:nvSpPr>
        <p:spPr>
          <a:xfrm>
            <a:off x="2697480" y="3218688"/>
            <a:ext cx="1207008" cy="365760"/>
          </a:xfrm>
          <a:prstGeom prst="rect">
            <a:avLst/>
          </a:prstGeom>
          <a:noFill/>
          <a:ln/>
        </p:spPr>
        <p:txBody>
          <a:bodyPr wrap="square" lIns="0" tIns="0" rIns="0" bIns="0" rtlCol="0" anchor="ctr"/>
          <a:lstStyle/>
          <a:p>
            <a:pPr marL="0" indent="0" algn="ctr">
              <a:buNone/>
            </a:pPr>
            <a:r>
              <a:rPr lang="en-US" sz="1600" b="1" dirty="0">
                <a:solidFill>
                  <a:srgbClr val="E67E22"/>
                </a:solidFill>
                <a:latin typeface="Calibri" pitchFamily="34" charset="0"/>
                <a:ea typeface="Calibri" pitchFamily="34" charset="-122"/>
                <a:cs typeface="Calibri" pitchFamily="34" charset="-120"/>
              </a:rPr>
              <a:t>75%+</a:t>
            </a:r>
            <a:endParaRPr lang="en-US" sz="1600" dirty="0"/>
          </a:p>
        </p:txBody>
      </p:sp>
      <p:sp>
        <p:nvSpPr>
          <p:cNvPr id="27" name="Text 25"/>
          <p:cNvSpPr/>
          <p:nvPr/>
        </p:nvSpPr>
        <p:spPr>
          <a:xfrm>
            <a:off x="4005072" y="3218688"/>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18 mos</a:t>
            </a:r>
            <a:endParaRPr lang="en-US" sz="1200" dirty="0"/>
          </a:p>
        </p:txBody>
      </p:sp>
      <p:sp>
        <p:nvSpPr>
          <p:cNvPr id="28" name="Text 26"/>
          <p:cNvSpPr/>
          <p:nvPr/>
        </p:nvSpPr>
        <p:spPr>
          <a:xfrm>
            <a:off x="5029200" y="3218688"/>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3–5 yrs</a:t>
            </a:r>
            <a:endParaRPr lang="en-US" sz="1200" dirty="0"/>
          </a:p>
        </p:txBody>
      </p:sp>
      <p:sp>
        <p:nvSpPr>
          <p:cNvPr id="29" name="Text 27"/>
          <p:cNvSpPr/>
          <p:nvPr/>
        </p:nvSpPr>
        <p:spPr>
          <a:xfrm>
            <a:off x="6080760" y="3081528"/>
            <a:ext cx="2514600" cy="6400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Currency peg collapse + hot-money reversal = EM contagion cascade</a:t>
            </a:r>
            <a:endParaRPr lang="en-US" sz="1050" dirty="0"/>
          </a:p>
        </p:txBody>
      </p:sp>
      <p:sp>
        <p:nvSpPr>
          <p:cNvPr id="30" name="Shape 28"/>
          <p:cNvSpPr/>
          <p:nvPr/>
        </p:nvSpPr>
        <p:spPr>
          <a:xfrm>
            <a:off x="365760" y="3867912"/>
            <a:ext cx="8412480" cy="786384"/>
          </a:xfrm>
          <a:prstGeom prst="rect">
            <a:avLst/>
          </a:prstGeom>
          <a:solidFill>
            <a:srgbClr val="243447"/>
          </a:solidFill>
          <a:ln w="12700">
            <a:solidFill>
              <a:srgbClr val="243447"/>
            </a:solidFill>
            <a:prstDash val="solid"/>
          </a:ln>
        </p:spPr>
        <p:txBody>
          <a:bodyPr/>
          <a:lstStyle/>
          <a:p>
            <a:endParaRPr lang="en-US"/>
          </a:p>
        </p:txBody>
      </p:sp>
      <p:sp>
        <p:nvSpPr>
          <p:cNvPr id="31" name="Shape 29"/>
          <p:cNvSpPr/>
          <p:nvPr/>
        </p:nvSpPr>
        <p:spPr>
          <a:xfrm>
            <a:off x="365760" y="3867912"/>
            <a:ext cx="64008" cy="786384"/>
          </a:xfrm>
          <a:prstGeom prst="rect">
            <a:avLst/>
          </a:prstGeom>
          <a:solidFill>
            <a:srgbClr val="1A7A8A"/>
          </a:solidFill>
          <a:ln w="12700">
            <a:solidFill>
              <a:srgbClr val="1A7A8A"/>
            </a:solidFill>
            <a:prstDash val="solid"/>
          </a:ln>
        </p:spPr>
        <p:txBody>
          <a:bodyPr/>
          <a:lstStyle/>
          <a:p>
            <a:endParaRPr lang="en-US"/>
          </a:p>
        </p:txBody>
      </p:sp>
      <p:sp>
        <p:nvSpPr>
          <p:cNvPr id="32" name="Text 30"/>
          <p:cNvSpPr/>
          <p:nvPr/>
        </p:nvSpPr>
        <p:spPr>
          <a:xfrm>
            <a:off x="502920" y="3959352"/>
            <a:ext cx="2103120" cy="640080"/>
          </a:xfrm>
          <a:prstGeom prst="rect">
            <a:avLst/>
          </a:prstGeom>
          <a:noFill/>
          <a:ln/>
        </p:spPr>
        <p:txBody>
          <a:bodyPr wrap="square" lIns="0" tIns="0" rIns="0" bIns="0"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Global Financial Crisis (2008)</a:t>
            </a:r>
            <a:endParaRPr lang="en-US" sz="1150" dirty="0"/>
          </a:p>
        </p:txBody>
      </p:sp>
      <p:sp>
        <p:nvSpPr>
          <p:cNvPr id="33" name="Text 31"/>
          <p:cNvSpPr/>
          <p:nvPr/>
        </p:nvSpPr>
        <p:spPr>
          <a:xfrm>
            <a:off x="2697480" y="4096512"/>
            <a:ext cx="1207008" cy="365760"/>
          </a:xfrm>
          <a:prstGeom prst="rect">
            <a:avLst/>
          </a:prstGeom>
          <a:noFill/>
          <a:ln/>
        </p:spPr>
        <p:txBody>
          <a:bodyPr wrap="square" lIns="0" tIns="0" rIns="0" bIns="0" rtlCol="0" anchor="ctr"/>
          <a:lstStyle/>
          <a:p>
            <a:pPr marL="0" indent="0" algn="ctr">
              <a:buNone/>
            </a:pPr>
            <a:r>
              <a:rPr lang="en-US" sz="1600" b="1" dirty="0">
                <a:solidFill>
                  <a:srgbClr val="1A7A8A"/>
                </a:solidFill>
                <a:latin typeface="Calibri" pitchFamily="34" charset="0"/>
                <a:ea typeface="Calibri" pitchFamily="34" charset="-122"/>
                <a:cs typeface="Calibri" pitchFamily="34" charset="-120"/>
              </a:rPr>
              <a:t>57%</a:t>
            </a:r>
            <a:endParaRPr lang="en-US" sz="1600" dirty="0"/>
          </a:p>
        </p:txBody>
      </p:sp>
      <p:sp>
        <p:nvSpPr>
          <p:cNvPr id="34" name="Text 32"/>
          <p:cNvSpPr/>
          <p:nvPr/>
        </p:nvSpPr>
        <p:spPr>
          <a:xfrm>
            <a:off x="4005072" y="4096512"/>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17 mos</a:t>
            </a:r>
            <a:endParaRPr lang="en-US" sz="1200" dirty="0"/>
          </a:p>
        </p:txBody>
      </p:sp>
      <p:sp>
        <p:nvSpPr>
          <p:cNvPr id="35" name="Text 33"/>
          <p:cNvSpPr/>
          <p:nvPr/>
        </p:nvSpPr>
        <p:spPr>
          <a:xfrm>
            <a:off x="5029200" y="4096512"/>
            <a:ext cx="914400" cy="365760"/>
          </a:xfrm>
          <a:prstGeom prst="rect">
            <a:avLst/>
          </a:prstGeom>
          <a:noFill/>
          <a:ln/>
        </p:spPr>
        <p:txBody>
          <a:bodyPr wrap="square" lIns="0" tIns="0" rIns="0" bIns="0" rtlCol="0" anchor="ctr"/>
          <a:lstStyle/>
          <a:p>
            <a:pPr marL="0" indent="0" algn="ctr">
              <a:buNone/>
            </a:pPr>
            <a:r>
              <a:rPr lang="en-US" sz="1200" dirty="0">
                <a:solidFill>
                  <a:srgbClr val="E8EFF6"/>
                </a:solidFill>
                <a:latin typeface="Calibri" pitchFamily="34" charset="0"/>
                <a:ea typeface="Calibri" pitchFamily="34" charset="-122"/>
                <a:cs typeface="Calibri" pitchFamily="34" charset="-120"/>
              </a:rPr>
              <a:t>6 yrs</a:t>
            </a:r>
            <a:endParaRPr lang="en-US" sz="1200" dirty="0"/>
          </a:p>
        </p:txBody>
      </p:sp>
      <p:sp>
        <p:nvSpPr>
          <p:cNvPr id="36" name="Text 34"/>
          <p:cNvSpPr/>
          <p:nvPr/>
        </p:nvSpPr>
        <p:spPr>
          <a:xfrm>
            <a:off x="6080760" y="3959352"/>
            <a:ext cx="2514600" cy="640080"/>
          </a:xfrm>
          <a:prstGeom prst="rect">
            <a:avLst/>
          </a:prstGeom>
          <a:noFill/>
          <a:ln/>
        </p:spPr>
        <p:txBody>
          <a:bodyPr wrap="square" lIns="0" tIns="0" rIns="0" bIns="0" rtlCol="0" anchor="ctr"/>
          <a:lstStyle/>
          <a:p>
            <a:pPr marL="0" indent="0">
              <a:buNone/>
            </a:pPr>
            <a:r>
              <a:rPr lang="en-US" sz="1050" dirty="0">
                <a:solidFill>
                  <a:srgbClr val="E8EFF6"/>
                </a:solidFill>
                <a:latin typeface="Calibri" pitchFamily="34" charset="0"/>
                <a:ea typeface="Calibri" pitchFamily="34" charset="-122"/>
                <a:cs typeface="Calibri" pitchFamily="34" charset="-120"/>
              </a:rPr>
              <a:t>Structured credit + leverage + interconnection = global banking freeze</a:t>
            </a:r>
            <a:endParaRPr lang="en-US" sz="1050" dirty="0"/>
          </a:p>
        </p:txBody>
      </p:sp>
      <p:sp>
        <p:nvSpPr>
          <p:cNvPr id="37" name="Text 35"/>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Bloomberg, World Bank, Reinhart &amp; Rogoff (2009), BIS — compiled by author</a:t>
            </a:r>
            <a:endParaRPr lang="en-US" sz="850" dirty="0"/>
          </a:p>
        </p:txBody>
      </p:sp>
      <p:sp>
        <p:nvSpPr>
          <p:cNvPr id="38" name="Shape 36"/>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9" name="Text 37"/>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18 / 32</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Herd Behavior &amp; Cognitive Bias in Market Decline</a:t>
            </a:r>
            <a:endParaRPr lang="en-US" sz="2400" dirty="0"/>
          </a:p>
        </p:txBody>
      </p:sp>
      <p:sp>
        <p:nvSpPr>
          <p:cNvPr id="3" name="Shape 1"/>
          <p:cNvSpPr/>
          <p:nvPr/>
        </p:nvSpPr>
        <p:spPr>
          <a:xfrm>
            <a:off x="457200" y="749808"/>
            <a:ext cx="8229600" cy="475488"/>
          </a:xfrm>
          <a:prstGeom prst="rect">
            <a:avLst/>
          </a:prstGeom>
          <a:solidFill>
            <a:srgbClr val="0D1B2A"/>
          </a:solidFill>
          <a:ln w="12700">
            <a:solidFill>
              <a:srgbClr val="0D1B2A"/>
            </a:solidFill>
            <a:prstDash val="solid"/>
          </a:ln>
        </p:spPr>
        <p:txBody>
          <a:bodyPr/>
          <a:lstStyle/>
          <a:p>
            <a:endParaRPr lang="en-US"/>
          </a:p>
        </p:txBody>
      </p:sp>
      <p:sp>
        <p:nvSpPr>
          <p:cNvPr id="4" name="Text 2"/>
          <p:cNvSpPr/>
          <p:nvPr/>
        </p:nvSpPr>
        <p:spPr>
          <a:xfrm>
            <a:off x="594360" y="804672"/>
            <a:ext cx="7955280" cy="384048"/>
          </a:xfrm>
          <a:prstGeom prst="rect">
            <a:avLst/>
          </a:prstGeom>
          <a:noFill/>
          <a:ln/>
        </p:spPr>
        <p:txBody>
          <a:bodyPr wrap="square" lIns="0" tIns="0" rIns="0" bIns="0" rtlCol="0" anchor="ctr"/>
          <a:lstStyle/>
          <a:p>
            <a:pPr marL="0" indent="0">
              <a:buNone/>
            </a:pPr>
            <a:r>
              <a:rPr lang="en-US" sz="1250" dirty="0">
                <a:solidFill>
                  <a:srgbClr val="E8EFF6"/>
                </a:solidFill>
                <a:latin typeface="Calibri" pitchFamily="34" charset="0"/>
                <a:ea typeface="Calibri" pitchFamily="34" charset="-122"/>
                <a:cs typeface="Calibri" pitchFamily="34" charset="-120"/>
              </a:rPr>
              <a:t>Herd behavior transforms individual irrationality into collective systemic risk — one of the most destabilizing forces in financial markets (Bikhchandani &amp; Sharma, 2001).</a:t>
            </a:r>
            <a:endParaRPr lang="en-US" sz="1250" dirty="0"/>
          </a:p>
        </p:txBody>
      </p:sp>
      <p:sp>
        <p:nvSpPr>
          <p:cNvPr id="5" name="Shape 3"/>
          <p:cNvSpPr/>
          <p:nvPr/>
        </p:nvSpPr>
        <p:spPr>
          <a:xfrm>
            <a:off x="457200" y="1389888"/>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457200" y="1389888"/>
            <a:ext cx="54864" cy="1051560"/>
          </a:xfrm>
          <a:prstGeom prst="rect">
            <a:avLst/>
          </a:prstGeom>
          <a:solidFill>
            <a:srgbClr val="C9A84C"/>
          </a:solidFill>
          <a:ln w="12700">
            <a:solidFill>
              <a:srgbClr val="C9A84C"/>
            </a:solidFill>
            <a:prstDash val="solid"/>
          </a:ln>
        </p:spPr>
        <p:txBody>
          <a:bodyPr/>
          <a:lstStyle/>
          <a:p>
            <a:endParaRPr lang="en-US"/>
          </a:p>
        </p:txBody>
      </p:sp>
      <p:sp>
        <p:nvSpPr>
          <p:cNvPr id="7" name="Text 5"/>
          <p:cNvSpPr/>
          <p:nvPr/>
        </p:nvSpPr>
        <p:spPr>
          <a:xfrm>
            <a:off x="658368" y="1453896"/>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Informational Cascades</a:t>
            </a:r>
            <a:endParaRPr lang="en-US" sz="1300" dirty="0"/>
          </a:p>
        </p:txBody>
      </p:sp>
      <p:sp>
        <p:nvSpPr>
          <p:cNvPr id="8" name="Text 6"/>
          <p:cNvSpPr/>
          <p:nvPr/>
        </p:nvSpPr>
        <p:spPr>
          <a:xfrm>
            <a:off x="658368" y="1773936"/>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Individuals discard private information and follow others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Accurate price signals suppressed; bubbles sustained</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First documented systematically by Bikhchandani et al. (1992)</a:t>
            </a:r>
            <a:endParaRPr lang="en-US" sz="1100" dirty="0"/>
          </a:p>
        </p:txBody>
      </p:sp>
      <p:sp>
        <p:nvSpPr>
          <p:cNvPr id="9" name="Shape 7"/>
          <p:cNvSpPr/>
          <p:nvPr/>
        </p:nvSpPr>
        <p:spPr>
          <a:xfrm>
            <a:off x="457200" y="2560320"/>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0" name="Shape 8"/>
          <p:cNvSpPr/>
          <p:nvPr/>
        </p:nvSpPr>
        <p:spPr>
          <a:xfrm>
            <a:off x="457200" y="2560320"/>
            <a:ext cx="54864" cy="1051560"/>
          </a:xfrm>
          <a:prstGeom prst="rect">
            <a:avLst/>
          </a:prstGeom>
          <a:solidFill>
            <a:srgbClr val="C9A84C"/>
          </a:solidFill>
          <a:ln w="12700">
            <a:solidFill>
              <a:srgbClr val="C9A84C"/>
            </a:solidFill>
            <a:prstDash val="solid"/>
          </a:ln>
        </p:spPr>
        <p:txBody>
          <a:bodyPr/>
          <a:lstStyle/>
          <a:p>
            <a:endParaRPr lang="en-US"/>
          </a:p>
        </p:txBody>
      </p:sp>
      <p:sp>
        <p:nvSpPr>
          <p:cNvPr id="11" name="Text 9"/>
          <p:cNvSpPr/>
          <p:nvPr/>
        </p:nvSpPr>
        <p:spPr>
          <a:xfrm>
            <a:off x="658368" y="2624328"/>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Fear Cascades</a:t>
            </a:r>
            <a:endParaRPr lang="en-US" sz="1300" dirty="0"/>
          </a:p>
        </p:txBody>
      </p:sp>
      <p:sp>
        <p:nvSpPr>
          <p:cNvPr id="12" name="Text 10"/>
          <p:cNvSpPr/>
          <p:nvPr/>
        </p:nvSpPr>
        <p:spPr>
          <a:xfrm>
            <a:off x="658368" y="2944368"/>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Sell-offs trigger margin calls and forced liquidations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Each wave validates the next — accelerating decline</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Classic pattern in 1987, 2008, and March 2020</a:t>
            </a:r>
            <a:endParaRPr lang="en-US" sz="1100" dirty="0"/>
          </a:p>
        </p:txBody>
      </p:sp>
      <p:sp>
        <p:nvSpPr>
          <p:cNvPr id="13" name="Shape 11"/>
          <p:cNvSpPr/>
          <p:nvPr/>
        </p:nvSpPr>
        <p:spPr>
          <a:xfrm>
            <a:off x="457200" y="3730752"/>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4" name="Shape 12"/>
          <p:cNvSpPr/>
          <p:nvPr/>
        </p:nvSpPr>
        <p:spPr>
          <a:xfrm>
            <a:off x="457200" y="3730752"/>
            <a:ext cx="54864" cy="1051560"/>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658368" y="3794760"/>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Media Amplification</a:t>
            </a:r>
            <a:endParaRPr lang="en-US" sz="1300" dirty="0"/>
          </a:p>
        </p:txBody>
      </p:sp>
      <p:sp>
        <p:nvSpPr>
          <p:cNvPr id="16" name="Text 14"/>
          <p:cNvSpPr/>
          <p:nvPr/>
        </p:nvSpPr>
        <p:spPr>
          <a:xfrm>
            <a:off x="658368" y="4114800"/>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Financial coverage reinforces herd impulses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Accelerates both bubble formation and collapse</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Social media has shortened amplification cycles significantly</a:t>
            </a:r>
            <a:endParaRPr lang="en-US" sz="1100" dirty="0"/>
          </a:p>
        </p:txBody>
      </p:sp>
      <p:sp>
        <p:nvSpPr>
          <p:cNvPr id="17" name="Shape 15"/>
          <p:cNvSpPr/>
          <p:nvPr/>
        </p:nvSpPr>
        <p:spPr>
          <a:xfrm>
            <a:off x="4754880" y="1389888"/>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4754880" y="1389888"/>
            <a:ext cx="54864" cy="1051560"/>
          </a:xfrm>
          <a:prstGeom prst="rect">
            <a:avLst/>
          </a:prstGeom>
          <a:solidFill>
            <a:srgbClr val="1A7A8A"/>
          </a:solidFill>
          <a:ln w="12700">
            <a:solidFill>
              <a:srgbClr val="1A7A8A"/>
            </a:solidFill>
            <a:prstDash val="solid"/>
          </a:ln>
        </p:spPr>
        <p:txBody>
          <a:bodyPr/>
          <a:lstStyle/>
          <a:p>
            <a:endParaRPr lang="en-US"/>
          </a:p>
        </p:txBody>
      </p:sp>
      <p:sp>
        <p:nvSpPr>
          <p:cNvPr id="19" name="Text 17"/>
          <p:cNvSpPr/>
          <p:nvPr/>
        </p:nvSpPr>
        <p:spPr>
          <a:xfrm>
            <a:off x="4956048" y="1453896"/>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Social Proof Dynamics</a:t>
            </a:r>
            <a:endParaRPr lang="en-US" sz="1300" dirty="0"/>
          </a:p>
        </p:txBody>
      </p:sp>
      <p:sp>
        <p:nvSpPr>
          <p:cNvPr id="20" name="Text 18"/>
          <p:cNvSpPr/>
          <p:nvPr/>
        </p:nvSpPr>
        <p:spPr>
          <a:xfrm>
            <a:off x="4956048" y="1773936"/>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Rising prices 'prove' value to late entrants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Pulls capital in at peak valuation disconnect</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Documented in dot-com, housing &amp; crypto bubbles</a:t>
            </a:r>
            <a:endParaRPr lang="en-US" sz="1100" dirty="0"/>
          </a:p>
        </p:txBody>
      </p:sp>
      <p:sp>
        <p:nvSpPr>
          <p:cNvPr id="21" name="Shape 19"/>
          <p:cNvSpPr/>
          <p:nvPr/>
        </p:nvSpPr>
        <p:spPr>
          <a:xfrm>
            <a:off x="4754880" y="2560320"/>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2" name="Shape 20"/>
          <p:cNvSpPr/>
          <p:nvPr/>
        </p:nvSpPr>
        <p:spPr>
          <a:xfrm>
            <a:off x="4754880" y="2560320"/>
            <a:ext cx="54864" cy="1051560"/>
          </a:xfrm>
          <a:prstGeom prst="rect">
            <a:avLst/>
          </a:prstGeom>
          <a:solidFill>
            <a:srgbClr val="1A7A8A"/>
          </a:solidFill>
          <a:ln w="12700">
            <a:solidFill>
              <a:srgbClr val="1A7A8A"/>
            </a:solidFill>
            <a:prstDash val="solid"/>
          </a:ln>
        </p:spPr>
        <p:txBody>
          <a:bodyPr/>
          <a:lstStyle/>
          <a:p>
            <a:endParaRPr lang="en-US"/>
          </a:p>
        </p:txBody>
      </p:sp>
      <p:sp>
        <p:nvSpPr>
          <p:cNvPr id="23" name="Text 21"/>
          <p:cNvSpPr/>
          <p:nvPr/>
        </p:nvSpPr>
        <p:spPr>
          <a:xfrm>
            <a:off x="4956048" y="2624328"/>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Momentum Trading</a:t>
            </a:r>
            <a:endParaRPr lang="en-US" sz="1300" dirty="0"/>
          </a:p>
        </p:txBody>
      </p:sp>
      <p:sp>
        <p:nvSpPr>
          <p:cNvPr id="24" name="Text 22"/>
          <p:cNvSpPr/>
          <p:nvPr/>
        </p:nvSpPr>
        <p:spPr>
          <a:xfrm>
            <a:off x="4956048" y="2944368"/>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Systematic buy-winners/sell-losers strategies amplify trends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Increases volatility beyond fundamental drivers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Estimated to account for 10–20% of daily market volume</a:t>
            </a:r>
            <a:endParaRPr lang="en-US" sz="1100" dirty="0"/>
          </a:p>
        </p:txBody>
      </p:sp>
      <p:sp>
        <p:nvSpPr>
          <p:cNvPr id="25" name="Shape 23"/>
          <p:cNvSpPr/>
          <p:nvPr/>
        </p:nvSpPr>
        <p:spPr>
          <a:xfrm>
            <a:off x="4754880" y="3730752"/>
            <a:ext cx="4114800" cy="105156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6" name="Shape 24"/>
          <p:cNvSpPr/>
          <p:nvPr/>
        </p:nvSpPr>
        <p:spPr>
          <a:xfrm>
            <a:off x="4754880" y="3730752"/>
            <a:ext cx="54864" cy="1051560"/>
          </a:xfrm>
          <a:prstGeom prst="rect">
            <a:avLst/>
          </a:prstGeom>
          <a:solidFill>
            <a:srgbClr val="1A7A8A"/>
          </a:solidFill>
          <a:ln w="12700">
            <a:solidFill>
              <a:srgbClr val="1A7A8A"/>
            </a:solidFill>
            <a:prstDash val="solid"/>
          </a:ln>
        </p:spPr>
        <p:txBody>
          <a:bodyPr/>
          <a:lstStyle/>
          <a:p>
            <a:endParaRPr lang="en-US"/>
          </a:p>
        </p:txBody>
      </p:sp>
      <p:sp>
        <p:nvSpPr>
          <p:cNvPr id="27" name="Text 25"/>
          <p:cNvSpPr/>
          <p:nvPr/>
        </p:nvSpPr>
        <p:spPr>
          <a:xfrm>
            <a:off x="4956048" y="3794760"/>
            <a:ext cx="3749040" cy="274320"/>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Institutional Mimicry</a:t>
            </a:r>
            <a:endParaRPr lang="en-US" sz="1300" dirty="0"/>
          </a:p>
        </p:txBody>
      </p:sp>
      <p:sp>
        <p:nvSpPr>
          <p:cNvPr id="28" name="Text 26"/>
          <p:cNvSpPr/>
          <p:nvPr/>
        </p:nvSpPr>
        <p:spPr>
          <a:xfrm>
            <a:off x="4956048" y="4114800"/>
            <a:ext cx="3749040" cy="6217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Fund managers tracked to benchmarks rationally herd</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Career risk discourages contrarianism even when warranted</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Creates synchronized crowded positions in major assets</a:t>
            </a:r>
            <a:endParaRPr lang="en-US" sz="1100" dirty="0"/>
          </a:p>
        </p:txBody>
      </p:sp>
      <p:sp>
        <p:nvSpPr>
          <p:cNvPr id="29" name="Text 27"/>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Bikhchandani &amp; Sharma (2001, IMF), Bikhchandani et al. (1992) — compiled by author</a:t>
            </a:r>
            <a:endParaRPr lang="en-US" sz="850" dirty="0"/>
          </a:p>
        </p:txBody>
      </p:sp>
      <p:sp>
        <p:nvSpPr>
          <p:cNvPr id="30" name="Shape 2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1" name="Text 2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19 / 32</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502920"/>
          </a:xfrm>
          <a:prstGeom prst="rect">
            <a:avLst/>
          </a:prstGeom>
          <a:noFill/>
          <a:ln/>
        </p:spPr>
        <p:txBody>
          <a:bodyPr wrap="square" lIns="0" tIns="0" rIns="0" bIns="0" rtlCol="0" anchor="ctr"/>
          <a:lstStyle/>
          <a:p>
            <a:pPr marL="0" indent="0">
              <a:buNone/>
            </a:pPr>
            <a:r>
              <a:rPr lang="en-US" sz="2800" b="1" kern="0" spc="200" dirty="0">
                <a:solidFill>
                  <a:srgbClr val="C9A84C"/>
                </a:solidFill>
                <a:latin typeface="Calibri" pitchFamily="34" charset="0"/>
                <a:ea typeface="Calibri" pitchFamily="34" charset="-122"/>
                <a:cs typeface="Calibri" pitchFamily="34" charset="-120"/>
              </a:rPr>
              <a:t>Abstract</a:t>
            </a:r>
            <a:endParaRPr lang="en-US" sz="2800" dirty="0"/>
          </a:p>
        </p:txBody>
      </p:sp>
      <p:sp>
        <p:nvSpPr>
          <p:cNvPr id="3" name="Shape 1"/>
          <p:cNvSpPr/>
          <p:nvPr/>
        </p:nvSpPr>
        <p:spPr>
          <a:xfrm>
            <a:off x="457200" y="822960"/>
            <a:ext cx="8229600" cy="3291840"/>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22960"/>
            <a:ext cx="64008" cy="3291840"/>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932688"/>
            <a:ext cx="7863840" cy="3090672"/>
          </a:xfrm>
          <a:prstGeom prst="rect">
            <a:avLst/>
          </a:prstGeom>
          <a:noFill/>
          <a:ln/>
        </p:spPr>
        <p:txBody>
          <a:bodyPr wrap="square" lIns="0" tIns="0" rIns="0" bIns="0" rtlCol="0" anchor="ctr"/>
          <a:lstStyle/>
          <a:p>
            <a:pPr marL="0" indent="0">
              <a:lnSpc>
                <a:spcPct val="130000"/>
              </a:lnSpc>
              <a:buNone/>
            </a:pPr>
            <a:r>
              <a:rPr lang="en-US" sz="1300" dirty="0">
                <a:solidFill>
                  <a:srgbClr val="E8EFF6"/>
                </a:solidFill>
                <a:latin typeface="Calibri" pitchFamily="34" charset="0"/>
                <a:ea typeface="Calibri" pitchFamily="34" charset="-122"/>
                <a:cs typeface="Calibri" pitchFamily="34" charset="-120"/>
              </a:rPr>
              <a:t>This presentation introduces The Dead Market, an independent economic research framework focused on market mortality, systemic risk, and behavioral anomalies in global financial systems.</a:t>
            </a:r>
            <a:endParaRPr lang="en-US" sz="1300" dirty="0"/>
          </a:p>
          <a:p>
            <a:pPr marL="0" indent="0">
              <a:lnSpc>
                <a:spcPct val="130000"/>
              </a:lnSpc>
              <a:buNone/>
            </a:pPr>
            <a:endParaRPr lang="en-US" sz="1300" dirty="0"/>
          </a:p>
          <a:p>
            <a:pPr marL="0" indent="0">
              <a:lnSpc>
                <a:spcPct val="130000"/>
              </a:lnSpc>
              <a:buNone/>
            </a:pPr>
            <a:r>
              <a:rPr lang="en-US" sz="1300" dirty="0">
                <a:solidFill>
                  <a:srgbClr val="E8EFF6"/>
                </a:solidFill>
                <a:latin typeface="Calibri" pitchFamily="34" charset="0"/>
                <a:ea typeface="Calibri" pitchFamily="34" charset="-122"/>
                <a:cs typeface="Calibri" pitchFamily="34" charset="-120"/>
              </a:rPr>
              <a:t>The framework integrates quantitative modeling, behavioral economics, and macroeconomic analysis to examine financial decline dynamics — an area underrepresented in mainstream financial research.</a:t>
            </a:r>
            <a:endParaRPr lang="en-US" sz="1300" dirty="0"/>
          </a:p>
          <a:p>
            <a:pPr marL="0" indent="0">
              <a:lnSpc>
                <a:spcPct val="130000"/>
              </a:lnSpc>
              <a:buNone/>
            </a:pPr>
            <a:endParaRPr lang="en-US" sz="1300" dirty="0"/>
          </a:p>
          <a:p>
            <a:pPr marL="0" indent="0">
              <a:lnSpc>
                <a:spcPct val="130000"/>
              </a:lnSpc>
              <a:buNone/>
            </a:pPr>
            <a:r>
              <a:rPr lang="en-US" sz="1300" dirty="0">
                <a:solidFill>
                  <a:srgbClr val="E8EFF6"/>
                </a:solidFill>
                <a:latin typeface="Calibri" pitchFamily="34" charset="0"/>
                <a:ea typeface="Calibri" pitchFamily="34" charset="-122"/>
                <a:cs typeface="Calibri" pitchFamily="34" charset="-120"/>
              </a:rPr>
              <a:t>Six primary domains are investigated: market mortality analysis, systemic risk networks, behavioral anomalies, emerging market dynamics, crypto and digital asset risks, and policy impact studies.</a:t>
            </a:r>
            <a:endParaRPr lang="en-US" sz="1300" dirty="0"/>
          </a:p>
          <a:p>
            <a:pPr marL="0" indent="0">
              <a:lnSpc>
                <a:spcPct val="130000"/>
              </a:lnSpc>
              <a:buNone/>
            </a:pPr>
            <a:endParaRPr lang="en-US" sz="1300" dirty="0"/>
          </a:p>
          <a:p>
            <a:pPr marL="0" indent="0">
              <a:lnSpc>
                <a:spcPct val="130000"/>
              </a:lnSpc>
              <a:buNone/>
            </a:pPr>
            <a:r>
              <a:rPr lang="en-US" sz="1300" dirty="0">
                <a:solidFill>
                  <a:srgbClr val="E8EFF6"/>
                </a:solidFill>
                <a:latin typeface="Calibri" pitchFamily="34" charset="0"/>
                <a:ea typeface="Calibri" pitchFamily="34" charset="-122"/>
                <a:cs typeface="Calibri" pitchFamily="34" charset="-120"/>
              </a:rPr>
              <a:t>The objective is to provide an independent, data-driven analytical lens for understanding market dysfunction, structural fragility, and the conditions that lead to financial market collapse.</a:t>
            </a:r>
            <a:endParaRPr lang="en-US" sz="1300" dirty="0"/>
          </a:p>
        </p:txBody>
      </p:sp>
      <p:sp>
        <p:nvSpPr>
          <p:cNvPr id="6" name="Text 4"/>
          <p:cNvSpPr/>
          <p:nvPr/>
        </p:nvSpPr>
        <p:spPr>
          <a:xfrm>
            <a:off x="457200" y="4279392"/>
            <a:ext cx="1097280" cy="274320"/>
          </a:xfrm>
          <a:prstGeom prst="rect">
            <a:avLst/>
          </a:prstGeom>
          <a:noFill/>
          <a:ln/>
        </p:spPr>
        <p:txBody>
          <a:bodyPr wrap="square" lIns="0" tIns="0" rIns="0" bIns="0" rtlCol="0" anchor="ctr"/>
          <a:lstStyle/>
          <a:p>
            <a:pPr marL="0" indent="0">
              <a:buNone/>
            </a:pPr>
            <a:r>
              <a:rPr lang="en-US" sz="1100" b="1" dirty="0">
                <a:solidFill>
                  <a:srgbClr val="E8C86E"/>
                </a:solidFill>
                <a:latin typeface="Calibri" pitchFamily="34" charset="0"/>
                <a:ea typeface="Calibri" pitchFamily="34" charset="-122"/>
                <a:cs typeface="Calibri" pitchFamily="34" charset="-120"/>
              </a:rPr>
              <a:t>Keywords:</a:t>
            </a:r>
            <a:endParaRPr lang="en-US" sz="1100" dirty="0"/>
          </a:p>
        </p:txBody>
      </p:sp>
      <p:sp>
        <p:nvSpPr>
          <p:cNvPr id="7" name="Shape 5"/>
          <p:cNvSpPr/>
          <p:nvPr/>
        </p:nvSpPr>
        <p:spPr>
          <a:xfrm>
            <a:off x="1600200" y="4251960"/>
            <a:ext cx="1298448" cy="292608"/>
          </a:xfrm>
          <a:prstGeom prst="rect">
            <a:avLst/>
          </a:prstGeom>
          <a:solidFill>
            <a:srgbClr val="1B2B45"/>
          </a:solidFill>
          <a:ln w="12700">
            <a:solidFill>
              <a:srgbClr val="1B2B45"/>
            </a:solidFill>
            <a:prstDash val="solid"/>
          </a:ln>
        </p:spPr>
        <p:txBody>
          <a:bodyPr/>
          <a:lstStyle/>
          <a:p>
            <a:endParaRPr lang="en-US"/>
          </a:p>
        </p:txBody>
      </p:sp>
      <p:sp>
        <p:nvSpPr>
          <p:cNvPr id="8" name="Text 6"/>
          <p:cNvSpPr/>
          <p:nvPr/>
        </p:nvSpPr>
        <p:spPr>
          <a:xfrm>
            <a:off x="1600200" y="4251960"/>
            <a:ext cx="1298448" cy="292608"/>
          </a:xfrm>
          <a:prstGeom prst="rect">
            <a:avLst/>
          </a:prstGeom>
          <a:noFill/>
          <a:ln/>
        </p:spPr>
        <p:txBody>
          <a:bodyPr wrap="square" lIns="0" tIns="0" rIns="0" bIns="0" rtlCol="0" anchor="ctr"/>
          <a:lstStyle/>
          <a:p>
            <a:pPr marL="0" indent="0" algn="ctr">
              <a:buNone/>
            </a:pPr>
            <a:r>
              <a:rPr lang="en-US" sz="1000" dirty="0">
                <a:solidFill>
                  <a:srgbClr val="E8EFF6"/>
                </a:solidFill>
                <a:latin typeface="Calibri" pitchFamily="34" charset="0"/>
                <a:ea typeface="Calibri" pitchFamily="34" charset="-122"/>
                <a:cs typeface="Calibri" pitchFamily="34" charset="-120"/>
              </a:rPr>
              <a:t>Market Mortality</a:t>
            </a:r>
            <a:endParaRPr lang="en-US" sz="1000" dirty="0"/>
          </a:p>
        </p:txBody>
      </p:sp>
      <p:sp>
        <p:nvSpPr>
          <p:cNvPr id="9" name="Shape 7"/>
          <p:cNvSpPr/>
          <p:nvPr/>
        </p:nvSpPr>
        <p:spPr>
          <a:xfrm>
            <a:off x="3017520" y="4251960"/>
            <a:ext cx="1298448" cy="292608"/>
          </a:xfrm>
          <a:prstGeom prst="rect">
            <a:avLst/>
          </a:prstGeom>
          <a:solidFill>
            <a:srgbClr val="1B2B45"/>
          </a:solidFill>
          <a:ln w="12700">
            <a:solidFill>
              <a:srgbClr val="1B2B45"/>
            </a:solidFill>
            <a:prstDash val="solid"/>
          </a:ln>
        </p:spPr>
        <p:txBody>
          <a:bodyPr/>
          <a:lstStyle/>
          <a:p>
            <a:endParaRPr lang="en-US"/>
          </a:p>
        </p:txBody>
      </p:sp>
      <p:sp>
        <p:nvSpPr>
          <p:cNvPr id="10" name="Text 8"/>
          <p:cNvSpPr/>
          <p:nvPr/>
        </p:nvSpPr>
        <p:spPr>
          <a:xfrm>
            <a:off x="3017520" y="4251960"/>
            <a:ext cx="1298448" cy="292608"/>
          </a:xfrm>
          <a:prstGeom prst="rect">
            <a:avLst/>
          </a:prstGeom>
          <a:noFill/>
          <a:ln/>
        </p:spPr>
        <p:txBody>
          <a:bodyPr wrap="square" lIns="0" tIns="0" rIns="0" bIns="0" rtlCol="0" anchor="ctr"/>
          <a:lstStyle/>
          <a:p>
            <a:pPr marL="0" indent="0" algn="ctr">
              <a:buNone/>
            </a:pPr>
            <a:r>
              <a:rPr lang="en-US" sz="1000" dirty="0">
                <a:solidFill>
                  <a:srgbClr val="E8EFF6"/>
                </a:solidFill>
                <a:latin typeface="Calibri" pitchFamily="34" charset="0"/>
                <a:ea typeface="Calibri" pitchFamily="34" charset="-122"/>
                <a:cs typeface="Calibri" pitchFamily="34" charset="-120"/>
              </a:rPr>
              <a:t>Systemic Risk</a:t>
            </a:r>
            <a:endParaRPr lang="en-US" sz="1000" dirty="0"/>
          </a:p>
        </p:txBody>
      </p:sp>
      <p:sp>
        <p:nvSpPr>
          <p:cNvPr id="11" name="Shape 9"/>
          <p:cNvSpPr/>
          <p:nvPr/>
        </p:nvSpPr>
        <p:spPr>
          <a:xfrm>
            <a:off x="4434840" y="4251960"/>
            <a:ext cx="1298448" cy="292608"/>
          </a:xfrm>
          <a:prstGeom prst="rect">
            <a:avLst/>
          </a:prstGeom>
          <a:solidFill>
            <a:srgbClr val="1B2B45"/>
          </a:solidFill>
          <a:ln w="12700">
            <a:solidFill>
              <a:srgbClr val="1B2B45"/>
            </a:solidFill>
            <a:prstDash val="solid"/>
          </a:ln>
        </p:spPr>
        <p:txBody>
          <a:bodyPr/>
          <a:lstStyle/>
          <a:p>
            <a:endParaRPr lang="en-US"/>
          </a:p>
        </p:txBody>
      </p:sp>
      <p:sp>
        <p:nvSpPr>
          <p:cNvPr id="12" name="Text 10"/>
          <p:cNvSpPr/>
          <p:nvPr/>
        </p:nvSpPr>
        <p:spPr>
          <a:xfrm>
            <a:off x="4434840" y="4251960"/>
            <a:ext cx="1298448" cy="292608"/>
          </a:xfrm>
          <a:prstGeom prst="rect">
            <a:avLst/>
          </a:prstGeom>
          <a:noFill/>
          <a:ln/>
        </p:spPr>
        <p:txBody>
          <a:bodyPr wrap="square" lIns="0" tIns="0" rIns="0" bIns="0" rtlCol="0" anchor="ctr"/>
          <a:lstStyle/>
          <a:p>
            <a:pPr marL="0" indent="0" algn="ctr">
              <a:buNone/>
            </a:pPr>
            <a:r>
              <a:rPr lang="en-US" sz="1000" dirty="0">
                <a:solidFill>
                  <a:srgbClr val="E8EFF6"/>
                </a:solidFill>
                <a:latin typeface="Calibri" pitchFamily="34" charset="0"/>
                <a:ea typeface="Calibri" pitchFamily="34" charset="-122"/>
                <a:cs typeface="Calibri" pitchFamily="34" charset="-120"/>
              </a:rPr>
              <a:t>Behavioral Finance</a:t>
            </a:r>
            <a:endParaRPr lang="en-US" sz="1000" dirty="0"/>
          </a:p>
        </p:txBody>
      </p:sp>
      <p:sp>
        <p:nvSpPr>
          <p:cNvPr id="13" name="Shape 11"/>
          <p:cNvSpPr/>
          <p:nvPr/>
        </p:nvSpPr>
        <p:spPr>
          <a:xfrm>
            <a:off x="5852160" y="4251960"/>
            <a:ext cx="1298448" cy="292608"/>
          </a:xfrm>
          <a:prstGeom prst="rect">
            <a:avLst/>
          </a:prstGeom>
          <a:solidFill>
            <a:srgbClr val="1B2B45"/>
          </a:solidFill>
          <a:ln w="12700">
            <a:solidFill>
              <a:srgbClr val="1B2B45"/>
            </a:solidFill>
            <a:prstDash val="solid"/>
          </a:ln>
        </p:spPr>
        <p:txBody>
          <a:bodyPr/>
          <a:lstStyle/>
          <a:p>
            <a:endParaRPr lang="en-US"/>
          </a:p>
        </p:txBody>
      </p:sp>
      <p:sp>
        <p:nvSpPr>
          <p:cNvPr id="14" name="Text 12"/>
          <p:cNvSpPr/>
          <p:nvPr/>
        </p:nvSpPr>
        <p:spPr>
          <a:xfrm>
            <a:off x="5852160" y="4251960"/>
            <a:ext cx="1298448" cy="292608"/>
          </a:xfrm>
          <a:prstGeom prst="rect">
            <a:avLst/>
          </a:prstGeom>
          <a:noFill/>
          <a:ln/>
        </p:spPr>
        <p:txBody>
          <a:bodyPr wrap="square" lIns="0" tIns="0" rIns="0" bIns="0" rtlCol="0" anchor="ctr"/>
          <a:lstStyle/>
          <a:p>
            <a:pPr marL="0" indent="0" algn="ctr">
              <a:buNone/>
            </a:pPr>
            <a:r>
              <a:rPr lang="en-US" sz="1000" dirty="0">
                <a:solidFill>
                  <a:srgbClr val="E8EFF6"/>
                </a:solidFill>
                <a:latin typeface="Calibri" pitchFamily="34" charset="0"/>
                <a:ea typeface="Calibri" pitchFamily="34" charset="-122"/>
                <a:cs typeface="Calibri" pitchFamily="34" charset="-120"/>
              </a:rPr>
              <a:t>Contagion</a:t>
            </a:r>
            <a:endParaRPr lang="en-US" sz="1000" dirty="0"/>
          </a:p>
        </p:txBody>
      </p:sp>
      <p:sp>
        <p:nvSpPr>
          <p:cNvPr id="15" name="Shape 13"/>
          <p:cNvSpPr/>
          <p:nvPr/>
        </p:nvSpPr>
        <p:spPr>
          <a:xfrm>
            <a:off x="7269480" y="4251960"/>
            <a:ext cx="1298448" cy="292608"/>
          </a:xfrm>
          <a:prstGeom prst="rect">
            <a:avLst/>
          </a:prstGeom>
          <a:solidFill>
            <a:srgbClr val="1B2B45"/>
          </a:solidFill>
          <a:ln w="12700">
            <a:solidFill>
              <a:srgbClr val="1B2B45"/>
            </a:solidFill>
            <a:prstDash val="solid"/>
          </a:ln>
        </p:spPr>
        <p:txBody>
          <a:bodyPr/>
          <a:lstStyle/>
          <a:p>
            <a:endParaRPr lang="en-US"/>
          </a:p>
        </p:txBody>
      </p:sp>
      <p:sp>
        <p:nvSpPr>
          <p:cNvPr id="16" name="Text 14"/>
          <p:cNvSpPr/>
          <p:nvPr/>
        </p:nvSpPr>
        <p:spPr>
          <a:xfrm>
            <a:off x="7269480" y="4251960"/>
            <a:ext cx="1298448" cy="292608"/>
          </a:xfrm>
          <a:prstGeom prst="rect">
            <a:avLst/>
          </a:prstGeom>
          <a:noFill/>
          <a:ln/>
        </p:spPr>
        <p:txBody>
          <a:bodyPr wrap="square" lIns="0" tIns="0" rIns="0" bIns="0" rtlCol="0" anchor="ctr"/>
          <a:lstStyle/>
          <a:p>
            <a:pPr marL="0" indent="0" algn="ctr">
              <a:buNone/>
            </a:pPr>
            <a:r>
              <a:rPr lang="en-US" sz="1000" dirty="0">
                <a:solidFill>
                  <a:srgbClr val="E8EFF6"/>
                </a:solidFill>
                <a:latin typeface="Calibri" pitchFamily="34" charset="0"/>
                <a:ea typeface="Calibri" pitchFamily="34" charset="-122"/>
                <a:cs typeface="Calibri" pitchFamily="34" charset="-120"/>
              </a:rPr>
              <a:t>Financial Fragility</a:t>
            </a:r>
            <a:endParaRPr lang="en-US" sz="1000" dirty="0"/>
          </a:p>
        </p:txBody>
      </p:sp>
      <p:sp>
        <p:nvSpPr>
          <p:cNvPr id="17" name="Shape 15"/>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18" name="Text 16"/>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 / 32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B2B45"/>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Financial Contagion Mechanisms</a:t>
            </a:r>
            <a:endParaRPr lang="en-US" sz="2400" dirty="0"/>
          </a:p>
        </p:txBody>
      </p:sp>
      <p:sp>
        <p:nvSpPr>
          <p:cNvPr id="3" name="Shape 1"/>
          <p:cNvSpPr/>
          <p:nvPr/>
        </p:nvSpPr>
        <p:spPr>
          <a:xfrm>
            <a:off x="457200" y="841248"/>
            <a:ext cx="2651760" cy="1938528"/>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1463040" y="932688"/>
            <a:ext cx="658368" cy="658368"/>
          </a:xfrm>
          <a:prstGeom prst="ellipse">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1463040" y="932688"/>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1</a:t>
            </a:r>
            <a:endParaRPr lang="en-US" sz="1800" dirty="0"/>
          </a:p>
        </p:txBody>
      </p:sp>
      <p:sp>
        <p:nvSpPr>
          <p:cNvPr id="6" name="Text 4"/>
          <p:cNvSpPr/>
          <p:nvPr/>
        </p:nvSpPr>
        <p:spPr>
          <a:xfrm>
            <a:off x="548640" y="1664208"/>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Trade Channel</a:t>
            </a:r>
            <a:endParaRPr lang="en-US" sz="1200" dirty="0"/>
          </a:p>
        </p:txBody>
      </p:sp>
      <p:sp>
        <p:nvSpPr>
          <p:cNvPr id="7" name="Text 5"/>
          <p:cNvSpPr/>
          <p:nvPr/>
        </p:nvSpPr>
        <p:spPr>
          <a:xfrm>
            <a:off x="548640" y="1984248"/>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Contraction in major trading partner reduces export demand</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Imports deflation, unemployment, and fiscal stress</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Key in Great Depression and Asian crisis propagation</a:t>
            </a:r>
            <a:endParaRPr lang="en-US" sz="1000" dirty="0"/>
          </a:p>
        </p:txBody>
      </p:sp>
      <p:sp>
        <p:nvSpPr>
          <p:cNvPr id="8" name="Shape 6"/>
          <p:cNvSpPr/>
          <p:nvPr/>
        </p:nvSpPr>
        <p:spPr>
          <a:xfrm>
            <a:off x="3310128" y="841248"/>
            <a:ext cx="2651760" cy="1938528"/>
          </a:xfrm>
          <a:prstGeom prst="rect">
            <a:avLst/>
          </a:prstGeom>
          <a:solidFill>
            <a:srgbClr val="243447"/>
          </a:solidFill>
          <a:ln w="12700">
            <a:solidFill>
              <a:srgbClr val="243447"/>
            </a:solidFill>
            <a:prstDash val="solid"/>
          </a:ln>
        </p:spPr>
        <p:txBody>
          <a:bodyPr/>
          <a:lstStyle/>
          <a:p>
            <a:endParaRPr lang="en-US"/>
          </a:p>
        </p:txBody>
      </p:sp>
      <p:sp>
        <p:nvSpPr>
          <p:cNvPr id="9" name="Shape 7"/>
          <p:cNvSpPr/>
          <p:nvPr/>
        </p:nvSpPr>
        <p:spPr>
          <a:xfrm>
            <a:off x="4315968" y="932688"/>
            <a:ext cx="658368" cy="658368"/>
          </a:xfrm>
          <a:prstGeom prst="ellipse">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4315968" y="932688"/>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2</a:t>
            </a:r>
            <a:endParaRPr lang="en-US" sz="1800" dirty="0"/>
          </a:p>
        </p:txBody>
      </p:sp>
      <p:sp>
        <p:nvSpPr>
          <p:cNvPr id="11" name="Text 9"/>
          <p:cNvSpPr/>
          <p:nvPr/>
        </p:nvSpPr>
        <p:spPr>
          <a:xfrm>
            <a:off x="3401568" y="1664208"/>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Financial Channel</a:t>
            </a:r>
            <a:endParaRPr lang="en-US" sz="1200" dirty="0"/>
          </a:p>
        </p:txBody>
      </p:sp>
      <p:sp>
        <p:nvSpPr>
          <p:cNvPr id="12" name="Text 10"/>
          <p:cNvSpPr/>
          <p:nvPr/>
        </p:nvSpPr>
        <p:spPr>
          <a:xfrm>
            <a:off x="3401568" y="1984248"/>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Cross-border bank exposures transmit stress instantaneously</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Common creditor problems force simultaneous deleveraging</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Documented across 2008 crisis in &gt;80 countries (IMF, 2009)</a:t>
            </a:r>
            <a:endParaRPr lang="en-US" sz="1000" dirty="0"/>
          </a:p>
        </p:txBody>
      </p:sp>
      <p:sp>
        <p:nvSpPr>
          <p:cNvPr id="13" name="Shape 11"/>
          <p:cNvSpPr/>
          <p:nvPr/>
        </p:nvSpPr>
        <p:spPr>
          <a:xfrm>
            <a:off x="6163056" y="841248"/>
            <a:ext cx="2651760" cy="1938528"/>
          </a:xfrm>
          <a:prstGeom prst="rect">
            <a:avLst/>
          </a:prstGeom>
          <a:solidFill>
            <a:srgbClr val="243447"/>
          </a:solidFill>
          <a:ln w="12700">
            <a:solidFill>
              <a:srgbClr val="243447"/>
            </a:solidFill>
            <a:prstDash val="solid"/>
          </a:ln>
        </p:spPr>
        <p:txBody>
          <a:bodyPr/>
          <a:lstStyle/>
          <a:p>
            <a:endParaRPr lang="en-US"/>
          </a:p>
        </p:txBody>
      </p:sp>
      <p:sp>
        <p:nvSpPr>
          <p:cNvPr id="14" name="Shape 12"/>
          <p:cNvSpPr/>
          <p:nvPr/>
        </p:nvSpPr>
        <p:spPr>
          <a:xfrm>
            <a:off x="7168896" y="932688"/>
            <a:ext cx="658368" cy="658368"/>
          </a:xfrm>
          <a:prstGeom prst="ellipse">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7168896" y="932688"/>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3</a:t>
            </a:r>
            <a:endParaRPr lang="en-US" sz="1800" dirty="0"/>
          </a:p>
        </p:txBody>
      </p:sp>
      <p:sp>
        <p:nvSpPr>
          <p:cNvPr id="16" name="Text 14"/>
          <p:cNvSpPr/>
          <p:nvPr/>
        </p:nvSpPr>
        <p:spPr>
          <a:xfrm>
            <a:off x="6254496" y="1664208"/>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Confidence Channel</a:t>
            </a:r>
            <a:endParaRPr lang="en-US" sz="1200" dirty="0"/>
          </a:p>
        </p:txBody>
      </p:sp>
      <p:sp>
        <p:nvSpPr>
          <p:cNvPr id="17" name="Text 15"/>
          <p:cNvSpPr/>
          <p:nvPr/>
        </p:nvSpPr>
        <p:spPr>
          <a:xfrm>
            <a:off x="6254496" y="1984248"/>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Crisis in one country raises perceived risk for similar peers</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Triggers capital flight and currency pressure even absent direct links</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Explains 'innocent bystander' contagion in EM crises</a:t>
            </a:r>
            <a:endParaRPr lang="en-US" sz="1000" dirty="0"/>
          </a:p>
        </p:txBody>
      </p:sp>
      <p:sp>
        <p:nvSpPr>
          <p:cNvPr id="18" name="Shape 16"/>
          <p:cNvSpPr/>
          <p:nvPr/>
        </p:nvSpPr>
        <p:spPr>
          <a:xfrm>
            <a:off x="457200" y="2926080"/>
            <a:ext cx="2651760" cy="1938528"/>
          </a:xfrm>
          <a:prstGeom prst="rect">
            <a:avLst/>
          </a:prstGeom>
          <a:solidFill>
            <a:srgbClr val="243447"/>
          </a:solidFill>
          <a:ln w="12700">
            <a:solidFill>
              <a:srgbClr val="243447"/>
            </a:solidFill>
            <a:prstDash val="solid"/>
          </a:ln>
        </p:spPr>
        <p:txBody>
          <a:bodyPr/>
          <a:lstStyle/>
          <a:p>
            <a:endParaRPr lang="en-US"/>
          </a:p>
        </p:txBody>
      </p:sp>
      <p:sp>
        <p:nvSpPr>
          <p:cNvPr id="19" name="Shape 17"/>
          <p:cNvSpPr/>
          <p:nvPr/>
        </p:nvSpPr>
        <p:spPr>
          <a:xfrm>
            <a:off x="1463040" y="3017520"/>
            <a:ext cx="658368" cy="658368"/>
          </a:xfrm>
          <a:prstGeom prst="ellipse">
            <a:avLst/>
          </a:prstGeom>
          <a:solidFill>
            <a:srgbClr val="C9A84C"/>
          </a:solidFill>
          <a:ln w="12700">
            <a:solidFill>
              <a:srgbClr val="C9A84C"/>
            </a:solidFill>
            <a:prstDash val="solid"/>
          </a:ln>
        </p:spPr>
        <p:txBody>
          <a:bodyPr/>
          <a:lstStyle/>
          <a:p>
            <a:endParaRPr lang="en-US"/>
          </a:p>
        </p:txBody>
      </p:sp>
      <p:sp>
        <p:nvSpPr>
          <p:cNvPr id="20" name="Text 18"/>
          <p:cNvSpPr/>
          <p:nvPr/>
        </p:nvSpPr>
        <p:spPr>
          <a:xfrm>
            <a:off x="1463040" y="3017520"/>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4</a:t>
            </a:r>
            <a:endParaRPr lang="en-US" sz="1800" dirty="0"/>
          </a:p>
        </p:txBody>
      </p:sp>
      <p:sp>
        <p:nvSpPr>
          <p:cNvPr id="21" name="Text 19"/>
          <p:cNvSpPr/>
          <p:nvPr/>
        </p:nvSpPr>
        <p:spPr>
          <a:xfrm>
            <a:off x="548640" y="3749040"/>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Portfolio Rebalancing</a:t>
            </a:r>
            <a:endParaRPr lang="en-US" sz="1200" dirty="0"/>
          </a:p>
        </p:txBody>
      </p:sp>
      <p:sp>
        <p:nvSpPr>
          <p:cNvPr id="22" name="Text 20"/>
          <p:cNvSpPr/>
          <p:nvPr/>
        </p:nvSpPr>
        <p:spPr>
          <a:xfrm>
            <a:off x="548640" y="4069080"/>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Distressed-market losses force fund managers to sell healthy assets</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Redemption-driven selling spreads losses globally</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Key mechanism in 1998 LTCM crisis and March 2020 selloff</a:t>
            </a:r>
            <a:endParaRPr lang="en-US" sz="1000" dirty="0"/>
          </a:p>
        </p:txBody>
      </p:sp>
      <p:sp>
        <p:nvSpPr>
          <p:cNvPr id="23" name="Shape 21"/>
          <p:cNvSpPr/>
          <p:nvPr/>
        </p:nvSpPr>
        <p:spPr>
          <a:xfrm>
            <a:off x="3310128" y="2926080"/>
            <a:ext cx="2651760" cy="1938528"/>
          </a:xfrm>
          <a:prstGeom prst="rect">
            <a:avLst/>
          </a:prstGeom>
          <a:solidFill>
            <a:srgbClr val="243447"/>
          </a:solidFill>
          <a:ln w="12700">
            <a:solidFill>
              <a:srgbClr val="243447"/>
            </a:solidFill>
            <a:prstDash val="solid"/>
          </a:ln>
        </p:spPr>
        <p:txBody>
          <a:bodyPr/>
          <a:lstStyle/>
          <a:p>
            <a:endParaRPr lang="en-US"/>
          </a:p>
        </p:txBody>
      </p:sp>
      <p:sp>
        <p:nvSpPr>
          <p:cNvPr id="24" name="Shape 22"/>
          <p:cNvSpPr/>
          <p:nvPr/>
        </p:nvSpPr>
        <p:spPr>
          <a:xfrm>
            <a:off x="4315968" y="3017520"/>
            <a:ext cx="658368" cy="658368"/>
          </a:xfrm>
          <a:prstGeom prst="ellipse">
            <a:avLst/>
          </a:prstGeom>
          <a:solidFill>
            <a:srgbClr val="C9A84C"/>
          </a:solidFill>
          <a:ln w="12700">
            <a:solidFill>
              <a:srgbClr val="C9A84C"/>
            </a:solidFill>
            <a:prstDash val="solid"/>
          </a:ln>
        </p:spPr>
        <p:txBody>
          <a:bodyPr/>
          <a:lstStyle/>
          <a:p>
            <a:endParaRPr lang="en-US"/>
          </a:p>
        </p:txBody>
      </p:sp>
      <p:sp>
        <p:nvSpPr>
          <p:cNvPr id="25" name="Text 23"/>
          <p:cNvSpPr/>
          <p:nvPr/>
        </p:nvSpPr>
        <p:spPr>
          <a:xfrm>
            <a:off x="4315968" y="3017520"/>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5</a:t>
            </a:r>
            <a:endParaRPr lang="en-US" sz="1800" dirty="0"/>
          </a:p>
        </p:txBody>
      </p:sp>
      <p:sp>
        <p:nvSpPr>
          <p:cNvPr id="26" name="Text 24"/>
          <p:cNvSpPr/>
          <p:nvPr/>
        </p:nvSpPr>
        <p:spPr>
          <a:xfrm>
            <a:off x="3401568" y="3749040"/>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Counterparty Risk</a:t>
            </a:r>
            <a:endParaRPr lang="en-US" sz="1200" dirty="0"/>
          </a:p>
        </p:txBody>
      </p:sp>
      <p:sp>
        <p:nvSpPr>
          <p:cNvPr id="27" name="Text 25"/>
          <p:cNvSpPr/>
          <p:nvPr/>
        </p:nvSpPr>
        <p:spPr>
          <a:xfrm>
            <a:off x="3401568" y="4069080"/>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Opacity in OTC derivatives creates uncertainty about every firm's exposure</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Risk of one failure freezes interbank lending broadly</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Core driver of the September 2008 credit freeze</a:t>
            </a:r>
            <a:endParaRPr lang="en-US" sz="1000" dirty="0"/>
          </a:p>
        </p:txBody>
      </p:sp>
      <p:sp>
        <p:nvSpPr>
          <p:cNvPr id="28" name="Shape 26"/>
          <p:cNvSpPr/>
          <p:nvPr/>
        </p:nvSpPr>
        <p:spPr>
          <a:xfrm>
            <a:off x="6163056" y="2926080"/>
            <a:ext cx="2651760" cy="1938528"/>
          </a:xfrm>
          <a:prstGeom prst="rect">
            <a:avLst/>
          </a:prstGeom>
          <a:solidFill>
            <a:srgbClr val="243447"/>
          </a:solidFill>
          <a:ln w="12700">
            <a:solidFill>
              <a:srgbClr val="243447"/>
            </a:solidFill>
            <a:prstDash val="solid"/>
          </a:ln>
        </p:spPr>
        <p:txBody>
          <a:bodyPr/>
          <a:lstStyle/>
          <a:p>
            <a:endParaRPr lang="en-US"/>
          </a:p>
        </p:txBody>
      </p:sp>
      <p:sp>
        <p:nvSpPr>
          <p:cNvPr id="29" name="Shape 27"/>
          <p:cNvSpPr/>
          <p:nvPr/>
        </p:nvSpPr>
        <p:spPr>
          <a:xfrm>
            <a:off x="7168896" y="3017520"/>
            <a:ext cx="658368" cy="658368"/>
          </a:xfrm>
          <a:prstGeom prst="ellipse">
            <a:avLst/>
          </a:prstGeom>
          <a:solidFill>
            <a:srgbClr val="C9A84C"/>
          </a:solidFill>
          <a:ln w="12700">
            <a:solidFill>
              <a:srgbClr val="C9A84C"/>
            </a:solidFill>
            <a:prstDash val="solid"/>
          </a:ln>
        </p:spPr>
        <p:txBody>
          <a:bodyPr/>
          <a:lstStyle/>
          <a:p>
            <a:endParaRPr lang="en-US"/>
          </a:p>
        </p:txBody>
      </p:sp>
      <p:sp>
        <p:nvSpPr>
          <p:cNvPr id="30" name="Text 28"/>
          <p:cNvSpPr/>
          <p:nvPr/>
        </p:nvSpPr>
        <p:spPr>
          <a:xfrm>
            <a:off x="7168896" y="3017520"/>
            <a:ext cx="658368" cy="658368"/>
          </a:xfrm>
          <a:prstGeom prst="rect">
            <a:avLst/>
          </a:prstGeom>
          <a:noFill/>
          <a:ln/>
        </p:spPr>
        <p:txBody>
          <a:bodyPr wrap="square" lIns="0" tIns="0" rIns="0" bIns="0" rtlCol="0" anchor="ctr"/>
          <a:lstStyle/>
          <a:p>
            <a:pPr marL="0" indent="0" algn="ctr">
              <a:buNone/>
            </a:pPr>
            <a:r>
              <a:rPr lang="en-US" sz="1800" b="1" dirty="0">
                <a:solidFill>
                  <a:srgbClr val="0D1B2A"/>
                </a:solidFill>
                <a:latin typeface="Calibri" pitchFamily="34" charset="0"/>
                <a:ea typeface="Calibri" pitchFamily="34" charset="-122"/>
                <a:cs typeface="Calibri" pitchFamily="34" charset="-120"/>
              </a:rPr>
              <a:t>6</a:t>
            </a:r>
            <a:endParaRPr lang="en-US" sz="1800" dirty="0"/>
          </a:p>
        </p:txBody>
      </p:sp>
      <p:sp>
        <p:nvSpPr>
          <p:cNvPr id="31" name="Text 29"/>
          <p:cNvSpPr/>
          <p:nvPr/>
        </p:nvSpPr>
        <p:spPr>
          <a:xfrm>
            <a:off x="6254496" y="3749040"/>
            <a:ext cx="2468880" cy="274320"/>
          </a:xfrm>
          <a:prstGeom prst="rect">
            <a:avLst/>
          </a:prstGeom>
          <a:noFill/>
          <a:ln/>
        </p:spPr>
        <p:txBody>
          <a:bodyPr wrap="square" lIns="0" tIns="0" rIns="0" bIns="0" rtlCol="0" anchor="ctr"/>
          <a:lstStyle/>
          <a:p>
            <a:pPr marL="0" indent="0" algn="ctr">
              <a:buNone/>
            </a:pPr>
            <a:r>
              <a:rPr lang="en-US" sz="1200" b="1" dirty="0">
                <a:solidFill>
                  <a:srgbClr val="E8C86E"/>
                </a:solidFill>
                <a:latin typeface="Calibri" pitchFamily="34" charset="0"/>
                <a:ea typeface="Calibri" pitchFamily="34" charset="-122"/>
                <a:cs typeface="Calibri" pitchFamily="34" charset="-120"/>
              </a:rPr>
              <a:t>Informational Spillover</a:t>
            </a:r>
            <a:endParaRPr lang="en-US" sz="1200" dirty="0"/>
          </a:p>
        </p:txBody>
      </p:sp>
      <p:sp>
        <p:nvSpPr>
          <p:cNvPr id="32" name="Text 30"/>
          <p:cNvSpPr/>
          <p:nvPr/>
        </p:nvSpPr>
        <p:spPr>
          <a:xfrm>
            <a:off x="6254496" y="4069080"/>
            <a:ext cx="2468880" cy="749808"/>
          </a:xfrm>
          <a:prstGeom prst="rect">
            <a:avLst/>
          </a:prstGeom>
          <a:noFill/>
          <a:ln/>
        </p:spPr>
        <p:txBody>
          <a:bodyPr wrap="square" lIns="25400" tIns="25400" rIns="25400" bIns="25400" rtlCol="0" anchor="ctr"/>
          <a:lstStyle/>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Crisis news updates priors about other similar-looking markets</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Changes valuations absent any direct financial link</a:t>
            </a:r>
            <a:endParaRPr lang="en-US" sz="1000" dirty="0"/>
          </a:p>
          <a:p>
            <a:pPr marL="342900" indent="-342900">
              <a:buSzPct val="100000"/>
              <a:buChar char="•"/>
            </a:pPr>
            <a:r>
              <a:rPr lang="en-US" sz="1000" dirty="0">
                <a:solidFill>
                  <a:srgbClr val="E8EFF6"/>
                </a:solidFill>
                <a:latin typeface="Calibri" pitchFamily="34" charset="0"/>
                <a:ea typeface="Calibri" pitchFamily="34" charset="-122"/>
                <a:cs typeface="Calibri" pitchFamily="34" charset="-120"/>
              </a:rPr>
              <a:t>Explains rapid EM contagion despite different fundamentals</a:t>
            </a:r>
            <a:endParaRPr lang="en-US" sz="1000" dirty="0"/>
          </a:p>
        </p:txBody>
      </p:sp>
      <p:sp>
        <p:nvSpPr>
          <p:cNvPr id="33" name="Text 31"/>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IMF (2009), Allen &amp; Gale (2000), Brunnermeier &amp; Pedersen (2009) — compiled by author</a:t>
            </a:r>
            <a:endParaRPr lang="en-US" sz="850" dirty="0"/>
          </a:p>
        </p:txBody>
      </p:sp>
      <p:sp>
        <p:nvSpPr>
          <p:cNvPr id="34" name="Shape 32"/>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5" name="Text 33"/>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20 / 32</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Global Financial Fragility — Key Indicators</a:t>
            </a:r>
            <a:endParaRPr lang="en-US" sz="2400" dirty="0"/>
          </a:p>
        </p:txBody>
      </p:sp>
      <p:sp>
        <p:nvSpPr>
          <p:cNvPr id="3" name="Shape 1"/>
          <p:cNvSpPr/>
          <p:nvPr/>
        </p:nvSpPr>
        <p:spPr>
          <a:xfrm>
            <a:off x="457200" y="822960"/>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22960"/>
            <a:ext cx="54864" cy="896112"/>
          </a:xfrm>
          <a:prstGeom prst="rect">
            <a:avLst/>
          </a:prstGeom>
          <a:solidFill>
            <a:srgbClr val="C9A84C"/>
          </a:solidFill>
          <a:ln w="12700">
            <a:solidFill>
              <a:srgbClr val="C9A84C"/>
            </a:solidFill>
            <a:prstDash val="solid"/>
          </a:ln>
        </p:spPr>
        <p:txBody>
          <a:bodyPr/>
          <a:lstStyle/>
          <a:p>
            <a:endParaRPr lang="en-US"/>
          </a:p>
        </p:txBody>
      </p:sp>
      <p:sp>
        <p:nvSpPr>
          <p:cNvPr id="5" name="Shape 3"/>
          <p:cNvSpPr/>
          <p:nvPr/>
        </p:nvSpPr>
        <p:spPr>
          <a:xfrm>
            <a:off x="457200" y="822960"/>
            <a:ext cx="1691640" cy="896112"/>
          </a:xfrm>
          <a:prstGeom prst="rect">
            <a:avLst/>
          </a:prstGeom>
          <a:solidFill>
            <a:srgbClr val="0D1B2A"/>
          </a:solidFill>
          <a:ln w="12700">
            <a:solidFill>
              <a:srgbClr val="0D1B2A"/>
            </a:solidFill>
            <a:prstDash val="solid"/>
          </a:ln>
        </p:spPr>
        <p:txBody>
          <a:bodyPr/>
          <a:lstStyle/>
          <a:p>
            <a:endParaRPr lang="en-US"/>
          </a:p>
        </p:txBody>
      </p:sp>
      <p:sp>
        <p:nvSpPr>
          <p:cNvPr id="6" name="Text 4"/>
          <p:cNvSpPr/>
          <p:nvPr/>
        </p:nvSpPr>
        <p:spPr>
          <a:xfrm>
            <a:off x="457200" y="896112"/>
            <a:ext cx="1691640" cy="512064"/>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336%</a:t>
            </a:r>
            <a:endParaRPr lang="en-US" sz="2400" dirty="0"/>
          </a:p>
        </p:txBody>
      </p:sp>
      <p:sp>
        <p:nvSpPr>
          <p:cNvPr id="7" name="Text 5"/>
          <p:cNvSpPr/>
          <p:nvPr/>
        </p:nvSpPr>
        <p:spPr>
          <a:xfrm>
            <a:off x="457200" y="1417320"/>
            <a:ext cx="1691640" cy="256032"/>
          </a:xfrm>
          <a:prstGeom prst="rect">
            <a:avLst/>
          </a:prstGeom>
          <a:noFill/>
          <a:ln/>
        </p:spPr>
        <p:txBody>
          <a:bodyPr wrap="square" lIns="0" tIns="0" rIns="0" bIns="0" rtlCol="0" anchor="ctr"/>
          <a:lstStyle/>
          <a:p>
            <a:pPr marL="0" indent="0" algn="ctr">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8" name="Text 6"/>
          <p:cNvSpPr/>
          <p:nvPr/>
        </p:nvSpPr>
        <p:spPr>
          <a:xfrm>
            <a:off x="2304288" y="914400"/>
            <a:ext cx="6583680" cy="274320"/>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Global Debt-to-GDP</a:t>
            </a:r>
            <a:endParaRPr lang="en-US" sz="1400" dirty="0"/>
          </a:p>
        </p:txBody>
      </p:sp>
      <p:sp>
        <p:nvSpPr>
          <p:cNvPr id="9" name="Text 7"/>
          <p:cNvSpPr/>
          <p:nvPr/>
        </p:nvSpPr>
        <p:spPr>
          <a:xfrm>
            <a:off x="2304288" y="1261872"/>
            <a:ext cx="6583680" cy="402336"/>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Global debt reached 336% of GDP in 2023 — the highest peacetime ratio on record (Institute of International Finance, 2023).</a:t>
            </a:r>
            <a:endParaRPr lang="en-US" sz="1150" dirty="0"/>
          </a:p>
        </p:txBody>
      </p:sp>
      <p:sp>
        <p:nvSpPr>
          <p:cNvPr id="10" name="Shape 8"/>
          <p:cNvSpPr/>
          <p:nvPr/>
        </p:nvSpPr>
        <p:spPr>
          <a:xfrm>
            <a:off x="457200" y="1828800"/>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1" name="Shape 9"/>
          <p:cNvSpPr/>
          <p:nvPr/>
        </p:nvSpPr>
        <p:spPr>
          <a:xfrm>
            <a:off x="457200" y="1828800"/>
            <a:ext cx="54864" cy="896112"/>
          </a:xfrm>
          <a:prstGeom prst="rect">
            <a:avLst/>
          </a:prstGeom>
          <a:solidFill>
            <a:srgbClr val="C9A84C"/>
          </a:solidFill>
          <a:ln w="12700">
            <a:solidFill>
              <a:srgbClr val="C9A84C"/>
            </a:solidFill>
            <a:prstDash val="solid"/>
          </a:ln>
        </p:spPr>
        <p:txBody>
          <a:bodyPr/>
          <a:lstStyle/>
          <a:p>
            <a:endParaRPr lang="en-US"/>
          </a:p>
        </p:txBody>
      </p:sp>
      <p:sp>
        <p:nvSpPr>
          <p:cNvPr id="12" name="Shape 10"/>
          <p:cNvSpPr/>
          <p:nvPr/>
        </p:nvSpPr>
        <p:spPr>
          <a:xfrm>
            <a:off x="457200" y="1828800"/>
            <a:ext cx="1691640" cy="896112"/>
          </a:xfrm>
          <a:prstGeom prst="rect">
            <a:avLst/>
          </a:prstGeom>
          <a:solidFill>
            <a:srgbClr val="0D1B2A"/>
          </a:solidFill>
          <a:ln w="12700">
            <a:solidFill>
              <a:srgbClr val="0D1B2A"/>
            </a:solidFill>
            <a:prstDash val="solid"/>
          </a:ln>
        </p:spPr>
        <p:txBody>
          <a:bodyPr/>
          <a:lstStyle/>
          <a:p>
            <a:endParaRPr lang="en-US"/>
          </a:p>
        </p:txBody>
      </p:sp>
      <p:sp>
        <p:nvSpPr>
          <p:cNvPr id="13" name="Text 11"/>
          <p:cNvSpPr/>
          <p:nvPr/>
        </p:nvSpPr>
        <p:spPr>
          <a:xfrm>
            <a:off x="457200" y="1901952"/>
            <a:ext cx="1691640" cy="512064"/>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~15%</a:t>
            </a:r>
            <a:endParaRPr lang="en-US" sz="2400" dirty="0"/>
          </a:p>
        </p:txBody>
      </p:sp>
      <p:sp>
        <p:nvSpPr>
          <p:cNvPr id="14" name="Text 12"/>
          <p:cNvSpPr/>
          <p:nvPr/>
        </p:nvSpPr>
        <p:spPr>
          <a:xfrm>
            <a:off x="457200" y="2423160"/>
            <a:ext cx="1691640" cy="256032"/>
          </a:xfrm>
          <a:prstGeom prst="rect">
            <a:avLst/>
          </a:prstGeom>
          <a:noFill/>
          <a:ln/>
        </p:spPr>
        <p:txBody>
          <a:bodyPr wrap="square" lIns="0" tIns="0" rIns="0" bIns="0" rtlCol="0" anchor="ctr"/>
          <a:lstStyle/>
          <a:p>
            <a:pPr marL="0" indent="0" algn="ctr">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15" name="Text 13"/>
          <p:cNvSpPr/>
          <p:nvPr/>
        </p:nvSpPr>
        <p:spPr>
          <a:xfrm>
            <a:off x="2304288" y="1920240"/>
            <a:ext cx="6583680" cy="274320"/>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Zombie Companies</a:t>
            </a:r>
            <a:endParaRPr lang="en-US" sz="1400" dirty="0"/>
          </a:p>
        </p:txBody>
      </p:sp>
      <p:sp>
        <p:nvSpPr>
          <p:cNvPr id="16" name="Text 14"/>
          <p:cNvSpPr/>
          <p:nvPr/>
        </p:nvSpPr>
        <p:spPr>
          <a:xfrm>
            <a:off x="2304288" y="2267712"/>
            <a:ext cx="6583680" cy="402336"/>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An estimated 14–17% of listed firms in advanced economies cannot cover interest costs from operating income (BIS, 2022).</a:t>
            </a:r>
            <a:endParaRPr lang="en-US" sz="1150" dirty="0"/>
          </a:p>
        </p:txBody>
      </p:sp>
      <p:sp>
        <p:nvSpPr>
          <p:cNvPr id="17" name="Shape 15"/>
          <p:cNvSpPr/>
          <p:nvPr/>
        </p:nvSpPr>
        <p:spPr>
          <a:xfrm>
            <a:off x="457200" y="2834640"/>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457200" y="2834640"/>
            <a:ext cx="54864" cy="896112"/>
          </a:xfrm>
          <a:prstGeom prst="rect">
            <a:avLst/>
          </a:prstGeom>
          <a:solidFill>
            <a:srgbClr val="C9A84C"/>
          </a:solidFill>
          <a:ln w="12700">
            <a:solidFill>
              <a:srgbClr val="C9A84C"/>
            </a:solidFill>
            <a:prstDash val="solid"/>
          </a:ln>
        </p:spPr>
        <p:txBody>
          <a:bodyPr/>
          <a:lstStyle/>
          <a:p>
            <a:endParaRPr lang="en-US"/>
          </a:p>
        </p:txBody>
      </p:sp>
      <p:sp>
        <p:nvSpPr>
          <p:cNvPr id="19" name="Shape 17"/>
          <p:cNvSpPr/>
          <p:nvPr/>
        </p:nvSpPr>
        <p:spPr>
          <a:xfrm>
            <a:off x="457200" y="2834640"/>
            <a:ext cx="1691640" cy="896112"/>
          </a:xfrm>
          <a:prstGeom prst="rect">
            <a:avLst/>
          </a:prstGeom>
          <a:solidFill>
            <a:srgbClr val="0D1B2A"/>
          </a:solidFill>
          <a:ln w="12700">
            <a:solidFill>
              <a:srgbClr val="0D1B2A"/>
            </a:solidFill>
            <a:prstDash val="solid"/>
          </a:ln>
        </p:spPr>
        <p:txBody>
          <a:bodyPr/>
          <a:lstStyle/>
          <a:p>
            <a:endParaRPr lang="en-US"/>
          </a:p>
        </p:txBody>
      </p:sp>
      <p:sp>
        <p:nvSpPr>
          <p:cNvPr id="20" name="Text 18"/>
          <p:cNvSpPr/>
          <p:nvPr/>
        </p:nvSpPr>
        <p:spPr>
          <a:xfrm>
            <a:off x="457200" y="2907792"/>
            <a:ext cx="1691640" cy="512064"/>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$91T+</a:t>
            </a:r>
            <a:endParaRPr lang="en-US" sz="2400" dirty="0"/>
          </a:p>
        </p:txBody>
      </p:sp>
      <p:sp>
        <p:nvSpPr>
          <p:cNvPr id="21" name="Text 19"/>
          <p:cNvSpPr/>
          <p:nvPr/>
        </p:nvSpPr>
        <p:spPr>
          <a:xfrm>
            <a:off x="457200" y="3429000"/>
            <a:ext cx="1691640" cy="256032"/>
          </a:xfrm>
          <a:prstGeom prst="rect">
            <a:avLst/>
          </a:prstGeom>
          <a:noFill/>
          <a:ln/>
        </p:spPr>
        <p:txBody>
          <a:bodyPr wrap="square" lIns="0" tIns="0" rIns="0" bIns="0" rtlCol="0" anchor="ctr"/>
          <a:lstStyle/>
          <a:p>
            <a:pPr marL="0" indent="0" algn="ctr">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22" name="Text 20"/>
          <p:cNvSpPr/>
          <p:nvPr/>
        </p:nvSpPr>
        <p:spPr>
          <a:xfrm>
            <a:off x="2304288" y="2926080"/>
            <a:ext cx="6583680" cy="274320"/>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Global Government Debt</a:t>
            </a:r>
            <a:endParaRPr lang="en-US" sz="1400" dirty="0"/>
          </a:p>
        </p:txBody>
      </p:sp>
      <p:sp>
        <p:nvSpPr>
          <p:cNvPr id="23" name="Text 21"/>
          <p:cNvSpPr/>
          <p:nvPr/>
        </p:nvSpPr>
        <p:spPr>
          <a:xfrm>
            <a:off x="2304288" y="3273552"/>
            <a:ext cx="6583680" cy="402336"/>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Global government debt exceeded $91 trillion in 2023, constraining counter-cyclical fiscal capacity (IMF Fiscal Monitor, 2023).</a:t>
            </a:r>
            <a:endParaRPr lang="en-US" sz="1150" dirty="0"/>
          </a:p>
        </p:txBody>
      </p:sp>
      <p:sp>
        <p:nvSpPr>
          <p:cNvPr id="24" name="Shape 22"/>
          <p:cNvSpPr/>
          <p:nvPr/>
        </p:nvSpPr>
        <p:spPr>
          <a:xfrm>
            <a:off x="457200" y="3840480"/>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5" name="Shape 23"/>
          <p:cNvSpPr/>
          <p:nvPr/>
        </p:nvSpPr>
        <p:spPr>
          <a:xfrm>
            <a:off x="457200" y="3840480"/>
            <a:ext cx="54864" cy="896112"/>
          </a:xfrm>
          <a:prstGeom prst="rect">
            <a:avLst/>
          </a:prstGeom>
          <a:solidFill>
            <a:srgbClr val="C9A84C"/>
          </a:solidFill>
          <a:ln w="12700">
            <a:solidFill>
              <a:srgbClr val="C9A84C"/>
            </a:solidFill>
            <a:prstDash val="solid"/>
          </a:ln>
        </p:spPr>
        <p:txBody>
          <a:bodyPr/>
          <a:lstStyle/>
          <a:p>
            <a:endParaRPr lang="en-US"/>
          </a:p>
        </p:txBody>
      </p:sp>
      <p:sp>
        <p:nvSpPr>
          <p:cNvPr id="26" name="Shape 24"/>
          <p:cNvSpPr/>
          <p:nvPr/>
        </p:nvSpPr>
        <p:spPr>
          <a:xfrm>
            <a:off x="457200" y="3840480"/>
            <a:ext cx="1691640" cy="896112"/>
          </a:xfrm>
          <a:prstGeom prst="rect">
            <a:avLst/>
          </a:prstGeom>
          <a:solidFill>
            <a:srgbClr val="0D1B2A"/>
          </a:solidFill>
          <a:ln w="12700">
            <a:solidFill>
              <a:srgbClr val="0D1B2A"/>
            </a:solidFill>
            <a:prstDash val="solid"/>
          </a:ln>
        </p:spPr>
        <p:txBody>
          <a:bodyPr/>
          <a:lstStyle/>
          <a:p>
            <a:endParaRPr lang="en-US"/>
          </a:p>
        </p:txBody>
      </p:sp>
      <p:sp>
        <p:nvSpPr>
          <p:cNvPr id="27" name="Text 25"/>
          <p:cNvSpPr/>
          <p:nvPr/>
        </p:nvSpPr>
        <p:spPr>
          <a:xfrm>
            <a:off x="457200" y="3913632"/>
            <a:ext cx="1691640" cy="512064"/>
          </a:xfrm>
          <a:prstGeom prst="rect">
            <a:avLst/>
          </a:prstGeom>
          <a:noFill/>
          <a:ln/>
        </p:spPr>
        <p:txBody>
          <a:bodyPr wrap="square" lIns="0" tIns="0" rIns="0" bIns="0" rtlCol="0" anchor="ctr"/>
          <a:lstStyle/>
          <a:p>
            <a:pPr marL="0" indent="0" algn="ctr">
              <a:buNone/>
            </a:pPr>
            <a:r>
              <a:rPr lang="en-US" sz="2400" b="1" dirty="0">
                <a:solidFill>
                  <a:srgbClr val="C9A84C"/>
                </a:solidFill>
                <a:latin typeface="Calibri" pitchFamily="34" charset="0"/>
                <a:ea typeface="Calibri" pitchFamily="34" charset="-122"/>
                <a:cs typeface="Calibri" pitchFamily="34" charset="-120"/>
              </a:rPr>
              <a:t>Elevated</a:t>
            </a:r>
            <a:endParaRPr lang="en-US" sz="2400" dirty="0"/>
          </a:p>
        </p:txBody>
      </p:sp>
      <p:sp>
        <p:nvSpPr>
          <p:cNvPr id="28" name="Text 26"/>
          <p:cNvSpPr/>
          <p:nvPr/>
        </p:nvSpPr>
        <p:spPr>
          <a:xfrm>
            <a:off x="457200" y="4434840"/>
            <a:ext cx="1691640" cy="256032"/>
          </a:xfrm>
          <a:prstGeom prst="rect">
            <a:avLst/>
          </a:prstGeom>
          <a:noFill/>
          <a:ln/>
        </p:spPr>
        <p:txBody>
          <a:bodyPr wrap="square" lIns="0" tIns="0" rIns="0" bIns="0" rtlCol="0" anchor="ctr"/>
          <a:lstStyle/>
          <a:p>
            <a:pPr marL="0" indent="0" algn="ctr">
              <a:buNone/>
            </a:pPr>
            <a:r>
              <a:rPr lang="en-US" sz="1800" b="1" dirty="0">
                <a:solidFill>
                  <a:srgbClr val="C0392B"/>
                </a:solidFill>
                <a:latin typeface="Calibri" pitchFamily="34" charset="0"/>
                <a:ea typeface="Calibri" pitchFamily="34" charset="-122"/>
                <a:cs typeface="Calibri" pitchFamily="34" charset="-120"/>
              </a:rPr>
              <a:t>↑</a:t>
            </a:r>
            <a:endParaRPr lang="en-US" sz="1800" dirty="0"/>
          </a:p>
        </p:txBody>
      </p:sp>
      <p:sp>
        <p:nvSpPr>
          <p:cNvPr id="29" name="Text 27"/>
          <p:cNvSpPr/>
          <p:nvPr/>
        </p:nvSpPr>
        <p:spPr>
          <a:xfrm>
            <a:off x="2304288" y="3931920"/>
            <a:ext cx="6583680" cy="274320"/>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EM Capital Flow Volatility</a:t>
            </a:r>
            <a:endParaRPr lang="en-US" sz="1400" dirty="0"/>
          </a:p>
        </p:txBody>
      </p:sp>
      <p:sp>
        <p:nvSpPr>
          <p:cNvPr id="30" name="Text 28"/>
          <p:cNvSpPr/>
          <p:nvPr/>
        </p:nvSpPr>
        <p:spPr>
          <a:xfrm>
            <a:off x="2304288" y="4279392"/>
            <a:ext cx="6583680" cy="402336"/>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Post-2008 EM portfolio flows show materially higher volatility than pre-crisis baselines, increasing market mortality risk (BIS, 2023).</a:t>
            </a:r>
            <a:endParaRPr lang="en-US" sz="1150" dirty="0"/>
          </a:p>
        </p:txBody>
      </p:sp>
      <p:sp>
        <p:nvSpPr>
          <p:cNvPr id="31" name="Text 29"/>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IIF Global Debt Monitor (2023), IMF Fiscal Monitor (2023), BIS Annual Report (2022) — compiled by author</a:t>
            </a:r>
            <a:endParaRPr lang="en-US" sz="850" dirty="0"/>
          </a:p>
        </p:txBody>
      </p:sp>
      <p:sp>
        <p:nvSpPr>
          <p:cNvPr id="32" name="Shape 30"/>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3" name="Text 31"/>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21 / 32</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Early Warning Signals of Market Mortality</a:t>
            </a:r>
            <a:endParaRPr lang="en-US" sz="2400" dirty="0"/>
          </a:p>
        </p:txBody>
      </p:sp>
      <p:sp>
        <p:nvSpPr>
          <p:cNvPr id="3" name="Shape 1"/>
          <p:cNvSpPr/>
          <p:nvPr/>
        </p:nvSpPr>
        <p:spPr>
          <a:xfrm>
            <a:off x="457200" y="822960"/>
            <a:ext cx="4114800" cy="1938528"/>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22960"/>
            <a:ext cx="4114800" cy="365760"/>
          </a:xfrm>
          <a:prstGeom prst="rect">
            <a:avLst/>
          </a:prstGeom>
          <a:solidFill>
            <a:srgbClr val="C0392B"/>
          </a:solidFill>
          <a:ln w="12700">
            <a:solidFill>
              <a:srgbClr val="C0392B"/>
            </a:solidFill>
            <a:prstDash val="solid"/>
          </a:ln>
        </p:spPr>
        <p:txBody>
          <a:bodyPr/>
          <a:lstStyle/>
          <a:p>
            <a:endParaRPr lang="en-US"/>
          </a:p>
        </p:txBody>
      </p:sp>
      <p:sp>
        <p:nvSpPr>
          <p:cNvPr id="5" name="Text 3"/>
          <p:cNvSpPr/>
          <p:nvPr/>
        </p:nvSpPr>
        <p:spPr>
          <a:xfrm>
            <a:off x="566928" y="868680"/>
            <a:ext cx="3895344" cy="283464"/>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Credit Market Signals</a:t>
            </a:r>
            <a:endParaRPr lang="en-US" sz="1200" dirty="0"/>
          </a:p>
        </p:txBody>
      </p:sp>
      <p:sp>
        <p:nvSpPr>
          <p:cNvPr id="6" name="Text 4"/>
          <p:cNvSpPr/>
          <p:nvPr/>
        </p:nvSpPr>
        <p:spPr>
          <a:xfrm>
            <a:off x="594360" y="1280160"/>
            <a:ext cx="3840480" cy="141732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Credit spread widening (investment-grade to high-yield)</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Inverted yield curve (10yr–2yr inversion preceded 7 of last 8 US recessions)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Rising non-performing loan ratios in banking sector</a:t>
            </a:r>
            <a:endParaRPr lang="en-US" sz="1100" dirty="0"/>
          </a:p>
        </p:txBody>
      </p:sp>
      <p:sp>
        <p:nvSpPr>
          <p:cNvPr id="7" name="Shape 5"/>
          <p:cNvSpPr/>
          <p:nvPr/>
        </p:nvSpPr>
        <p:spPr>
          <a:xfrm>
            <a:off x="4846320" y="822960"/>
            <a:ext cx="4114800" cy="1938528"/>
          </a:xfrm>
          <a:prstGeom prst="rect">
            <a:avLst/>
          </a:prstGeom>
          <a:solidFill>
            <a:srgbClr val="243447"/>
          </a:solidFill>
          <a:ln w="12700">
            <a:solidFill>
              <a:srgbClr val="243447"/>
            </a:solidFill>
            <a:prstDash val="solid"/>
          </a:ln>
        </p:spPr>
        <p:txBody>
          <a:bodyPr/>
          <a:lstStyle/>
          <a:p>
            <a:endParaRPr lang="en-US"/>
          </a:p>
        </p:txBody>
      </p:sp>
      <p:sp>
        <p:nvSpPr>
          <p:cNvPr id="8" name="Shape 6"/>
          <p:cNvSpPr/>
          <p:nvPr/>
        </p:nvSpPr>
        <p:spPr>
          <a:xfrm>
            <a:off x="4846320" y="822960"/>
            <a:ext cx="4114800" cy="365760"/>
          </a:xfrm>
          <a:prstGeom prst="rect">
            <a:avLst/>
          </a:prstGeom>
          <a:solidFill>
            <a:srgbClr val="C9A84C"/>
          </a:solidFill>
          <a:ln w="12700">
            <a:solidFill>
              <a:srgbClr val="C9A84C"/>
            </a:solidFill>
            <a:prstDash val="solid"/>
          </a:ln>
        </p:spPr>
        <p:txBody>
          <a:bodyPr/>
          <a:lstStyle/>
          <a:p>
            <a:endParaRPr lang="en-US"/>
          </a:p>
        </p:txBody>
      </p:sp>
      <p:sp>
        <p:nvSpPr>
          <p:cNvPr id="9" name="Text 7"/>
          <p:cNvSpPr/>
          <p:nvPr/>
        </p:nvSpPr>
        <p:spPr>
          <a:xfrm>
            <a:off x="4956048" y="868680"/>
            <a:ext cx="3895344" cy="283464"/>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Equity Market Signals</a:t>
            </a:r>
            <a:endParaRPr lang="en-US" sz="1200" dirty="0"/>
          </a:p>
        </p:txBody>
      </p:sp>
      <p:sp>
        <p:nvSpPr>
          <p:cNvPr id="10" name="Text 8"/>
          <p:cNvSpPr/>
          <p:nvPr/>
        </p:nvSpPr>
        <p:spPr>
          <a:xfrm>
            <a:off x="4983480" y="1280160"/>
            <a:ext cx="3840480" cy="141732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Declining market breadth (fewer stocks participating in rally)</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Shiller CAPE ratio above 30 historically signals elevated risk</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Surge in insider selling and buyback slowdowns</a:t>
            </a:r>
            <a:endParaRPr lang="en-US" sz="1100" dirty="0"/>
          </a:p>
        </p:txBody>
      </p:sp>
      <p:sp>
        <p:nvSpPr>
          <p:cNvPr id="11" name="Shape 9"/>
          <p:cNvSpPr/>
          <p:nvPr/>
        </p:nvSpPr>
        <p:spPr>
          <a:xfrm>
            <a:off x="457200" y="2926080"/>
            <a:ext cx="4114800" cy="1938528"/>
          </a:xfrm>
          <a:prstGeom prst="rect">
            <a:avLst/>
          </a:prstGeom>
          <a:solidFill>
            <a:srgbClr val="243447"/>
          </a:solidFill>
          <a:ln w="12700">
            <a:solidFill>
              <a:srgbClr val="243447"/>
            </a:solidFill>
            <a:prstDash val="solid"/>
          </a:ln>
        </p:spPr>
        <p:txBody>
          <a:bodyPr/>
          <a:lstStyle/>
          <a:p>
            <a:endParaRPr lang="en-US"/>
          </a:p>
        </p:txBody>
      </p:sp>
      <p:sp>
        <p:nvSpPr>
          <p:cNvPr id="12" name="Shape 10"/>
          <p:cNvSpPr/>
          <p:nvPr/>
        </p:nvSpPr>
        <p:spPr>
          <a:xfrm>
            <a:off x="457200" y="2926080"/>
            <a:ext cx="4114800" cy="365760"/>
          </a:xfrm>
          <a:prstGeom prst="rect">
            <a:avLst/>
          </a:prstGeom>
          <a:solidFill>
            <a:srgbClr val="1A7A8A"/>
          </a:solidFill>
          <a:ln w="12700">
            <a:solidFill>
              <a:srgbClr val="1A7A8A"/>
            </a:solidFill>
            <a:prstDash val="solid"/>
          </a:ln>
        </p:spPr>
        <p:txBody>
          <a:bodyPr/>
          <a:lstStyle/>
          <a:p>
            <a:endParaRPr lang="en-US"/>
          </a:p>
        </p:txBody>
      </p:sp>
      <p:sp>
        <p:nvSpPr>
          <p:cNvPr id="13" name="Text 11"/>
          <p:cNvSpPr/>
          <p:nvPr/>
        </p:nvSpPr>
        <p:spPr>
          <a:xfrm>
            <a:off x="566928" y="2971800"/>
            <a:ext cx="3895344" cy="283464"/>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Macro Signals</a:t>
            </a:r>
            <a:endParaRPr lang="en-US" sz="1200" dirty="0"/>
          </a:p>
        </p:txBody>
      </p:sp>
      <p:sp>
        <p:nvSpPr>
          <p:cNvPr id="14" name="Text 12"/>
          <p:cNvSpPr/>
          <p:nvPr/>
        </p:nvSpPr>
        <p:spPr>
          <a:xfrm>
            <a:off x="594360" y="3383280"/>
            <a:ext cx="3840480" cy="141732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Manufacturing PMI below 50 for sustained periods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Housing market transaction volume collapse precedes price falls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Dollar funding stress (LIBOR-OIS / FRA-OIS spread widening)</a:t>
            </a:r>
            <a:endParaRPr lang="en-US" sz="1100" dirty="0"/>
          </a:p>
        </p:txBody>
      </p:sp>
      <p:sp>
        <p:nvSpPr>
          <p:cNvPr id="15" name="Shape 13"/>
          <p:cNvSpPr/>
          <p:nvPr/>
        </p:nvSpPr>
        <p:spPr>
          <a:xfrm>
            <a:off x="4846320" y="2926080"/>
            <a:ext cx="4114800" cy="1938528"/>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846320" y="2926080"/>
            <a:ext cx="4114800" cy="365760"/>
          </a:xfrm>
          <a:prstGeom prst="rect">
            <a:avLst/>
          </a:prstGeom>
          <a:solidFill>
            <a:srgbClr val="6C3483"/>
          </a:solidFill>
          <a:ln w="12700">
            <a:solidFill>
              <a:srgbClr val="6C3483"/>
            </a:solidFill>
            <a:prstDash val="solid"/>
          </a:ln>
        </p:spPr>
        <p:txBody>
          <a:bodyPr/>
          <a:lstStyle/>
          <a:p>
            <a:endParaRPr lang="en-US"/>
          </a:p>
        </p:txBody>
      </p:sp>
      <p:sp>
        <p:nvSpPr>
          <p:cNvPr id="17" name="Text 15"/>
          <p:cNvSpPr/>
          <p:nvPr/>
        </p:nvSpPr>
        <p:spPr>
          <a:xfrm>
            <a:off x="4956048" y="2971800"/>
            <a:ext cx="3895344" cy="283464"/>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Behavioral Signals</a:t>
            </a:r>
            <a:endParaRPr lang="en-US" sz="1200" dirty="0"/>
          </a:p>
        </p:txBody>
      </p:sp>
      <p:sp>
        <p:nvSpPr>
          <p:cNvPr id="18" name="Text 16"/>
          <p:cNvSpPr/>
          <p:nvPr/>
        </p:nvSpPr>
        <p:spPr>
          <a:xfrm>
            <a:off x="4983480" y="3383280"/>
            <a:ext cx="3840480" cy="141732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VIX compression below 12 for extended periods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IPO and SPAC volume surge with declining quality</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Retail investor margin debt reaching historical highs</a:t>
            </a:r>
            <a:endParaRPr lang="en-US" sz="1100" dirty="0"/>
          </a:p>
        </p:txBody>
      </p:sp>
      <p:sp>
        <p:nvSpPr>
          <p:cNvPr id="19" name="Text 17"/>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Federal Reserve, BIS, Bloomberg, NBER — compiled by author</a:t>
            </a:r>
            <a:endParaRPr lang="en-US" sz="850" dirty="0"/>
          </a:p>
        </p:txBody>
      </p:sp>
      <p:sp>
        <p:nvSpPr>
          <p:cNvPr id="20" name="Shape 1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22 / 32</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Post-Crisis Market Resilience Patterns</a:t>
            </a:r>
            <a:endParaRPr lang="en-US" sz="2400" dirty="0"/>
          </a:p>
        </p:txBody>
      </p:sp>
      <p:sp>
        <p:nvSpPr>
          <p:cNvPr id="3" name="Shape 1"/>
          <p:cNvSpPr/>
          <p:nvPr/>
        </p:nvSpPr>
        <p:spPr>
          <a:xfrm>
            <a:off x="457200" y="749808"/>
            <a:ext cx="8229600" cy="475488"/>
          </a:xfrm>
          <a:prstGeom prst="rect">
            <a:avLst/>
          </a:prstGeom>
          <a:solidFill>
            <a:srgbClr val="0D1B2A"/>
          </a:solidFill>
          <a:ln w="12700">
            <a:solidFill>
              <a:srgbClr val="0D1B2A"/>
            </a:solidFill>
            <a:prstDash val="solid"/>
          </a:ln>
        </p:spPr>
        <p:txBody>
          <a:bodyPr/>
          <a:lstStyle/>
          <a:p>
            <a:endParaRPr lang="en-US"/>
          </a:p>
        </p:txBody>
      </p:sp>
      <p:sp>
        <p:nvSpPr>
          <p:cNvPr id="4" name="Text 2"/>
          <p:cNvSpPr/>
          <p:nvPr/>
        </p:nvSpPr>
        <p:spPr>
          <a:xfrm>
            <a:off x="594360" y="804672"/>
            <a:ext cx="7955280" cy="384048"/>
          </a:xfrm>
          <a:prstGeom prst="rect">
            <a:avLst/>
          </a:prstGeom>
          <a:noFill/>
          <a:ln/>
        </p:spPr>
        <p:txBody>
          <a:bodyPr wrap="square" lIns="0" tIns="0" rIns="0" bIns="0" rtlCol="0" anchor="ctr"/>
          <a:lstStyle/>
          <a:p>
            <a:pPr marL="0" indent="0">
              <a:buNone/>
            </a:pPr>
            <a:r>
              <a:rPr lang="en-US" sz="1250" dirty="0">
                <a:solidFill>
                  <a:srgbClr val="E8EFF6"/>
                </a:solidFill>
                <a:latin typeface="Calibri" pitchFamily="34" charset="0"/>
                <a:ea typeface="Calibri" pitchFamily="34" charset="-122"/>
                <a:cs typeface="Calibri" pitchFamily="34" charset="-120"/>
              </a:rPr>
              <a:t>Understanding market mortality requires understanding recovery: resilience is not automatic — it depends on structural, institutional, and policy conditions.</a:t>
            </a:r>
            <a:endParaRPr lang="en-US" sz="1250" dirty="0"/>
          </a:p>
        </p:txBody>
      </p:sp>
      <p:sp>
        <p:nvSpPr>
          <p:cNvPr id="5" name="Shape 3"/>
          <p:cNvSpPr/>
          <p:nvPr/>
        </p:nvSpPr>
        <p:spPr>
          <a:xfrm>
            <a:off x="457200" y="1389888"/>
            <a:ext cx="822960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457200" y="1389888"/>
            <a:ext cx="54864" cy="768096"/>
          </a:xfrm>
          <a:prstGeom prst="rect">
            <a:avLst/>
          </a:prstGeom>
          <a:solidFill>
            <a:srgbClr val="1A7A8A"/>
          </a:solidFill>
          <a:ln w="12700">
            <a:solidFill>
              <a:srgbClr val="1A7A8A"/>
            </a:solidFill>
            <a:prstDash val="solid"/>
          </a:ln>
        </p:spPr>
        <p:txBody>
          <a:bodyPr/>
          <a:lstStyle/>
          <a:p>
            <a:endParaRPr lang="en-US"/>
          </a:p>
        </p:txBody>
      </p:sp>
      <p:sp>
        <p:nvSpPr>
          <p:cNvPr id="7" name="Shape 5"/>
          <p:cNvSpPr/>
          <p:nvPr/>
        </p:nvSpPr>
        <p:spPr>
          <a:xfrm>
            <a:off x="7516368" y="1591056"/>
            <a:ext cx="987552" cy="320040"/>
          </a:xfrm>
          <a:prstGeom prst="rect">
            <a:avLst/>
          </a:prstGeom>
          <a:solidFill>
            <a:srgbClr val="1A7A8A"/>
          </a:solidFill>
          <a:ln w="12700">
            <a:solidFill>
              <a:srgbClr val="1A7A8A"/>
            </a:solidFill>
            <a:prstDash val="solid"/>
          </a:ln>
        </p:spPr>
        <p:txBody>
          <a:bodyPr/>
          <a:lstStyle/>
          <a:p>
            <a:endParaRPr lang="en-US"/>
          </a:p>
        </p:txBody>
      </p:sp>
      <p:sp>
        <p:nvSpPr>
          <p:cNvPr id="8" name="Text 6"/>
          <p:cNvSpPr/>
          <p:nvPr/>
        </p:nvSpPr>
        <p:spPr>
          <a:xfrm>
            <a:off x="7516368" y="1591056"/>
            <a:ext cx="987552"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HIGH</a:t>
            </a:r>
            <a:endParaRPr lang="en-US" sz="1100" dirty="0"/>
          </a:p>
        </p:txBody>
      </p:sp>
      <p:sp>
        <p:nvSpPr>
          <p:cNvPr id="9" name="Text 7"/>
          <p:cNvSpPr/>
          <p:nvPr/>
        </p:nvSpPr>
        <p:spPr>
          <a:xfrm>
            <a:off x="658368" y="1463040"/>
            <a:ext cx="667512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Institutional Credibility</a:t>
            </a:r>
            <a:endParaRPr lang="en-US" sz="1350" dirty="0"/>
          </a:p>
        </p:txBody>
      </p:sp>
      <p:sp>
        <p:nvSpPr>
          <p:cNvPr id="10" name="Text 8"/>
          <p:cNvSpPr/>
          <p:nvPr/>
        </p:nvSpPr>
        <p:spPr>
          <a:xfrm>
            <a:off x="658368" y="1792224"/>
            <a:ext cx="6675120" cy="329184"/>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Central banks with credible mandates restore confidence faster</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Rule-of-law strength determines contract enforcement after crises</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Transparent bank balance sheets speed credit recovery</a:t>
            </a:r>
            <a:endParaRPr lang="en-US" sz="1050" dirty="0"/>
          </a:p>
        </p:txBody>
      </p:sp>
      <p:sp>
        <p:nvSpPr>
          <p:cNvPr id="11" name="Shape 9"/>
          <p:cNvSpPr/>
          <p:nvPr/>
        </p:nvSpPr>
        <p:spPr>
          <a:xfrm>
            <a:off x="457200" y="2240280"/>
            <a:ext cx="822960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0"/>
          <p:cNvSpPr/>
          <p:nvPr/>
        </p:nvSpPr>
        <p:spPr>
          <a:xfrm>
            <a:off x="457200" y="2240280"/>
            <a:ext cx="54864" cy="768096"/>
          </a:xfrm>
          <a:prstGeom prst="rect">
            <a:avLst/>
          </a:prstGeom>
          <a:solidFill>
            <a:srgbClr val="1A7A8A"/>
          </a:solidFill>
          <a:ln w="12700">
            <a:solidFill>
              <a:srgbClr val="1A7A8A"/>
            </a:solidFill>
            <a:prstDash val="solid"/>
          </a:ln>
        </p:spPr>
        <p:txBody>
          <a:bodyPr/>
          <a:lstStyle/>
          <a:p>
            <a:endParaRPr lang="en-US"/>
          </a:p>
        </p:txBody>
      </p:sp>
      <p:sp>
        <p:nvSpPr>
          <p:cNvPr id="13" name="Shape 11"/>
          <p:cNvSpPr/>
          <p:nvPr/>
        </p:nvSpPr>
        <p:spPr>
          <a:xfrm>
            <a:off x="7516368" y="2441448"/>
            <a:ext cx="987552" cy="320040"/>
          </a:xfrm>
          <a:prstGeom prst="rect">
            <a:avLst/>
          </a:prstGeom>
          <a:solidFill>
            <a:srgbClr val="1A7A8A"/>
          </a:solidFill>
          <a:ln w="12700">
            <a:solidFill>
              <a:srgbClr val="1A7A8A"/>
            </a:solidFill>
            <a:prstDash val="solid"/>
          </a:ln>
        </p:spPr>
        <p:txBody>
          <a:bodyPr/>
          <a:lstStyle/>
          <a:p>
            <a:endParaRPr lang="en-US"/>
          </a:p>
        </p:txBody>
      </p:sp>
      <p:sp>
        <p:nvSpPr>
          <p:cNvPr id="14" name="Text 12"/>
          <p:cNvSpPr/>
          <p:nvPr/>
        </p:nvSpPr>
        <p:spPr>
          <a:xfrm>
            <a:off x="7516368" y="2441448"/>
            <a:ext cx="987552"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HIGH</a:t>
            </a:r>
            <a:endParaRPr lang="en-US" sz="1100" dirty="0"/>
          </a:p>
        </p:txBody>
      </p:sp>
      <p:sp>
        <p:nvSpPr>
          <p:cNvPr id="15" name="Text 13"/>
          <p:cNvSpPr/>
          <p:nvPr/>
        </p:nvSpPr>
        <p:spPr>
          <a:xfrm>
            <a:off x="658368" y="2313432"/>
            <a:ext cx="667512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Fiscal Capacity</a:t>
            </a:r>
            <a:endParaRPr lang="en-US" sz="1350" dirty="0"/>
          </a:p>
        </p:txBody>
      </p:sp>
      <p:sp>
        <p:nvSpPr>
          <p:cNvPr id="16" name="Text 14"/>
          <p:cNvSpPr/>
          <p:nvPr/>
        </p:nvSpPr>
        <p:spPr>
          <a:xfrm>
            <a:off x="658368" y="2642616"/>
            <a:ext cx="6675120" cy="329184"/>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Low pre-crisis debt enables counter-cyclical spending</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Broad tax base reduces sovereign risk concerns during stimulus</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IMF found fiscal multipliers highest when space exists (2012)</a:t>
            </a:r>
            <a:endParaRPr lang="en-US" sz="1050" dirty="0"/>
          </a:p>
        </p:txBody>
      </p:sp>
      <p:sp>
        <p:nvSpPr>
          <p:cNvPr id="17" name="Shape 15"/>
          <p:cNvSpPr/>
          <p:nvPr/>
        </p:nvSpPr>
        <p:spPr>
          <a:xfrm>
            <a:off x="457200" y="3090672"/>
            <a:ext cx="822960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457200" y="3090672"/>
            <a:ext cx="54864" cy="768096"/>
          </a:xfrm>
          <a:prstGeom prst="rect">
            <a:avLst/>
          </a:prstGeom>
          <a:solidFill>
            <a:srgbClr val="1A7A8A"/>
          </a:solidFill>
          <a:ln w="12700">
            <a:solidFill>
              <a:srgbClr val="1A7A8A"/>
            </a:solidFill>
            <a:prstDash val="solid"/>
          </a:ln>
        </p:spPr>
        <p:txBody>
          <a:bodyPr/>
          <a:lstStyle/>
          <a:p>
            <a:endParaRPr lang="en-US"/>
          </a:p>
        </p:txBody>
      </p:sp>
      <p:sp>
        <p:nvSpPr>
          <p:cNvPr id="19" name="Shape 17"/>
          <p:cNvSpPr/>
          <p:nvPr/>
        </p:nvSpPr>
        <p:spPr>
          <a:xfrm>
            <a:off x="7516368" y="3291840"/>
            <a:ext cx="987552" cy="320040"/>
          </a:xfrm>
          <a:prstGeom prst="rect">
            <a:avLst/>
          </a:prstGeom>
          <a:solidFill>
            <a:srgbClr val="1A7A8A"/>
          </a:solidFill>
          <a:ln w="12700">
            <a:solidFill>
              <a:srgbClr val="1A7A8A"/>
            </a:solidFill>
            <a:prstDash val="solid"/>
          </a:ln>
        </p:spPr>
        <p:txBody>
          <a:bodyPr/>
          <a:lstStyle/>
          <a:p>
            <a:endParaRPr lang="en-US"/>
          </a:p>
        </p:txBody>
      </p:sp>
      <p:sp>
        <p:nvSpPr>
          <p:cNvPr id="20" name="Text 18"/>
          <p:cNvSpPr/>
          <p:nvPr/>
        </p:nvSpPr>
        <p:spPr>
          <a:xfrm>
            <a:off x="7516368" y="3291840"/>
            <a:ext cx="987552"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HIGH</a:t>
            </a:r>
            <a:endParaRPr lang="en-US" sz="1100" dirty="0"/>
          </a:p>
        </p:txBody>
      </p:sp>
      <p:sp>
        <p:nvSpPr>
          <p:cNvPr id="21" name="Text 19"/>
          <p:cNvSpPr/>
          <p:nvPr/>
        </p:nvSpPr>
        <p:spPr>
          <a:xfrm>
            <a:off x="658368" y="3163824"/>
            <a:ext cx="667512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Financial System Health</a:t>
            </a:r>
            <a:endParaRPr lang="en-US" sz="1350" dirty="0"/>
          </a:p>
        </p:txBody>
      </p:sp>
      <p:sp>
        <p:nvSpPr>
          <p:cNvPr id="22" name="Text 20"/>
          <p:cNvSpPr/>
          <p:nvPr/>
        </p:nvSpPr>
        <p:spPr>
          <a:xfrm>
            <a:off x="658368" y="3493008"/>
            <a:ext cx="6675120" cy="329184"/>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Adequately capitalised banks essential for credit re-engagement</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Non-performing loan clean-up directly correlates with recovery speed</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Japan's delay in bank restructuring prolonged stagnation by years</a:t>
            </a:r>
            <a:endParaRPr lang="en-US" sz="1050" dirty="0"/>
          </a:p>
        </p:txBody>
      </p:sp>
      <p:sp>
        <p:nvSpPr>
          <p:cNvPr id="23" name="Shape 21"/>
          <p:cNvSpPr/>
          <p:nvPr/>
        </p:nvSpPr>
        <p:spPr>
          <a:xfrm>
            <a:off x="457200" y="3941064"/>
            <a:ext cx="8229600" cy="768096"/>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4" name="Shape 22"/>
          <p:cNvSpPr/>
          <p:nvPr/>
        </p:nvSpPr>
        <p:spPr>
          <a:xfrm>
            <a:off x="457200" y="3941064"/>
            <a:ext cx="54864" cy="768096"/>
          </a:xfrm>
          <a:prstGeom prst="rect">
            <a:avLst/>
          </a:prstGeom>
          <a:solidFill>
            <a:srgbClr val="C9A84C"/>
          </a:solidFill>
          <a:ln w="12700">
            <a:solidFill>
              <a:srgbClr val="C9A84C"/>
            </a:solidFill>
            <a:prstDash val="solid"/>
          </a:ln>
        </p:spPr>
        <p:txBody>
          <a:bodyPr/>
          <a:lstStyle/>
          <a:p>
            <a:endParaRPr lang="en-US"/>
          </a:p>
        </p:txBody>
      </p:sp>
      <p:sp>
        <p:nvSpPr>
          <p:cNvPr id="25" name="Shape 23"/>
          <p:cNvSpPr/>
          <p:nvPr/>
        </p:nvSpPr>
        <p:spPr>
          <a:xfrm>
            <a:off x="7516368" y="4142232"/>
            <a:ext cx="987552" cy="320040"/>
          </a:xfrm>
          <a:prstGeom prst="rect">
            <a:avLst/>
          </a:prstGeom>
          <a:solidFill>
            <a:srgbClr val="C9A84C"/>
          </a:solidFill>
          <a:ln w="12700">
            <a:solidFill>
              <a:srgbClr val="C9A84C"/>
            </a:solidFill>
            <a:prstDash val="solid"/>
          </a:ln>
        </p:spPr>
        <p:txBody>
          <a:bodyPr/>
          <a:lstStyle/>
          <a:p>
            <a:endParaRPr lang="en-US"/>
          </a:p>
        </p:txBody>
      </p:sp>
      <p:sp>
        <p:nvSpPr>
          <p:cNvPr id="26" name="Text 24"/>
          <p:cNvSpPr/>
          <p:nvPr/>
        </p:nvSpPr>
        <p:spPr>
          <a:xfrm>
            <a:off x="7516368" y="4142232"/>
            <a:ext cx="987552" cy="32004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MED</a:t>
            </a:r>
            <a:endParaRPr lang="en-US" sz="1100" dirty="0"/>
          </a:p>
        </p:txBody>
      </p:sp>
      <p:sp>
        <p:nvSpPr>
          <p:cNvPr id="27" name="Text 25"/>
          <p:cNvSpPr/>
          <p:nvPr/>
        </p:nvSpPr>
        <p:spPr>
          <a:xfrm>
            <a:off x="658368" y="4014216"/>
            <a:ext cx="667512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Structural Flexibility</a:t>
            </a:r>
            <a:endParaRPr lang="en-US" sz="1350" dirty="0"/>
          </a:p>
        </p:txBody>
      </p:sp>
      <p:sp>
        <p:nvSpPr>
          <p:cNvPr id="28" name="Text 26"/>
          <p:cNvSpPr/>
          <p:nvPr/>
        </p:nvSpPr>
        <p:spPr>
          <a:xfrm>
            <a:off x="658368" y="4343400"/>
            <a:ext cx="6675120" cy="329184"/>
          </a:xfrm>
          <a:prstGeom prst="rect">
            <a:avLst/>
          </a:prstGeom>
          <a:noFill/>
          <a:ln/>
        </p:spPr>
        <p:txBody>
          <a:bodyPr wrap="square" lIns="12700" tIns="12700" rIns="12700" bIns="12700" rtlCol="0" anchor="ctr"/>
          <a:lstStyle/>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Labour market flexibility enables faster employment reallocation</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Diversified industrial base reduces single-sector dependency</a:t>
            </a:r>
            <a:endParaRPr lang="en-US" sz="1050" dirty="0"/>
          </a:p>
          <a:p>
            <a:pPr marL="342900" indent="-342900">
              <a:buSzPct val="100000"/>
              <a:buChar char="•"/>
            </a:pPr>
            <a:r>
              <a:rPr lang="en-US" sz="1050" dirty="0">
                <a:solidFill>
                  <a:srgbClr val="243447"/>
                </a:solidFill>
                <a:latin typeface="Calibri" pitchFamily="34" charset="0"/>
                <a:ea typeface="Calibri" pitchFamily="34" charset="-122"/>
                <a:cs typeface="Calibri" pitchFamily="34" charset="-120"/>
              </a:rPr>
              <a:t>Product market competition speeds creative destruction</a:t>
            </a:r>
            <a:endParaRPr lang="en-US" sz="1050" dirty="0"/>
          </a:p>
        </p:txBody>
      </p:sp>
      <p:sp>
        <p:nvSpPr>
          <p:cNvPr id="29" name="Text 27"/>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IMF (2012), World Bank, Reinhart &amp; Rogoff (2009) — compiled by author</a:t>
            </a:r>
            <a:endParaRPr lang="en-US" sz="850" dirty="0"/>
          </a:p>
        </p:txBody>
      </p:sp>
      <p:sp>
        <p:nvSpPr>
          <p:cNvPr id="30" name="Shape 2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1" name="Text 2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23 / 32</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1B2B45"/>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Future Direction I — AI-Augmented Market Analysis</a:t>
            </a:r>
            <a:endParaRPr lang="en-US" sz="2400" dirty="0"/>
          </a:p>
        </p:txBody>
      </p:sp>
      <p:sp>
        <p:nvSpPr>
          <p:cNvPr id="3" name="Text 1"/>
          <p:cNvSpPr/>
          <p:nvPr/>
        </p:nvSpPr>
        <p:spPr>
          <a:xfrm>
            <a:off x="457200" y="749808"/>
            <a:ext cx="8229600" cy="475488"/>
          </a:xfrm>
          <a:prstGeom prst="rect">
            <a:avLst/>
          </a:prstGeom>
          <a:noFill/>
          <a:ln/>
        </p:spPr>
        <p:txBody>
          <a:bodyPr wrap="square" lIns="0" tIns="0" rIns="0" bIns="0" rtlCol="0" anchor="ctr"/>
          <a:lstStyle/>
          <a:p>
            <a:pPr marL="0" indent="0">
              <a:buNone/>
            </a:pPr>
            <a:r>
              <a:rPr lang="en-US" sz="1300" dirty="0">
                <a:solidFill>
                  <a:srgbClr val="E8EFF6"/>
                </a:solidFill>
                <a:latin typeface="Calibri" pitchFamily="34" charset="0"/>
                <a:ea typeface="Calibri" pitchFamily="34" charset="-122"/>
                <a:cs typeface="Calibri" pitchFamily="34" charset="-120"/>
              </a:rPr>
              <a:t>Integrating machine learning and large-scale data analysis into market mortality research is the primary technical frontier of the Dead Market initiative.</a:t>
            </a:r>
            <a:endParaRPr lang="en-US" sz="1300" dirty="0"/>
          </a:p>
        </p:txBody>
      </p:sp>
      <p:sp>
        <p:nvSpPr>
          <p:cNvPr id="4" name="Shape 2"/>
          <p:cNvSpPr/>
          <p:nvPr/>
        </p:nvSpPr>
        <p:spPr>
          <a:xfrm>
            <a:off x="457200" y="1389888"/>
            <a:ext cx="4114800" cy="1627632"/>
          </a:xfrm>
          <a:prstGeom prst="rect">
            <a:avLst/>
          </a:prstGeom>
          <a:solidFill>
            <a:srgbClr val="243447"/>
          </a:solidFill>
          <a:ln w="12700">
            <a:solidFill>
              <a:srgbClr val="243447"/>
            </a:solidFill>
            <a:prstDash val="solid"/>
          </a:ln>
        </p:spPr>
        <p:txBody>
          <a:bodyPr/>
          <a:lstStyle/>
          <a:p>
            <a:endParaRPr lang="en-US"/>
          </a:p>
        </p:txBody>
      </p:sp>
      <p:sp>
        <p:nvSpPr>
          <p:cNvPr id="5" name="Shape 3"/>
          <p:cNvSpPr/>
          <p:nvPr/>
        </p:nvSpPr>
        <p:spPr>
          <a:xfrm>
            <a:off x="457200" y="1389888"/>
            <a:ext cx="54864" cy="1627632"/>
          </a:xfrm>
          <a:prstGeom prst="rect">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640080" y="1481328"/>
            <a:ext cx="3749040" cy="34747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  Mortality Prediction Models</a:t>
            </a:r>
            <a:endParaRPr lang="en-US" sz="1300" dirty="0"/>
          </a:p>
        </p:txBody>
      </p:sp>
      <p:sp>
        <p:nvSpPr>
          <p:cNvPr id="7" name="Text 5"/>
          <p:cNvSpPr/>
          <p:nvPr/>
        </p:nvSpPr>
        <p:spPr>
          <a:xfrm>
            <a:off x="640080" y="1892808"/>
            <a:ext cx="3749040" cy="10789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Ensemble ML (random forests, gradient boosting) trained on pre-crisis indicators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Real-time probability scoring for market mortality events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Validated against historical crises using walk-forward testing</a:t>
            </a:r>
            <a:endParaRPr lang="en-US" sz="1100" dirty="0"/>
          </a:p>
        </p:txBody>
      </p:sp>
      <p:sp>
        <p:nvSpPr>
          <p:cNvPr id="8" name="Shape 6"/>
          <p:cNvSpPr/>
          <p:nvPr/>
        </p:nvSpPr>
        <p:spPr>
          <a:xfrm>
            <a:off x="4846320" y="1389888"/>
            <a:ext cx="4114800" cy="1627632"/>
          </a:xfrm>
          <a:prstGeom prst="rect">
            <a:avLst/>
          </a:prstGeom>
          <a:solidFill>
            <a:srgbClr val="243447"/>
          </a:solidFill>
          <a:ln w="12700">
            <a:solidFill>
              <a:srgbClr val="243447"/>
            </a:solidFill>
            <a:prstDash val="solid"/>
          </a:ln>
        </p:spPr>
        <p:txBody>
          <a:bodyPr/>
          <a:lstStyle/>
          <a:p>
            <a:endParaRPr lang="en-US"/>
          </a:p>
        </p:txBody>
      </p:sp>
      <p:sp>
        <p:nvSpPr>
          <p:cNvPr id="9" name="Shape 7"/>
          <p:cNvSpPr/>
          <p:nvPr/>
        </p:nvSpPr>
        <p:spPr>
          <a:xfrm>
            <a:off x="4846320" y="1389888"/>
            <a:ext cx="54864" cy="1627632"/>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5029200" y="1481328"/>
            <a:ext cx="3749040" cy="34747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  NLP Narrative Analysis</a:t>
            </a:r>
            <a:endParaRPr lang="en-US" sz="1300" dirty="0"/>
          </a:p>
        </p:txBody>
      </p:sp>
      <p:sp>
        <p:nvSpPr>
          <p:cNvPr id="11" name="Text 9"/>
          <p:cNvSpPr/>
          <p:nvPr/>
        </p:nvSpPr>
        <p:spPr>
          <a:xfrm>
            <a:off x="5029200" y="1892808"/>
            <a:ext cx="3749040" cy="10789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Processing central bank statements, earnings calls, and news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Extracting qualitative leading indicators of market stress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Sentiment time-series correlated with subsequent volatility</a:t>
            </a:r>
            <a:endParaRPr lang="en-US" sz="1100" dirty="0"/>
          </a:p>
        </p:txBody>
      </p:sp>
      <p:sp>
        <p:nvSpPr>
          <p:cNvPr id="12" name="Shape 10"/>
          <p:cNvSpPr/>
          <p:nvPr/>
        </p:nvSpPr>
        <p:spPr>
          <a:xfrm>
            <a:off x="457200" y="3172968"/>
            <a:ext cx="4114800" cy="1627632"/>
          </a:xfrm>
          <a:prstGeom prst="rect">
            <a:avLst/>
          </a:prstGeom>
          <a:solidFill>
            <a:srgbClr val="243447"/>
          </a:solidFill>
          <a:ln w="12700">
            <a:solidFill>
              <a:srgbClr val="243447"/>
            </a:solidFill>
            <a:prstDash val="solid"/>
          </a:ln>
        </p:spPr>
        <p:txBody>
          <a:bodyPr/>
          <a:lstStyle/>
          <a:p>
            <a:endParaRPr lang="en-US"/>
          </a:p>
        </p:txBody>
      </p:sp>
      <p:sp>
        <p:nvSpPr>
          <p:cNvPr id="13" name="Shape 11"/>
          <p:cNvSpPr/>
          <p:nvPr/>
        </p:nvSpPr>
        <p:spPr>
          <a:xfrm>
            <a:off x="457200" y="3172968"/>
            <a:ext cx="54864" cy="1627632"/>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640080" y="3264408"/>
            <a:ext cx="3749040" cy="34747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  Alternative Data Integration</a:t>
            </a:r>
            <a:endParaRPr lang="en-US" sz="1300" dirty="0"/>
          </a:p>
        </p:txBody>
      </p:sp>
      <p:sp>
        <p:nvSpPr>
          <p:cNvPr id="15" name="Text 13"/>
          <p:cNvSpPr/>
          <p:nvPr/>
        </p:nvSpPr>
        <p:spPr>
          <a:xfrm>
            <a:off x="640080" y="3675888"/>
            <a:ext cx="3749040" cy="10789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Satellite imagery, credit-card transactions, job posting data</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High-frequency signals invisible to traditional statistics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Provides nowcasting edge over lagging official data</a:t>
            </a:r>
            <a:endParaRPr lang="en-US" sz="1100" dirty="0"/>
          </a:p>
        </p:txBody>
      </p:sp>
      <p:sp>
        <p:nvSpPr>
          <p:cNvPr id="16" name="Shape 14"/>
          <p:cNvSpPr/>
          <p:nvPr/>
        </p:nvSpPr>
        <p:spPr>
          <a:xfrm>
            <a:off x="4846320" y="3172968"/>
            <a:ext cx="4114800" cy="1627632"/>
          </a:xfrm>
          <a:prstGeom prst="rect">
            <a:avLst/>
          </a:prstGeom>
          <a:solidFill>
            <a:srgbClr val="243447"/>
          </a:solidFill>
          <a:ln w="12700">
            <a:solidFill>
              <a:srgbClr val="243447"/>
            </a:solidFill>
            <a:prstDash val="solid"/>
          </a:ln>
        </p:spPr>
        <p:txBody>
          <a:bodyPr/>
          <a:lstStyle/>
          <a:p>
            <a:endParaRPr lang="en-US"/>
          </a:p>
        </p:txBody>
      </p:sp>
      <p:sp>
        <p:nvSpPr>
          <p:cNvPr id="17" name="Shape 15"/>
          <p:cNvSpPr/>
          <p:nvPr/>
        </p:nvSpPr>
        <p:spPr>
          <a:xfrm>
            <a:off x="4846320" y="3172968"/>
            <a:ext cx="54864" cy="1627632"/>
          </a:xfrm>
          <a:prstGeom prst="rect">
            <a:avLst/>
          </a:prstGeom>
          <a:solidFill>
            <a:srgbClr val="C9A84C"/>
          </a:solidFill>
          <a:ln w="12700">
            <a:solidFill>
              <a:srgbClr val="C9A84C"/>
            </a:solidFill>
            <a:prstDash val="solid"/>
          </a:ln>
        </p:spPr>
        <p:txBody>
          <a:bodyPr/>
          <a:lstStyle/>
          <a:p>
            <a:endParaRPr lang="en-US"/>
          </a:p>
        </p:txBody>
      </p:sp>
      <p:sp>
        <p:nvSpPr>
          <p:cNvPr id="18" name="Text 16"/>
          <p:cNvSpPr/>
          <p:nvPr/>
        </p:nvSpPr>
        <p:spPr>
          <a:xfrm>
            <a:off x="5029200" y="3264408"/>
            <a:ext cx="3749040" cy="347472"/>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  Synthetic Crisis Simulation</a:t>
            </a:r>
            <a:endParaRPr lang="en-US" sz="1300" dirty="0"/>
          </a:p>
        </p:txBody>
      </p:sp>
      <p:sp>
        <p:nvSpPr>
          <p:cNvPr id="19" name="Text 17"/>
          <p:cNvSpPr/>
          <p:nvPr/>
        </p:nvSpPr>
        <p:spPr>
          <a:xfrm>
            <a:off x="5029200" y="3675888"/>
            <a:ext cx="3749040" cy="1078992"/>
          </a:xfrm>
          <a:prstGeom prst="rect">
            <a:avLst/>
          </a:prstGeom>
          <a:noFill/>
          <a:ln/>
        </p:spPr>
        <p:txBody>
          <a:bodyPr wrap="square" lIns="25400" tIns="25400" rIns="25400" bIns="254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Agent-based models simulating contagion dynamics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Stress-test institutional resilience against novel scenarios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Complement to traditional regulatory stress tests</a:t>
            </a:r>
            <a:endParaRPr lang="en-US" sz="1100" dirty="0"/>
          </a:p>
        </p:txBody>
      </p:sp>
      <p:sp>
        <p:nvSpPr>
          <p:cNvPr id="20" name="Shape 1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24 / 32</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Future Research Directions</a:t>
            </a:r>
            <a:endParaRPr lang="en-US" sz="2400" dirty="0"/>
          </a:p>
        </p:txBody>
      </p:sp>
      <p:sp>
        <p:nvSpPr>
          <p:cNvPr id="3" name="Shape 1"/>
          <p:cNvSpPr/>
          <p:nvPr/>
        </p:nvSpPr>
        <p:spPr>
          <a:xfrm>
            <a:off x="457200" y="822960"/>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22960"/>
            <a:ext cx="54864" cy="1298448"/>
          </a:xfrm>
          <a:prstGeom prst="rect">
            <a:avLst/>
          </a:prstGeom>
          <a:solidFill>
            <a:srgbClr val="C9A84C"/>
          </a:solidFill>
          <a:ln w="12700">
            <a:solidFill>
              <a:srgbClr val="C9A84C"/>
            </a:solidFill>
            <a:prstDash val="solid"/>
          </a:ln>
        </p:spPr>
        <p:txBody>
          <a:bodyPr/>
          <a:lstStyle/>
          <a:p>
            <a:endParaRPr lang="en-US"/>
          </a:p>
        </p:txBody>
      </p:sp>
      <p:sp>
        <p:nvSpPr>
          <p:cNvPr id="5" name="Shape 3"/>
          <p:cNvSpPr/>
          <p:nvPr/>
        </p:nvSpPr>
        <p:spPr>
          <a:xfrm>
            <a:off x="3794760" y="896112"/>
            <a:ext cx="685800" cy="256032"/>
          </a:xfrm>
          <a:prstGeom prst="rect">
            <a:avLst/>
          </a:prstGeom>
          <a:solidFill>
            <a:srgbClr val="0D1B2A"/>
          </a:solidFill>
          <a:ln w="12700">
            <a:solidFill>
              <a:srgbClr val="0D1B2A"/>
            </a:solidFill>
            <a:prstDash val="solid"/>
          </a:ln>
        </p:spPr>
        <p:txBody>
          <a:bodyPr/>
          <a:lstStyle/>
          <a:p>
            <a:endParaRPr lang="en-US"/>
          </a:p>
        </p:txBody>
      </p:sp>
      <p:sp>
        <p:nvSpPr>
          <p:cNvPr id="6" name="Text 4"/>
          <p:cNvSpPr/>
          <p:nvPr/>
        </p:nvSpPr>
        <p:spPr>
          <a:xfrm>
            <a:off x="3794760" y="896112"/>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Quantitative</a:t>
            </a:r>
            <a:endParaRPr lang="en-US" sz="900" dirty="0"/>
          </a:p>
        </p:txBody>
      </p:sp>
      <p:sp>
        <p:nvSpPr>
          <p:cNvPr id="7" name="Text 5"/>
          <p:cNvSpPr/>
          <p:nvPr/>
        </p:nvSpPr>
        <p:spPr>
          <a:xfrm>
            <a:off x="640080" y="914400"/>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Cross-Asset Systemic Risk Mapping</a:t>
            </a:r>
            <a:endParaRPr lang="en-US" sz="1250" dirty="0"/>
          </a:p>
        </p:txBody>
      </p:sp>
      <p:sp>
        <p:nvSpPr>
          <p:cNvPr id="8" name="Text 6"/>
          <p:cNvSpPr/>
          <p:nvPr/>
        </p:nvSpPr>
        <p:spPr>
          <a:xfrm>
            <a:off x="640080" y="1325880"/>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Dynamic correlation networks across equities, bonds, FX, commodities &amp; crypto</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Real-time systemic risk concentration identification</a:t>
            </a:r>
            <a:endParaRPr lang="en-US" sz="1100" dirty="0"/>
          </a:p>
        </p:txBody>
      </p:sp>
      <p:sp>
        <p:nvSpPr>
          <p:cNvPr id="9" name="Shape 7"/>
          <p:cNvSpPr/>
          <p:nvPr/>
        </p:nvSpPr>
        <p:spPr>
          <a:xfrm>
            <a:off x="4846320" y="822960"/>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0" name="Shape 8"/>
          <p:cNvSpPr/>
          <p:nvPr/>
        </p:nvSpPr>
        <p:spPr>
          <a:xfrm>
            <a:off x="4846320" y="822960"/>
            <a:ext cx="54864" cy="1298448"/>
          </a:xfrm>
          <a:prstGeom prst="rect">
            <a:avLst/>
          </a:prstGeom>
          <a:solidFill>
            <a:srgbClr val="C9A84C"/>
          </a:solidFill>
          <a:ln w="12700">
            <a:solidFill>
              <a:srgbClr val="C9A84C"/>
            </a:solidFill>
            <a:prstDash val="solid"/>
          </a:ln>
        </p:spPr>
        <p:txBody>
          <a:bodyPr/>
          <a:lstStyle/>
          <a:p>
            <a:endParaRPr lang="en-US"/>
          </a:p>
        </p:txBody>
      </p:sp>
      <p:sp>
        <p:nvSpPr>
          <p:cNvPr id="11" name="Shape 9"/>
          <p:cNvSpPr/>
          <p:nvPr/>
        </p:nvSpPr>
        <p:spPr>
          <a:xfrm>
            <a:off x="8183880" y="896112"/>
            <a:ext cx="685800" cy="256032"/>
          </a:xfrm>
          <a:prstGeom prst="rect">
            <a:avLst/>
          </a:prstGeom>
          <a:solidFill>
            <a:srgbClr val="0D1B2A"/>
          </a:solidFill>
          <a:ln w="12700">
            <a:solidFill>
              <a:srgbClr val="0D1B2A"/>
            </a:solidFill>
            <a:prstDash val="solid"/>
          </a:ln>
        </p:spPr>
        <p:txBody>
          <a:bodyPr/>
          <a:lstStyle/>
          <a:p>
            <a:endParaRPr lang="en-US"/>
          </a:p>
        </p:txBody>
      </p:sp>
      <p:sp>
        <p:nvSpPr>
          <p:cNvPr id="12" name="Text 10"/>
          <p:cNvSpPr/>
          <p:nvPr/>
        </p:nvSpPr>
        <p:spPr>
          <a:xfrm>
            <a:off x="8183880" y="896112"/>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Policy</a:t>
            </a:r>
            <a:endParaRPr lang="en-US" sz="900" dirty="0"/>
          </a:p>
        </p:txBody>
      </p:sp>
      <p:sp>
        <p:nvSpPr>
          <p:cNvPr id="13" name="Text 11"/>
          <p:cNvSpPr/>
          <p:nvPr/>
        </p:nvSpPr>
        <p:spPr>
          <a:xfrm>
            <a:off x="5029200" y="914400"/>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Regulatory Arbitrage &amp; Capital Flows</a:t>
            </a:r>
            <a:endParaRPr lang="en-US" sz="1250" dirty="0"/>
          </a:p>
        </p:txBody>
      </p:sp>
      <p:sp>
        <p:nvSpPr>
          <p:cNvPr id="14" name="Text 12"/>
          <p:cNvSpPr/>
          <p:nvPr/>
        </p:nvSpPr>
        <p:spPr>
          <a:xfrm>
            <a:off x="5029200" y="1325880"/>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How cross-jurisdictional regulatory gaps drive capital migration</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New systemic risk loci outside supervised perimeters</a:t>
            </a:r>
            <a:endParaRPr lang="en-US" sz="1100" dirty="0"/>
          </a:p>
        </p:txBody>
      </p:sp>
      <p:sp>
        <p:nvSpPr>
          <p:cNvPr id="15" name="Shape 13"/>
          <p:cNvSpPr/>
          <p:nvPr/>
        </p:nvSpPr>
        <p:spPr>
          <a:xfrm>
            <a:off x="457200" y="2267712"/>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6" name="Shape 14"/>
          <p:cNvSpPr/>
          <p:nvPr/>
        </p:nvSpPr>
        <p:spPr>
          <a:xfrm>
            <a:off x="457200" y="2267712"/>
            <a:ext cx="54864" cy="1298448"/>
          </a:xfrm>
          <a:prstGeom prst="rect">
            <a:avLst/>
          </a:prstGeom>
          <a:solidFill>
            <a:srgbClr val="C9A84C"/>
          </a:solidFill>
          <a:ln w="12700">
            <a:solidFill>
              <a:srgbClr val="C9A84C"/>
            </a:solidFill>
            <a:prstDash val="solid"/>
          </a:ln>
        </p:spPr>
        <p:txBody>
          <a:bodyPr/>
          <a:lstStyle/>
          <a:p>
            <a:endParaRPr lang="en-US"/>
          </a:p>
        </p:txBody>
      </p:sp>
      <p:sp>
        <p:nvSpPr>
          <p:cNvPr id="17" name="Shape 15"/>
          <p:cNvSpPr/>
          <p:nvPr/>
        </p:nvSpPr>
        <p:spPr>
          <a:xfrm>
            <a:off x="3794760" y="2340864"/>
            <a:ext cx="685800" cy="256032"/>
          </a:xfrm>
          <a:prstGeom prst="rect">
            <a:avLst/>
          </a:prstGeom>
          <a:solidFill>
            <a:srgbClr val="0D1B2A"/>
          </a:solidFill>
          <a:ln w="12700">
            <a:solidFill>
              <a:srgbClr val="0D1B2A"/>
            </a:solidFill>
            <a:prstDash val="solid"/>
          </a:ln>
        </p:spPr>
        <p:txBody>
          <a:bodyPr/>
          <a:lstStyle/>
          <a:p>
            <a:endParaRPr lang="en-US"/>
          </a:p>
        </p:txBody>
      </p:sp>
      <p:sp>
        <p:nvSpPr>
          <p:cNvPr id="18" name="Text 16"/>
          <p:cNvSpPr/>
          <p:nvPr/>
        </p:nvSpPr>
        <p:spPr>
          <a:xfrm>
            <a:off x="3794760" y="2340864"/>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Crypto</a:t>
            </a:r>
            <a:endParaRPr lang="en-US" sz="900" dirty="0"/>
          </a:p>
        </p:txBody>
      </p:sp>
      <p:sp>
        <p:nvSpPr>
          <p:cNvPr id="19" name="Text 17"/>
          <p:cNvSpPr/>
          <p:nvPr/>
        </p:nvSpPr>
        <p:spPr>
          <a:xfrm>
            <a:off x="640080" y="2359152"/>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DeFi Risk Architecture</a:t>
            </a:r>
            <a:endParaRPr lang="en-US" sz="1250" dirty="0"/>
          </a:p>
        </p:txBody>
      </p:sp>
      <p:sp>
        <p:nvSpPr>
          <p:cNvPr id="20" name="Text 18"/>
          <p:cNvSpPr/>
          <p:nvPr/>
        </p:nvSpPr>
        <p:spPr>
          <a:xfrm>
            <a:off x="640080" y="2770632"/>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Governance token failures and algorithmic stablecoin spirals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Cross-chain contagion dynamics in decentralized finance</a:t>
            </a:r>
            <a:endParaRPr lang="en-US" sz="1100" dirty="0"/>
          </a:p>
        </p:txBody>
      </p:sp>
      <p:sp>
        <p:nvSpPr>
          <p:cNvPr id="21" name="Shape 19"/>
          <p:cNvSpPr/>
          <p:nvPr/>
        </p:nvSpPr>
        <p:spPr>
          <a:xfrm>
            <a:off x="4846320" y="2267712"/>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2" name="Shape 20"/>
          <p:cNvSpPr/>
          <p:nvPr/>
        </p:nvSpPr>
        <p:spPr>
          <a:xfrm>
            <a:off x="4846320" y="2267712"/>
            <a:ext cx="54864" cy="1298448"/>
          </a:xfrm>
          <a:prstGeom prst="rect">
            <a:avLst/>
          </a:prstGeom>
          <a:solidFill>
            <a:srgbClr val="C9A84C"/>
          </a:solidFill>
          <a:ln w="12700">
            <a:solidFill>
              <a:srgbClr val="C9A84C"/>
            </a:solidFill>
            <a:prstDash val="solid"/>
          </a:ln>
        </p:spPr>
        <p:txBody>
          <a:bodyPr/>
          <a:lstStyle/>
          <a:p>
            <a:endParaRPr lang="en-US"/>
          </a:p>
        </p:txBody>
      </p:sp>
      <p:sp>
        <p:nvSpPr>
          <p:cNvPr id="23" name="Shape 21"/>
          <p:cNvSpPr/>
          <p:nvPr/>
        </p:nvSpPr>
        <p:spPr>
          <a:xfrm>
            <a:off x="8183880" y="2340864"/>
            <a:ext cx="685800" cy="256032"/>
          </a:xfrm>
          <a:prstGeom prst="rect">
            <a:avLst/>
          </a:prstGeom>
          <a:solidFill>
            <a:srgbClr val="0D1B2A"/>
          </a:solidFill>
          <a:ln w="12700">
            <a:solidFill>
              <a:srgbClr val="0D1B2A"/>
            </a:solidFill>
            <a:prstDash val="solid"/>
          </a:ln>
        </p:spPr>
        <p:txBody>
          <a:bodyPr/>
          <a:lstStyle/>
          <a:p>
            <a:endParaRPr lang="en-US"/>
          </a:p>
        </p:txBody>
      </p:sp>
      <p:sp>
        <p:nvSpPr>
          <p:cNvPr id="24" name="Text 22"/>
          <p:cNvSpPr/>
          <p:nvPr/>
        </p:nvSpPr>
        <p:spPr>
          <a:xfrm>
            <a:off x="8183880" y="2340864"/>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Macro</a:t>
            </a:r>
            <a:endParaRPr lang="en-US" sz="900" dirty="0"/>
          </a:p>
        </p:txBody>
      </p:sp>
      <p:sp>
        <p:nvSpPr>
          <p:cNvPr id="25" name="Text 23"/>
          <p:cNvSpPr/>
          <p:nvPr/>
        </p:nvSpPr>
        <p:spPr>
          <a:xfrm>
            <a:off x="5029200" y="2359152"/>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Geopolitical Risk Quantification</a:t>
            </a:r>
            <a:endParaRPr lang="en-US" sz="1250" dirty="0"/>
          </a:p>
        </p:txBody>
      </p:sp>
      <p:sp>
        <p:nvSpPr>
          <p:cNvPr id="26" name="Text 24"/>
          <p:cNvSpPr/>
          <p:nvPr/>
        </p:nvSpPr>
        <p:spPr>
          <a:xfrm>
            <a:off x="5029200" y="2770632"/>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Translating geopolitical events into quantitative market-stress scenarios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Indices usable in portfolio stress-testing frameworks</a:t>
            </a:r>
            <a:endParaRPr lang="en-US" sz="1100" dirty="0"/>
          </a:p>
        </p:txBody>
      </p:sp>
      <p:sp>
        <p:nvSpPr>
          <p:cNvPr id="27" name="Shape 25"/>
          <p:cNvSpPr/>
          <p:nvPr/>
        </p:nvSpPr>
        <p:spPr>
          <a:xfrm>
            <a:off x="457200" y="3712464"/>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8" name="Shape 26"/>
          <p:cNvSpPr/>
          <p:nvPr/>
        </p:nvSpPr>
        <p:spPr>
          <a:xfrm>
            <a:off x="457200" y="3712464"/>
            <a:ext cx="54864" cy="1298448"/>
          </a:xfrm>
          <a:prstGeom prst="rect">
            <a:avLst/>
          </a:prstGeom>
          <a:solidFill>
            <a:srgbClr val="C9A84C"/>
          </a:solidFill>
          <a:ln w="12700">
            <a:solidFill>
              <a:srgbClr val="C9A84C"/>
            </a:solidFill>
            <a:prstDash val="solid"/>
          </a:ln>
        </p:spPr>
        <p:txBody>
          <a:bodyPr/>
          <a:lstStyle/>
          <a:p>
            <a:endParaRPr lang="en-US"/>
          </a:p>
        </p:txBody>
      </p:sp>
      <p:sp>
        <p:nvSpPr>
          <p:cNvPr id="29" name="Shape 27"/>
          <p:cNvSpPr/>
          <p:nvPr/>
        </p:nvSpPr>
        <p:spPr>
          <a:xfrm>
            <a:off x="3794760" y="3785616"/>
            <a:ext cx="685800" cy="256032"/>
          </a:xfrm>
          <a:prstGeom prst="rect">
            <a:avLst/>
          </a:prstGeom>
          <a:solidFill>
            <a:srgbClr val="0D1B2A"/>
          </a:solidFill>
          <a:ln w="12700">
            <a:solidFill>
              <a:srgbClr val="0D1B2A"/>
            </a:solidFill>
            <a:prstDash val="solid"/>
          </a:ln>
        </p:spPr>
        <p:txBody>
          <a:bodyPr/>
          <a:lstStyle/>
          <a:p>
            <a:endParaRPr lang="en-US"/>
          </a:p>
        </p:txBody>
      </p:sp>
      <p:sp>
        <p:nvSpPr>
          <p:cNvPr id="30" name="Text 28"/>
          <p:cNvSpPr/>
          <p:nvPr/>
        </p:nvSpPr>
        <p:spPr>
          <a:xfrm>
            <a:off x="3794760" y="3785616"/>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Policy</a:t>
            </a:r>
            <a:endParaRPr lang="en-US" sz="900" dirty="0"/>
          </a:p>
        </p:txBody>
      </p:sp>
      <p:sp>
        <p:nvSpPr>
          <p:cNvPr id="31" name="Text 29"/>
          <p:cNvSpPr/>
          <p:nvPr/>
        </p:nvSpPr>
        <p:spPr>
          <a:xfrm>
            <a:off x="640080" y="3803904"/>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Post-Crisis Resilience Analysis</a:t>
            </a:r>
            <a:endParaRPr lang="en-US" sz="1250" dirty="0"/>
          </a:p>
        </p:txBody>
      </p:sp>
      <p:sp>
        <p:nvSpPr>
          <p:cNvPr id="32" name="Text 30"/>
          <p:cNvSpPr/>
          <p:nvPr/>
        </p:nvSpPr>
        <p:spPr>
          <a:xfrm>
            <a:off x="640080" y="4215384"/>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Comparative recovery trajectories across institutional frameworks</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Evidence-based policy prescriptions for building market resilience</a:t>
            </a:r>
            <a:endParaRPr lang="en-US" sz="1100" dirty="0"/>
          </a:p>
        </p:txBody>
      </p:sp>
      <p:sp>
        <p:nvSpPr>
          <p:cNvPr id="33" name="Shape 31"/>
          <p:cNvSpPr/>
          <p:nvPr/>
        </p:nvSpPr>
        <p:spPr>
          <a:xfrm>
            <a:off x="4846320" y="3712464"/>
            <a:ext cx="4114800" cy="129844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34" name="Shape 32"/>
          <p:cNvSpPr/>
          <p:nvPr/>
        </p:nvSpPr>
        <p:spPr>
          <a:xfrm>
            <a:off x="4846320" y="3712464"/>
            <a:ext cx="54864" cy="1298448"/>
          </a:xfrm>
          <a:prstGeom prst="rect">
            <a:avLst/>
          </a:prstGeom>
          <a:solidFill>
            <a:srgbClr val="C9A84C"/>
          </a:solidFill>
          <a:ln w="12700">
            <a:solidFill>
              <a:srgbClr val="C9A84C"/>
            </a:solidFill>
            <a:prstDash val="solid"/>
          </a:ln>
        </p:spPr>
        <p:txBody>
          <a:bodyPr/>
          <a:lstStyle/>
          <a:p>
            <a:endParaRPr lang="en-US"/>
          </a:p>
        </p:txBody>
      </p:sp>
      <p:sp>
        <p:nvSpPr>
          <p:cNvPr id="35" name="Shape 33"/>
          <p:cNvSpPr/>
          <p:nvPr/>
        </p:nvSpPr>
        <p:spPr>
          <a:xfrm>
            <a:off x="8183880" y="3785616"/>
            <a:ext cx="685800" cy="256032"/>
          </a:xfrm>
          <a:prstGeom prst="rect">
            <a:avLst/>
          </a:prstGeom>
          <a:solidFill>
            <a:srgbClr val="0D1B2A"/>
          </a:solidFill>
          <a:ln w="12700">
            <a:solidFill>
              <a:srgbClr val="0D1B2A"/>
            </a:solidFill>
            <a:prstDash val="solid"/>
          </a:ln>
        </p:spPr>
        <p:txBody>
          <a:bodyPr/>
          <a:lstStyle/>
          <a:p>
            <a:endParaRPr lang="en-US"/>
          </a:p>
        </p:txBody>
      </p:sp>
      <p:sp>
        <p:nvSpPr>
          <p:cNvPr id="36" name="Text 34"/>
          <p:cNvSpPr/>
          <p:nvPr/>
        </p:nvSpPr>
        <p:spPr>
          <a:xfrm>
            <a:off x="8183880" y="3785616"/>
            <a:ext cx="685800" cy="256032"/>
          </a:xfrm>
          <a:prstGeom prst="rect">
            <a:avLst/>
          </a:prstGeom>
          <a:noFill/>
          <a:ln/>
        </p:spPr>
        <p:txBody>
          <a:bodyPr wrap="square" lIns="0" tIns="0" rIns="0" bIns="0" rtlCol="0" anchor="ctr"/>
          <a:lstStyle/>
          <a:p>
            <a:pPr marL="0" indent="0" algn="ctr">
              <a:buNone/>
            </a:pPr>
            <a:r>
              <a:rPr lang="en-US" sz="900" b="1" dirty="0">
                <a:solidFill>
                  <a:srgbClr val="C9A84C"/>
                </a:solidFill>
                <a:latin typeface="Calibri" pitchFamily="34" charset="0"/>
                <a:ea typeface="Calibri" pitchFamily="34" charset="-122"/>
                <a:cs typeface="Calibri" pitchFamily="34" charset="-120"/>
              </a:rPr>
              <a:t>Emerging</a:t>
            </a:r>
            <a:endParaRPr lang="en-US" sz="900" dirty="0"/>
          </a:p>
        </p:txBody>
      </p:sp>
      <p:sp>
        <p:nvSpPr>
          <p:cNvPr id="37" name="Text 35"/>
          <p:cNvSpPr/>
          <p:nvPr/>
        </p:nvSpPr>
        <p:spPr>
          <a:xfrm>
            <a:off x="5029200" y="3803904"/>
            <a:ext cx="3063240" cy="320040"/>
          </a:xfrm>
          <a:prstGeom prst="rect">
            <a:avLst/>
          </a:prstGeom>
          <a:noFill/>
          <a:ln/>
        </p:spPr>
        <p:txBody>
          <a:bodyPr wrap="square" lIns="0" tIns="0" rIns="0" bIns="0" rtlCol="0" anchor="ctr"/>
          <a:lstStyle/>
          <a:p>
            <a:pPr marL="0" indent="0">
              <a:buNone/>
            </a:pPr>
            <a:r>
              <a:rPr lang="en-US" sz="1250" b="1" dirty="0">
                <a:solidFill>
                  <a:srgbClr val="0D1B2A"/>
                </a:solidFill>
                <a:latin typeface="Calibri" pitchFamily="34" charset="0"/>
                <a:ea typeface="Calibri" pitchFamily="34" charset="-122"/>
                <a:cs typeface="Calibri" pitchFamily="34" charset="-120"/>
              </a:rPr>
              <a:t>Climate-Finance Risk Intersections</a:t>
            </a:r>
            <a:endParaRPr lang="en-US" sz="1250" dirty="0"/>
          </a:p>
        </p:txBody>
      </p:sp>
      <p:sp>
        <p:nvSpPr>
          <p:cNvPr id="38" name="Text 36"/>
          <p:cNvSpPr/>
          <p:nvPr/>
        </p:nvSpPr>
        <p:spPr>
          <a:xfrm>
            <a:off x="5029200" y="4215384"/>
            <a:ext cx="3794760" cy="749808"/>
          </a:xfrm>
          <a:prstGeom prst="rect">
            <a:avLst/>
          </a:prstGeom>
          <a:noFill/>
          <a:ln/>
        </p:spPr>
        <p:txBody>
          <a:bodyPr wrap="square" lIns="25400" tIns="25400" rIns="25400" bIns="25400" rtlCol="0" anchor="ctr"/>
          <a:lstStyle/>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Physical &amp; transition climate risks interacting with financial fragility</a:t>
            </a:r>
            <a:endParaRPr lang="en-US" sz="1100" dirty="0"/>
          </a:p>
          <a:p>
            <a:pPr marL="342900" indent="-342900">
              <a:buSzPct val="100000"/>
              <a:buChar char="•"/>
            </a:pPr>
            <a:r>
              <a:rPr lang="en-US" sz="1100" dirty="0">
                <a:solidFill>
                  <a:srgbClr val="243447"/>
                </a:solidFill>
                <a:latin typeface="Calibri" pitchFamily="34" charset="0"/>
                <a:ea typeface="Calibri" pitchFamily="34" charset="-122"/>
                <a:cs typeface="Calibri" pitchFamily="34" charset="-120"/>
              </a:rPr>
              <a:t>Stranded-asset dynamics and their systemic implications</a:t>
            </a:r>
            <a:endParaRPr lang="en-US" sz="1100" dirty="0"/>
          </a:p>
        </p:txBody>
      </p:sp>
      <p:sp>
        <p:nvSpPr>
          <p:cNvPr id="39" name="Shape 37"/>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40" name="Text 38"/>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25 / 32</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Publication Model &amp; Open Research Archive</a:t>
            </a:r>
            <a:endParaRPr lang="en-US" sz="2400" dirty="0"/>
          </a:p>
        </p:txBody>
      </p:sp>
      <p:sp>
        <p:nvSpPr>
          <p:cNvPr id="3" name="Shape 1"/>
          <p:cNvSpPr/>
          <p:nvPr/>
        </p:nvSpPr>
        <p:spPr>
          <a:xfrm>
            <a:off x="457200" y="804672"/>
            <a:ext cx="8229600" cy="1234440"/>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04672"/>
            <a:ext cx="54864" cy="1234440"/>
          </a:xfrm>
          <a:prstGeom prst="rect">
            <a:avLst/>
          </a:prstGeom>
          <a:solidFill>
            <a:srgbClr val="1A7A8A"/>
          </a:solidFill>
          <a:ln w="12700">
            <a:solidFill>
              <a:srgbClr val="1A7A8A"/>
            </a:solidFill>
            <a:prstDash val="solid"/>
          </a:ln>
        </p:spPr>
        <p:txBody>
          <a:bodyPr/>
          <a:lstStyle/>
          <a:p>
            <a:endParaRPr lang="en-US"/>
          </a:p>
        </p:txBody>
      </p:sp>
      <p:sp>
        <p:nvSpPr>
          <p:cNvPr id="5" name="Text 3"/>
          <p:cNvSpPr/>
          <p:nvPr/>
        </p:nvSpPr>
        <p:spPr>
          <a:xfrm>
            <a:off x="640080" y="868680"/>
            <a:ext cx="7863840" cy="347472"/>
          </a:xfrm>
          <a:prstGeom prst="rect">
            <a:avLst/>
          </a:prstGeom>
          <a:noFill/>
          <a:ln/>
        </p:spPr>
        <p:txBody>
          <a:bodyPr wrap="square" lIns="0" tIns="0" rIns="0" bIns="0" rtlCol="0" anchor="ctr"/>
          <a:lstStyle/>
          <a:p>
            <a:pPr marL="0" indent="0">
              <a:buNone/>
            </a:pPr>
            <a:r>
              <a:rPr lang="en-US" sz="1550" b="1" dirty="0">
                <a:solidFill>
                  <a:srgbClr val="FFFFFF"/>
                </a:solidFill>
                <a:latin typeface="Calibri" pitchFamily="34" charset="0"/>
                <a:ea typeface="Calibri" pitchFamily="34" charset="-122"/>
                <a:cs typeface="Calibri" pitchFamily="34" charset="-120"/>
              </a:rPr>
              <a:t>🌐  Open Access Research Platform</a:t>
            </a:r>
            <a:endParaRPr lang="en-US" sz="1550" dirty="0"/>
          </a:p>
        </p:txBody>
      </p:sp>
      <p:sp>
        <p:nvSpPr>
          <p:cNvPr id="6" name="Text 4"/>
          <p:cNvSpPr/>
          <p:nvPr/>
        </p:nvSpPr>
        <p:spPr>
          <a:xfrm>
            <a:off x="640080" y="1298448"/>
            <a:ext cx="7863840" cy="658368"/>
          </a:xfrm>
          <a:prstGeom prst="rect">
            <a:avLst/>
          </a:prstGeom>
          <a:noFill/>
          <a:ln/>
        </p:spPr>
        <p:txBody>
          <a:bodyPr wrap="square" lIns="0" tIns="0" rIns="0" bIns="0" rtlCol="0" anchor="ctr"/>
          <a:lstStyle/>
          <a:p>
            <a:pPr marL="0" indent="0">
              <a:buNone/>
            </a:pPr>
            <a:r>
              <a:rPr lang="en-US" sz="1250" dirty="0">
                <a:solidFill>
                  <a:srgbClr val="E8EFF6"/>
                </a:solidFill>
                <a:latin typeface="Calibri" pitchFamily="34" charset="0"/>
                <a:ea typeface="Calibri" pitchFamily="34" charset="-122"/>
                <a:cs typeface="Calibri" pitchFamily="34" charset="-120"/>
              </a:rPr>
              <a:t>Research materials, datasets, and documentation are published openly — ensuring permanent, citable, and globally available output for academics, practitioners, and policymakers worldwide.</a:t>
            </a:r>
            <a:endParaRPr lang="en-US" sz="1250" dirty="0"/>
          </a:p>
        </p:txBody>
      </p:sp>
      <p:sp>
        <p:nvSpPr>
          <p:cNvPr id="7" name="Shape 5"/>
          <p:cNvSpPr/>
          <p:nvPr/>
        </p:nvSpPr>
        <p:spPr>
          <a:xfrm>
            <a:off x="457200" y="2212848"/>
            <a:ext cx="4114800" cy="1170432"/>
          </a:xfrm>
          <a:prstGeom prst="rect">
            <a:avLst/>
          </a:prstGeom>
          <a:solidFill>
            <a:srgbClr val="243447"/>
          </a:solidFill>
          <a:ln w="12700">
            <a:solidFill>
              <a:srgbClr val="243447"/>
            </a:solidFill>
            <a:prstDash val="solid"/>
          </a:ln>
        </p:spPr>
        <p:txBody>
          <a:bodyPr/>
          <a:lstStyle/>
          <a:p>
            <a:endParaRPr lang="en-US"/>
          </a:p>
        </p:txBody>
      </p:sp>
      <p:sp>
        <p:nvSpPr>
          <p:cNvPr id="8" name="Shape 6"/>
          <p:cNvSpPr/>
          <p:nvPr/>
        </p:nvSpPr>
        <p:spPr>
          <a:xfrm>
            <a:off x="457200" y="2212848"/>
            <a:ext cx="54864" cy="1170432"/>
          </a:xfrm>
          <a:prstGeom prst="rect">
            <a:avLst/>
          </a:prstGeom>
          <a:solidFill>
            <a:srgbClr val="C9A84C"/>
          </a:solidFill>
          <a:ln w="12700">
            <a:solidFill>
              <a:srgbClr val="C9A84C"/>
            </a:solidFill>
            <a:prstDash val="solid"/>
          </a:ln>
        </p:spPr>
        <p:txBody>
          <a:bodyPr/>
          <a:lstStyle/>
          <a:p>
            <a:endParaRPr lang="en-US"/>
          </a:p>
        </p:txBody>
      </p:sp>
      <p:sp>
        <p:nvSpPr>
          <p:cNvPr id="9" name="Text 7"/>
          <p:cNvSpPr/>
          <p:nvPr/>
        </p:nvSpPr>
        <p:spPr>
          <a:xfrm>
            <a:off x="621792" y="2304288"/>
            <a:ext cx="3840480" cy="292608"/>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Analytical Reports</a:t>
            </a:r>
            <a:endParaRPr lang="en-US" sz="1300" dirty="0"/>
          </a:p>
        </p:txBody>
      </p:sp>
      <p:sp>
        <p:nvSpPr>
          <p:cNvPr id="10" name="Text 8"/>
          <p:cNvSpPr/>
          <p:nvPr/>
        </p:nvSpPr>
        <p:spPr>
          <a:xfrm>
            <a:off x="621792" y="2688336"/>
            <a:ext cx="3840480" cy="621792"/>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Structured deep-dives into specific market mortality episodes and risk domains</a:t>
            </a:r>
            <a:endParaRPr lang="en-US" sz="1200" dirty="0"/>
          </a:p>
        </p:txBody>
      </p:sp>
      <p:sp>
        <p:nvSpPr>
          <p:cNvPr id="11" name="Shape 9"/>
          <p:cNvSpPr/>
          <p:nvPr/>
        </p:nvSpPr>
        <p:spPr>
          <a:xfrm>
            <a:off x="4846320" y="2212848"/>
            <a:ext cx="4114800" cy="1170432"/>
          </a:xfrm>
          <a:prstGeom prst="rect">
            <a:avLst/>
          </a:prstGeom>
          <a:solidFill>
            <a:srgbClr val="243447"/>
          </a:solidFill>
          <a:ln w="12700">
            <a:solidFill>
              <a:srgbClr val="243447"/>
            </a:solidFill>
            <a:prstDash val="solid"/>
          </a:ln>
        </p:spPr>
        <p:txBody>
          <a:bodyPr/>
          <a:lstStyle/>
          <a:p>
            <a:endParaRPr lang="en-US"/>
          </a:p>
        </p:txBody>
      </p:sp>
      <p:sp>
        <p:nvSpPr>
          <p:cNvPr id="12" name="Shape 10"/>
          <p:cNvSpPr/>
          <p:nvPr/>
        </p:nvSpPr>
        <p:spPr>
          <a:xfrm>
            <a:off x="4846320" y="2212848"/>
            <a:ext cx="54864" cy="1170432"/>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5010912" y="2304288"/>
            <a:ext cx="3840480" cy="292608"/>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Conceptual Frameworks</a:t>
            </a:r>
            <a:endParaRPr lang="en-US" sz="1300" dirty="0"/>
          </a:p>
        </p:txBody>
      </p:sp>
      <p:sp>
        <p:nvSpPr>
          <p:cNvPr id="14" name="Text 12"/>
          <p:cNvSpPr/>
          <p:nvPr/>
        </p:nvSpPr>
        <p:spPr>
          <a:xfrm>
            <a:off x="5010912" y="2688336"/>
            <a:ext cx="3840480" cy="621792"/>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Original theoretical models for understanding market decline and systemic fragility</a:t>
            </a:r>
            <a:endParaRPr lang="en-US" sz="1200" dirty="0"/>
          </a:p>
        </p:txBody>
      </p:sp>
      <p:sp>
        <p:nvSpPr>
          <p:cNvPr id="15" name="Shape 13"/>
          <p:cNvSpPr/>
          <p:nvPr/>
        </p:nvSpPr>
        <p:spPr>
          <a:xfrm>
            <a:off x="457200" y="3511296"/>
            <a:ext cx="4114800" cy="1170432"/>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57200" y="3511296"/>
            <a:ext cx="54864" cy="1170432"/>
          </a:xfrm>
          <a:prstGeom prst="rect">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621792" y="3602736"/>
            <a:ext cx="3840480" cy="292608"/>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Research Datasets</a:t>
            </a:r>
            <a:endParaRPr lang="en-US" sz="1300" dirty="0"/>
          </a:p>
        </p:txBody>
      </p:sp>
      <p:sp>
        <p:nvSpPr>
          <p:cNvPr id="18" name="Text 16"/>
          <p:cNvSpPr/>
          <p:nvPr/>
        </p:nvSpPr>
        <p:spPr>
          <a:xfrm>
            <a:off x="621792" y="3986784"/>
            <a:ext cx="3840480" cy="621792"/>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Curated, clean datasets for use by academic researchers and policy analysts</a:t>
            </a:r>
            <a:endParaRPr lang="en-US" sz="1200" dirty="0"/>
          </a:p>
        </p:txBody>
      </p:sp>
      <p:sp>
        <p:nvSpPr>
          <p:cNvPr id="19" name="Shape 17"/>
          <p:cNvSpPr/>
          <p:nvPr/>
        </p:nvSpPr>
        <p:spPr>
          <a:xfrm>
            <a:off x="4846320" y="3511296"/>
            <a:ext cx="4114800" cy="1170432"/>
          </a:xfrm>
          <a:prstGeom prst="rect">
            <a:avLst/>
          </a:prstGeom>
          <a:solidFill>
            <a:srgbClr val="243447"/>
          </a:solidFill>
          <a:ln w="12700">
            <a:solidFill>
              <a:srgbClr val="243447"/>
            </a:solidFill>
            <a:prstDash val="solid"/>
          </a:ln>
        </p:spPr>
        <p:txBody>
          <a:bodyPr/>
          <a:lstStyle/>
          <a:p>
            <a:endParaRPr lang="en-US"/>
          </a:p>
        </p:txBody>
      </p:sp>
      <p:sp>
        <p:nvSpPr>
          <p:cNvPr id="20" name="Shape 18"/>
          <p:cNvSpPr/>
          <p:nvPr/>
        </p:nvSpPr>
        <p:spPr>
          <a:xfrm>
            <a:off x="4846320" y="3511296"/>
            <a:ext cx="54864" cy="1170432"/>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5010912" y="3602736"/>
            <a:ext cx="3840480" cy="292608"/>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Independent Papers</a:t>
            </a:r>
            <a:endParaRPr lang="en-US" sz="1300" dirty="0"/>
          </a:p>
        </p:txBody>
      </p:sp>
      <p:sp>
        <p:nvSpPr>
          <p:cNvPr id="22" name="Text 20"/>
          <p:cNvSpPr/>
          <p:nvPr/>
        </p:nvSpPr>
        <p:spPr>
          <a:xfrm>
            <a:off x="5010912" y="3986784"/>
            <a:ext cx="3840480" cy="621792"/>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Standalone research papers submitted for open academic discussion and citation</a:t>
            </a:r>
            <a:endParaRPr lang="en-US" sz="1200" dirty="0"/>
          </a:p>
        </p:txBody>
      </p:sp>
      <p:sp>
        <p:nvSpPr>
          <p:cNvPr id="23" name="Shape 21"/>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4" name="Text 22"/>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26 / 32</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Open Research Philosophy</a:t>
            </a:r>
            <a:endParaRPr lang="en-US" sz="2400" dirty="0"/>
          </a:p>
        </p:txBody>
      </p:sp>
      <p:sp>
        <p:nvSpPr>
          <p:cNvPr id="3" name="Shape 1"/>
          <p:cNvSpPr/>
          <p:nvPr/>
        </p:nvSpPr>
        <p:spPr>
          <a:xfrm>
            <a:off x="457200" y="749808"/>
            <a:ext cx="8229600" cy="502920"/>
          </a:xfrm>
          <a:prstGeom prst="rect">
            <a:avLst/>
          </a:prstGeom>
          <a:solidFill>
            <a:srgbClr val="0D1B2A"/>
          </a:solidFill>
          <a:ln w="12700">
            <a:solidFill>
              <a:srgbClr val="0D1B2A"/>
            </a:solidFill>
            <a:prstDash val="solid"/>
          </a:ln>
        </p:spPr>
        <p:txBody>
          <a:bodyPr/>
          <a:lstStyle/>
          <a:p>
            <a:endParaRPr lang="en-US"/>
          </a:p>
        </p:txBody>
      </p:sp>
      <p:sp>
        <p:nvSpPr>
          <p:cNvPr id="4" name="Text 2"/>
          <p:cNvSpPr/>
          <p:nvPr/>
        </p:nvSpPr>
        <p:spPr>
          <a:xfrm>
            <a:off x="594360" y="804672"/>
            <a:ext cx="7955280" cy="402336"/>
          </a:xfrm>
          <a:prstGeom prst="rect">
            <a:avLst/>
          </a:prstGeom>
          <a:noFill/>
          <a:ln/>
        </p:spPr>
        <p:txBody>
          <a:bodyPr wrap="square" lIns="0" tIns="0" rIns="0" bIns="0" rtlCol="0" anchor="ctr"/>
          <a:lstStyle/>
          <a:p>
            <a:pPr marL="0" indent="0">
              <a:buNone/>
            </a:pPr>
            <a:r>
              <a:rPr lang="en-US" sz="1250" dirty="0">
                <a:solidFill>
                  <a:srgbClr val="E8EFF6"/>
                </a:solidFill>
                <a:latin typeface="Calibri" pitchFamily="34" charset="0"/>
                <a:ea typeface="Calibri" pitchFamily="34" charset="-122"/>
                <a:cs typeface="Calibri" pitchFamily="34" charset="-120"/>
              </a:rPr>
              <a:t>Rigorous, independent, open-access research is essential for a healthy academic ecosystem — particularly in areas lacking commercial incentive to be studied.</a:t>
            </a:r>
            <a:endParaRPr lang="en-US" sz="1250" dirty="0"/>
          </a:p>
        </p:txBody>
      </p:sp>
      <p:sp>
        <p:nvSpPr>
          <p:cNvPr id="5" name="Shape 3"/>
          <p:cNvSpPr/>
          <p:nvPr/>
        </p:nvSpPr>
        <p:spPr>
          <a:xfrm>
            <a:off x="457200" y="1417320"/>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457200" y="1417320"/>
            <a:ext cx="54864" cy="1426464"/>
          </a:xfrm>
          <a:prstGeom prst="rect">
            <a:avLst/>
          </a:prstGeom>
          <a:solidFill>
            <a:srgbClr val="C9A84C"/>
          </a:solidFill>
          <a:ln w="12700">
            <a:solidFill>
              <a:srgbClr val="C9A84C"/>
            </a:solidFill>
            <a:prstDash val="solid"/>
          </a:ln>
        </p:spPr>
        <p:txBody>
          <a:bodyPr/>
          <a:lstStyle/>
          <a:p>
            <a:endParaRPr lang="en-US"/>
          </a:p>
        </p:txBody>
      </p:sp>
      <p:sp>
        <p:nvSpPr>
          <p:cNvPr id="7" name="Text 5"/>
          <p:cNvSpPr/>
          <p:nvPr/>
        </p:nvSpPr>
        <p:spPr>
          <a:xfrm>
            <a:off x="621792" y="1508760"/>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Open Access</a:t>
            </a:r>
            <a:endParaRPr lang="en-US" sz="1300" dirty="0"/>
          </a:p>
        </p:txBody>
      </p:sp>
      <p:sp>
        <p:nvSpPr>
          <p:cNvPr id="8" name="Text 6"/>
          <p:cNvSpPr/>
          <p:nvPr/>
        </p:nvSpPr>
        <p:spPr>
          <a:xfrm>
            <a:off x="621792" y="1947672"/>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All outputs freely available — no paywall barriers</a:t>
            </a:r>
            <a:endParaRPr lang="en-US" sz="1200" dirty="0"/>
          </a:p>
        </p:txBody>
      </p:sp>
      <p:sp>
        <p:nvSpPr>
          <p:cNvPr id="9" name="Shape 7"/>
          <p:cNvSpPr/>
          <p:nvPr/>
        </p:nvSpPr>
        <p:spPr>
          <a:xfrm>
            <a:off x="3310128" y="1417320"/>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0" name="Shape 8"/>
          <p:cNvSpPr/>
          <p:nvPr/>
        </p:nvSpPr>
        <p:spPr>
          <a:xfrm>
            <a:off x="3310128" y="1417320"/>
            <a:ext cx="54864" cy="1426464"/>
          </a:xfrm>
          <a:prstGeom prst="rect">
            <a:avLst/>
          </a:prstGeom>
          <a:solidFill>
            <a:srgbClr val="C9A84C"/>
          </a:solidFill>
          <a:ln w="12700">
            <a:solidFill>
              <a:srgbClr val="C9A84C"/>
            </a:solidFill>
            <a:prstDash val="solid"/>
          </a:ln>
        </p:spPr>
        <p:txBody>
          <a:bodyPr/>
          <a:lstStyle/>
          <a:p>
            <a:endParaRPr lang="en-US"/>
          </a:p>
        </p:txBody>
      </p:sp>
      <p:sp>
        <p:nvSpPr>
          <p:cNvPr id="11" name="Text 9"/>
          <p:cNvSpPr/>
          <p:nvPr/>
        </p:nvSpPr>
        <p:spPr>
          <a:xfrm>
            <a:off x="3474720" y="1508760"/>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Reproducibility</a:t>
            </a:r>
            <a:endParaRPr lang="en-US" sz="1300" dirty="0"/>
          </a:p>
        </p:txBody>
      </p:sp>
      <p:sp>
        <p:nvSpPr>
          <p:cNvPr id="12" name="Text 10"/>
          <p:cNvSpPr/>
          <p:nvPr/>
        </p:nvSpPr>
        <p:spPr>
          <a:xfrm>
            <a:off x="3474720" y="1947672"/>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Data sources &amp; methodology documented for replication</a:t>
            </a:r>
            <a:endParaRPr lang="en-US" sz="1200" dirty="0"/>
          </a:p>
        </p:txBody>
      </p:sp>
      <p:sp>
        <p:nvSpPr>
          <p:cNvPr id="13" name="Shape 11"/>
          <p:cNvSpPr/>
          <p:nvPr/>
        </p:nvSpPr>
        <p:spPr>
          <a:xfrm>
            <a:off x="6163056" y="1417320"/>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4" name="Shape 12"/>
          <p:cNvSpPr/>
          <p:nvPr/>
        </p:nvSpPr>
        <p:spPr>
          <a:xfrm>
            <a:off x="6163056" y="1417320"/>
            <a:ext cx="54864" cy="1426464"/>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6327648" y="1508760"/>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Intellectual Integrity</a:t>
            </a:r>
            <a:endParaRPr lang="en-US" sz="1300" dirty="0"/>
          </a:p>
        </p:txBody>
      </p:sp>
      <p:sp>
        <p:nvSpPr>
          <p:cNvPr id="16" name="Text 14"/>
          <p:cNvSpPr/>
          <p:nvPr/>
        </p:nvSpPr>
        <p:spPr>
          <a:xfrm>
            <a:off x="6327648" y="1947672"/>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No commercial interests influence the research agenda</a:t>
            </a:r>
            <a:endParaRPr lang="en-US" sz="1200" dirty="0"/>
          </a:p>
        </p:txBody>
      </p:sp>
      <p:sp>
        <p:nvSpPr>
          <p:cNvPr id="17" name="Shape 15"/>
          <p:cNvSpPr/>
          <p:nvPr/>
        </p:nvSpPr>
        <p:spPr>
          <a:xfrm>
            <a:off x="457200" y="2990088"/>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457200" y="2990088"/>
            <a:ext cx="54864" cy="1426464"/>
          </a:xfrm>
          <a:prstGeom prst="rect">
            <a:avLst/>
          </a:prstGeom>
          <a:solidFill>
            <a:srgbClr val="C9A84C"/>
          </a:solidFill>
          <a:ln w="12700">
            <a:solidFill>
              <a:srgbClr val="C9A84C"/>
            </a:solidFill>
            <a:prstDash val="solid"/>
          </a:ln>
        </p:spPr>
        <p:txBody>
          <a:bodyPr/>
          <a:lstStyle/>
          <a:p>
            <a:endParaRPr lang="en-US"/>
          </a:p>
        </p:txBody>
      </p:sp>
      <p:sp>
        <p:nvSpPr>
          <p:cNvPr id="19" name="Text 17"/>
          <p:cNvSpPr/>
          <p:nvPr/>
        </p:nvSpPr>
        <p:spPr>
          <a:xfrm>
            <a:off x="621792" y="3081528"/>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Collaborative Invitation</a:t>
            </a:r>
            <a:endParaRPr lang="en-US" sz="1300" dirty="0"/>
          </a:p>
        </p:txBody>
      </p:sp>
      <p:sp>
        <p:nvSpPr>
          <p:cNvPr id="20" name="Text 18"/>
          <p:cNvSpPr/>
          <p:nvPr/>
        </p:nvSpPr>
        <p:spPr>
          <a:xfrm>
            <a:off x="621792" y="3520440"/>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Researchers invited to collaborate, extend or critique</a:t>
            </a:r>
            <a:endParaRPr lang="en-US" sz="1200" dirty="0"/>
          </a:p>
        </p:txBody>
      </p:sp>
      <p:sp>
        <p:nvSpPr>
          <p:cNvPr id="21" name="Shape 19"/>
          <p:cNvSpPr/>
          <p:nvPr/>
        </p:nvSpPr>
        <p:spPr>
          <a:xfrm>
            <a:off x="3310128" y="2990088"/>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2" name="Shape 20"/>
          <p:cNvSpPr/>
          <p:nvPr/>
        </p:nvSpPr>
        <p:spPr>
          <a:xfrm>
            <a:off x="3310128" y="2990088"/>
            <a:ext cx="54864" cy="1426464"/>
          </a:xfrm>
          <a:prstGeom prst="rect">
            <a:avLst/>
          </a:prstGeom>
          <a:solidFill>
            <a:srgbClr val="C9A84C"/>
          </a:solidFill>
          <a:ln w="12700">
            <a:solidFill>
              <a:srgbClr val="C9A84C"/>
            </a:solidFill>
            <a:prstDash val="solid"/>
          </a:ln>
        </p:spPr>
        <p:txBody>
          <a:bodyPr/>
          <a:lstStyle/>
          <a:p>
            <a:endParaRPr lang="en-US"/>
          </a:p>
        </p:txBody>
      </p:sp>
      <p:sp>
        <p:nvSpPr>
          <p:cNvPr id="23" name="Text 21"/>
          <p:cNvSpPr/>
          <p:nvPr/>
        </p:nvSpPr>
        <p:spPr>
          <a:xfrm>
            <a:off x="3474720" y="3081528"/>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Attribution Standards</a:t>
            </a:r>
            <a:endParaRPr lang="en-US" sz="1300" dirty="0"/>
          </a:p>
        </p:txBody>
      </p:sp>
      <p:sp>
        <p:nvSpPr>
          <p:cNvPr id="24" name="Text 22"/>
          <p:cNvSpPr/>
          <p:nvPr/>
        </p:nvSpPr>
        <p:spPr>
          <a:xfrm>
            <a:off x="3474720" y="3520440"/>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Citation required — IP respected while enabling reuse</a:t>
            </a:r>
            <a:endParaRPr lang="en-US" sz="1200" dirty="0"/>
          </a:p>
        </p:txBody>
      </p:sp>
      <p:sp>
        <p:nvSpPr>
          <p:cNvPr id="25" name="Shape 23"/>
          <p:cNvSpPr/>
          <p:nvPr/>
        </p:nvSpPr>
        <p:spPr>
          <a:xfrm>
            <a:off x="6163056" y="2990088"/>
            <a:ext cx="2651760" cy="1426464"/>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6" name="Shape 24"/>
          <p:cNvSpPr/>
          <p:nvPr/>
        </p:nvSpPr>
        <p:spPr>
          <a:xfrm>
            <a:off x="6163056" y="2990088"/>
            <a:ext cx="54864" cy="1426464"/>
          </a:xfrm>
          <a:prstGeom prst="rect">
            <a:avLst/>
          </a:prstGeom>
          <a:solidFill>
            <a:srgbClr val="C9A84C"/>
          </a:solidFill>
          <a:ln w="12700">
            <a:solidFill>
              <a:srgbClr val="C9A84C"/>
            </a:solidFill>
            <a:prstDash val="solid"/>
          </a:ln>
        </p:spPr>
        <p:txBody>
          <a:bodyPr/>
          <a:lstStyle/>
          <a:p>
            <a:endParaRPr lang="en-US"/>
          </a:p>
        </p:txBody>
      </p:sp>
      <p:sp>
        <p:nvSpPr>
          <p:cNvPr id="27" name="Text 25"/>
          <p:cNvSpPr/>
          <p:nvPr/>
        </p:nvSpPr>
        <p:spPr>
          <a:xfrm>
            <a:off x="6327648" y="3081528"/>
            <a:ext cx="2331720" cy="347472"/>
          </a:xfrm>
          <a:prstGeom prst="rect">
            <a:avLst/>
          </a:prstGeom>
          <a:noFill/>
          <a:ln/>
        </p:spPr>
        <p:txBody>
          <a:bodyPr wrap="square" lIns="0" tIns="0" rIns="0" bIns="0" rtlCol="0" anchor="ctr"/>
          <a:lstStyle/>
          <a:p>
            <a:pPr marL="0" indent="0">
              <a:buNone/>
            </a:pPr>
            <a:r>
              <a:rPr lang="en-US" sz="1300" b="1" dirty="0">
                <a:solidFill>
                  <a:srgbClr val="0D1B2A"/>
                </a:solidFill>
                <a:latin typeface="Calibri" pitchFamily="34" charset="0"/>
                <a:ea typeface="Calibri" pitchFamily="34" charset="-122"/>
                <a:cs typeface="Calibri" pitchFamily="34" charset="-120"/>
              </a:rPr>
              <a:t>🌱  Long-term Vision</a:t>
            </a:r>
            <a:endParaRPr lang="en-US" sz="1300" dirty="0"/>
          </a:p>
        </p:txBody>
      </p:sp>
      <p:sp>
        <p:nvSpPr>
          <p:cNvPr id="28" name="Text 26"/>
          <p:cNvSpPr/>
          <p:nvPr/>
        </p:nvSpPr>
        <p:spPr>
          <a:xfrm>
            <a:off x="6327648" y="3520440"/>
            <a:ext cx="2331720" cy="804672"/>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Building a reference archive of global market mortality events</a:t>
            </a:r>
            <a:endParaRPr lang="en-US" sz="1200" dirty="0"/>
          </a:p>
        </p:txBody>
      </p:sp>
      <p:sp>
        <p:nvSpPr>
          <p:cNvPr id="29" name="Shape 27"/>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0" name="Text 28"/>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27 / 32</a:t>
            </a: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Collaboration &amp; Contact</a:t>
            </a:r>
            <a:endParaRPr lang="en-US" sz="2400" dirty="0"/>
          </a:p>
        </p:txBody>
      </p:sp>
      <p:sp>
        <p:nvSpPr>
          <p:cNvPr id="3" name="Text 1"/>
          <p:cNvSpPr/>
          <p:nvPr/>
        </p:nvSpPr>
        <p:spPr>
          <a:xfrm>
            <a:off x="457200" y="749808"/>
            <a:ext cx="8229600" cy="566928"/>
          </a:xfrm>
          <a:prstGeom prst="rect">
            <a:avLst/>
          </a:prstGeom>
          <a:noFill/>
          <a:ln/>
        </p:spPr>
        <p:txBody>
          <a:bodyPr wrap="square" lIns="0" tIns="0" rIns="0" bIns="0" rtlCol="0" anchor="ctr"/>
          <a:lstStyle/>
          <a:p>
            <a:pPr marL="0" indent="0">
              <a:buNone/>
            </a:pPr>
            <a:r>
              <a:rPr lang="en-US" sz="1300" dirty="0">
                <a:solidFill>
                  <a:srgbClr val="E8EFF6"/>
                </a:solidFill>
                <a:latin typeface="Calibri" pitchFamily="34" charset="0"/>
                <a:ea typeface="Calibri" pitchFamily="34" charset="-122"/>
                <a:cs typeface="Calibri" pitchFamily="34" charset="-120"/>
              </a:rPr>
              <a:t>The Dead Market platform welcomes academic collaboration, institutional partnerships, dataset sharing agreements, and co-authorship on focused research.</a:t>
            </a:r>
            <a:endParaRPr lang="en-US" sz="1300" dirty="0"/>
          </a:p>
        </p:txBody>
      </p:sp>
      <p:sp>
        <p:nvSpPr>
          <p:cNvPr id="4" name="Shape 2"/>
          <p:cNvSpPr/>
          <p:nvPr/>
        </p:nvSpPr>
        <p:spPr>
          <a:xfrm>
            <a:off x="457200" y="1481328"/>
            <a:ext cx="4114800" cy="1078992"/>
          </a:xfrm>
          <a:prstGeom prst="rect">
            <a:avLst/>
          </a:prstGeom>
          <a:solidFill>
            <a:srgbClr val="243447"/>
          </a:solidFill>
          <a:ln w="12700">
            <a:solidFill>
              <a:srgbClr val="243447"/>
            </a:solidFill>
            <a:prstDash val="solid"/>
          </a:ln>
        </p:spPr>
        <p:txBody>
          <a:bodyPr/>
          <a:lstStyle/>
          <a:p>
            <a:endParaRPr lang="en-US"/>
          </a:p>
        </p:txBody>
      </p:sp>
      <p:sp>
        <p:nvSpPr>
          <p:cNvPr id="5" name="Shape 3"/>
          <p:cNvSpPr/>
          <p:nvPr/>
        </p:nvSpPr>
        <p:spPr>
          <a:xfrm>
            <a:off x="457200" y="1481328"/>
            <a:ext cx="54864" cy="1078992"/>
          </a:xfrm>
          <a:prstGeom prst="rect">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621792" y="1572768"/>
            <a:ext cx="3840480" cy="274320"/>
          </a:xfrm>
          <a:prstGeom prst="rect">
            <a:avLst/>
          </a:prstGeom>
          <a:noFill/>
          <a:ln/>
        </p:spPr>
        <p:txBody>
          <a:bodyPr wrap="square" lIns="0" tIns="0" rIns="0" bIns="0" rtlCol="0" anchor="ctr"/>
          <a:lstStyle/>
          <a:p>
            <a:pPr marL="0" indent="0">
              <a:buNone/>
            </a:pPr>
            <a:r>
              <a:rPr lang="en-US" sz="1350" b="1" dirty="0">
                <a:solidFill>
                  <a:srgbClr val="E8C86E"/>
                </a:solidFill>
                <a:latin typeface="Calibri" pitchFamily="34" charset="0"/>
                <a:ea typeface="Calibri" pitchFamily="34" charset="-122"/>
                <a:cs typeface="Calibri" pitchFamily="34" charset="-120"/>
              </a:rPr>
              <a:t>Academic Researchers</a:t>
            </a:r>
            <a:endParaRPr lang="en-US" sz="1350" dirty="0"/>
          </a:p>
        </p:txBody>
      </p:sp>
      <p:sp>
        <p:nvSpPr>
          <p:cNvPr id="7" name="Text 5"/>
          <p:cNvSpPr/>
          <p:nvPr/>
        </p:nvSpPr>
        <p:spPr>
          <a:xfrm>
            <a:off x="621792" y="1938528"/>
            <a:ext cx="3840480" cy="548640"/>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Joint research, data sharing, co-authorship, and peer review of analytical frameworks</a:t>
            </a:r>
            <a:endParaRPr lang="en-US" sz="1200" dirty="0"/>
          </a:p>
        </p:txBody>
      </p:sp>
      <p:sp>
        <p:nvSpPr>
          <p:cNvPr id="8" name="Shape 6"/>
          <p:cNvSpPr/>
          <p:nvPr/>
        </p:nvSpPr>
        <p:spPr>
          <a:xfrm>
            <a:off x="4846320" y="1481328"/>
            <a:ext cx="4114800" cy="1078992"/>
          </a:xfrm>
          <a:prstGeom prst="rect">
            <a:avLst/>
          </a:prstGeom>
          <a:solidFill>
            <a:srgbClr val="243447"/>
          </a:solidFill>
          <a:ln w="12700">
            <a:solidFill>
              <a:srgbClr val="243447"/>
            </a:solidFill>
            <a:prstDash val="solid"/>
          </a:ln>
        </p:spPr>
        <p:txBody>
          <a:bodyPr/>
          <a:lstStyle/>
          <a:p>
            <a:endParaRPr lang="en-US"/>
          </a:p>
        </p:txBody>
      </p:sp>
      <p:sp>
        <p:nvSpPr>
          <p:cNvPr id="9" name="Shape 7"/>
          <p:cNvSpPr/>
          <p:nvPr/>
        </p:nvSpPr>
        <p:spPr>
          <a:xfrm>
            <a:off x="4846320" y="1481328"/>
            <a:ext cx="54864" cy="1078992"/>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5010912" y="1572768"/>
            <a:ext cx="3840480" cy="274320"/>
          </a:xfrm>
          <a:prstGeom prst="rect">
            <a:avLst/>
          </a:prstGeom>
          <a:noFill/>
          <a:ln/>
        </p:spPr>
        <p:txBody>
          <a:bodyPr wrap="square" lIns="0" tIns="0" rIns="0" bIns="0" rtlCol="0" anchor="ctr"/>
          <a:lstStyle/>
          <a:p>
            <a:pPr marL="0" indent="0">
              <a:buNone/>
            </a:pPr>
            <a:r>
              <a:rPr lang="en-US" sz="1350" b="1" dirty="0">
                <a:solidFill>
                  <a:srgbClr val="E8C86E"/>
                </a:solidFill>
                <a:latin typeface="Calibri" pitchFamily="34" charset="0"/>
                <a:ea typeface="Calibri" pitchFamily="34" charset="-122"/>
                <a:cs typeface="Calibri" pitchFamily="34" charset="-120"/>
              </a:rPr>
              <a:t>Policy Institutions</a:t>
            </a:r>
            <a:endParaRPr lang="en-US" sz="1350" dirty="0"/>
          </a:p>
        </p:txBody>
      </p:sp>
      <p:sp>
        <p:nvSpPr>
          <p:cNvPr id="11" name="Text 9"/>
          <p:cNvSpPr/>
          <p:nvPr/>
        </p:nvSpPr>
        <p:spPr>
          <a:xfrm>
            <a:off x="5010912" y="1938528"/>
            <a:ext cx="3840480" cy="548640"/>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Application of frameworks to regulatory design and systemic risk monitoring</a:t>
            </a:r>
            <a:endParaRPr lang="en-US" sz="1200" dirty="0"/>
          </a:p>
        </p:txBody>
      </p:sp>
      <p:sp>
        <p:nvSpPr>
          <p:cNvPr id="12" name="Shape 10"/>
          <p:cNvSpPr/>
          <p:nvPr/>
        </p:nvSpPr>
        <p:spPr>
          <a:xfrm>
            <a:off x="457200" y="2688336"/>
            <a:ext cx="4114800" cy="1078992"/>
          </a:xfrm>
          <a:prstGeom prst="rect">
            <a:avLst/>
          </a:prstGeom>
          <a:solidFill>
            <a:srgbClr val="243447"/>
          </a:solidFill>
          <a:ln w="12700">
            <a:solidFill>
              <a:srgbClr val="243447"/>
            </a:solidFill>
            <a:prstDash val="solid"/>
          </a:ln>
        </p:spPr>
        <p:txBody>
          <a:bodyPr/>
          <a:lstStyle/>
          <a:p>
            <a:endParaRPr lang="en-US"/>
          </a:p>
        </p:txBody>
      </p:sp>
      <p:sp>
        <p:nvSpPr>
          <p:cNvPr id="13" name="Shape 11"/>
          <p:cNvSpPr/>
          <p:nvPr/>
        </p:nvSpPr>
        <p:spPr>
          <a:xfrm>
            <a:off x="457200" y="2688336"/>
            <a:ext cx="54864" cy="1078992"/>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621792" y="2779776"/>
            <a:ext cx="3840480" cy="274320"/>
          </a:xfrm>
          <a:prstGeom prst="rect">
            <a:avLst/>
          </a:prstGeom>
          <a:noFill/>
          <a:ln/>
        </p:spPr>
        <p:txBody>
          <a:bodyPr wrap="square" lIns="0" tIns="0" rIns="0" bIns="0" rtlCol="0" anchor="ctr"/>
          <a:lstStyle/>
          <a:p>
            <a:pPr marL="0" indent="0">
              <a:buNone/>
            </a:pPr>
            <a:r>
              <a:rPr lang="en-US" sz="1350" b="1" dirty="0">
                <a:solidFill>
                  <a:srgbClr val="E8C86E"/>
                </a:solidFill>
                <a:latin typeface="Calibri" pitchFamily="34" charset="0"/>
                <a:ea typeface="Calibri" pitchFamily="34" charset="-122"/>
                <a:cs typeface="Calibri" pitchFamily="34" charset="-120"/>
              </a:rPr>
              <a:t>Financial Professionals</a:t>
            </a:r>
            <a:endParaRPr lang="en-US" sz="1350" dirty="0"/>
          </a:p>
        </p:txBody>
      </p:sp>
      <p:sp>
        <p:nvSpPr>
          <p:cNvPr id="15" name="Text 13"/>
          <p:cNvSpPr/>
          <p:nvPr/>
        </p:nvSpPr>
        <p:spPr>
          <a:xfrm>
            <a:off x="621792" y="3145536"/>
            <a:ext cx="3840480" cy="548640"/>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Practitioner validation of models and access to real-world data for academic use</a:t>
            </a:r>
            <a:endParaRPr lang="en-US" sz="1200" dirty="0"/>
          </a:p>
        </p:txBody>
      </p:sp>
      <p:sp>
        <p:nvSpPr>
          <p:cNvPr id="16" name="Shape 14"/>
          <p:cNvSpPr/>
          <p:nvPr/>
        </p:nvSpPr>
        <p:spPr>
          <a:xfrm>
            <a:off x="4846320" y="2688336"/>
            <a:ext cx="4114800" cy="1078992"/>
          </a:xfrm>
          <a:prstGeom prst="rect">
            <a:avLst/>
          </a:prstGeom>
          <a:solidFill>
            <a:srgbClr val="243447"/>
          </a:solidFill>
          <a:ln w="12700">
            <a:solidFill>
              <a:srgbClr val="243447"/>
            </a:solidFill>
            <a:prstDash val="solid"/>
          </a:ln>
        </p:spPr>
        <p:txBody>
          <a:bodyPr/>
          <a:lstStyle/>
          <a:p>
            <a:endParaRPr lang="en-US"/>
          </a:p>
        </p:txBody>
      </p:sp>
      <p:sp>
        <p:nvSpPr>
          <p:cNvPr id="17" name="Shape 15"/>
          <p:cNvSpPr/>
          <p:nvPr/>
        </p:nvSpPr>
        <p:spPr>
          <a:xfrm>
            <a:off x="4846320" y="2688336"/>
            <a:ext cx="54864" cy="1078992"/>
          </a:xfrm>
          <a:prstGeom prst="rect">
            <a:avLst/>
          </a:prstGeom>
          <a:solidFill>
            <a:srgbClr val="C9A84C"/>
          </a:solidFill>
          <a:ln w="12700">
            <a:solidFill>
              <a:srgbClr val="C9A84C"/>
            </a:solidFill>
            <a:prstDash val="solid"/>
          </a:ln>
        </p:spPr>
        <p:txBody>
          <a:bodyPr/>
          <a:lstStyle/>
          <a:p>
            <a:endParaRPr lang="en-US"/>
          </a:p>
        </p:txBody>
      </p:sp>
      <p:sp>
        <p:nvSpPr>
          <p:cNvPr id="18" name="Text 16"/>
          <p:cNvSpPr/>
          <p:nvPr/>
        </p:nvSpPr>
        <p:spPr>
          <a:xfrm>
            <a:off x="5010912" y="2779776"/>
            <a:ext cx="3840480" cy="274320"/>
          </a:xfrm>
          <a:prstGeom prst="rect">
            <a:avLst/>
          </a:prstGeom>
          <a:noFill/>
          <a:ln/>
        </p:spPr>
        <p:txBody>
          <a:bodyPr wrap="square" lIns="0" tIns="0" rIns="0" bIns="0" rtlCol="0" anchor="ctr"/>
          <a:lstStyle/>
          <a:p>
            <a:pPr marL="0" indent="0">
              <a:buNone/>
            </a:pPr>
            <a:r>
              <a:rPr lang="en-US" sz="1350" b="1" dirty="0">
                <a:solidFill>
                  <a:srgbClr val="E8C86E"/>
                </a:solidFill>
                <a:latin typeface="Calibri" pitchFamily="34" charset="0"/>
                <a:ea typeface="Calibri" pitchFamily="34" charset="-122"/>
                <a:cs typeface="Calibri" pitchFamily="34" charset="-120"/>
              </a:rPr>
              <a:t>Students &amp; Educators</a:t>
            </a:r>
            <a:endParaRPr lang="en-US" sz="1350" dirty="0"/>
          </a:p>
        </p:txBody>
      </p:sp>
      <p:sp>
        <p:nvSpPr>
          <p:cNvPr id="19" name="Text 17"/>
          <p:cNvSpPr/>
          <p:nvPr/>
        </p:nvSpPr>
        <p:spPr>
          <a:xfrm>
            <a:off x="5010912" y="3145536"/>
            <a:ext cx="3840480" cy="548640"/>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Curriculum integration, case study development, and dissertation support</a:t>
            </a:r>
            <a:endParaRPr lang="en-US" sz="1200" dirty="0"/>
          </a:p>
        </p:txBody>
      </p:sp>
      <p:sp>
        <p:nvSpPr>
          <p:cNvPr id="20" name="Text 18"/>
          <p:cNvSpPr/>
          <p:nvPr/>
        </p:nvSpPr>
        <p:spPr>
          <a:xfrm>
            <a:off x="457200" y="4315968"/>
            <a:ext cx="8229600" cy="411480"/>
          </a:xfrm>
          <a:prstGeom prst="rect">
            <a:avLst/>
          </a:prstGeom>
          <a:noFill/>
          <a:ln/>
        </p:spPr>
        <p:txBody>
          <a:bodyPr wrap="square" lIns="0" tIns="0" rIns="0" bIns="0" rtlCol="0" anchor="ctr"/>
          <a:lstStyle/>
          <a:p>
            <a:pPr marL="0" indent="0">
              <a:buNone/>
            </a:pPr>
            <a:r>
              <a:rPr lang="en-US" sz="1200" b="1" dirty="0">
                <a:solidFill>
                  <a:srgbClr val="E8C86E"/>
                </a:solidFill>
                <a:latin typeface="Calibri" pitchFamily="34" charset="0"/>
                <a:ea typeface="Calibri" pitchFamily="34" charset="-122"/>
                <a:cs typeface="Calibri" pitchFamily="34" charset="-120"/>
              </a:rPr>
              <a:t>📧  Email: </a:t>
            </a:r>
            <a:r>
              <a:rPr lang="en-US" sz="1200" dirty="0">
                <a:solidFill>
                  <a:srgbClr val="E8EFF6"/>
                </a:solidFill>
                <a:latin typeface="Calibri" pitchFamily="34" charset="0"/>
                <a:ea typeface="Calibri" pitchFamily="34" charset="-122"/>
                <a:cs typeface="Calibri" pitchFamily="34" charset="-120"/>
              </a:rPr>
              <a:t>kallolchitralimagicpen@gmail.com     </a:t>
            </a:r>
            <a:r>
              <a:rPr lang="en-US" sz="1200" b="1" dirty="0">
                <a:solidFill>
                  <a:srgbClr val="E8C86E"/>
                </a:solidFill>
                <a:latin typeface="Calibri" pitchFamily="34" charset="0"/>
                <a:ea typeface="Calibri" pitchFamily="34" charset="-122"/>
                <a:cs typeface="Calibri" pitchFamily="34" charset="-120"/>
              </a:rPr>
              <a:t>🌐  Platform: </a:t>
            </a:r>
            <a:r>
              <a:rPr lang="en-US" sz="1200" dirty="0">
                <a:solidFill>
                  <a:srgbClr val="E8EFF6"/>
                </a:solidFill>
                <a:latin typeface="Calibri" pitchFamily="34" charset="0"/>
                <a:ea typeface="Calibri" pitchFamily="34" charset="-122"/>
                <a:cs typeface="Calibri" pitchFamily="34" charset="-120"/>
              </a:rPr>
              <a:t>helixoriginator.github.io/dead-market-economic-research-platform</a:t>
            </a:r>
            <a:endParaRPr lang="en-US" sz="1200" dirty="0"/>
          </a:p>
        </p:txBody>
      </p:sp>
      <p:sp>
        <p:nvSpPr>
          <p:cNvPr id="21" name="Shape 19"/>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2" name="Text 20"/>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28 / 32</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Key Takeaways &amp; Research Significance</a:t>
            </a:r>
            <a:endParaRPr lang="en-US" sz="2400" dirty="0"/>
          </a:p>
        </p:txBody>
      </p:sp>
      <p:sp>
        <p:nvSpPr>
          <p:cNvPr id="3" name="Shape 1"/>
          <p:cNvSpPr/>
          <p:nvPr/>
        </p:nvSpPr>
        <p:spPr>
          <a:xfrm>
            <a:off x="457200" y="804672"/>
            <a:ext cx="566928" cy="713232"/>
          </a:xfrm>
          <a:prstGeom prst="rect">
            <a:avLst/>
          </a:prstGeom>
          <a:solidFill>
            <a:srgbClr val="C0392B"/>
          </a:solidFill>
          <a:ln w="12700">
            <a:solidFill>
              <a:srgbClr val="C0392B"/>
            </a:solidFill>
            <a:prstDash val="solid"/>
          </a:ln>
        </p:spPr>
        <p:txBody>
          <a:bodyPr/>
          <a:lstStyle/>
          <a:p>
            <a:endParaRPr lang="en-US"/>
          </a:p>
        </p:txBody>
      </p:sp>
      <p:sp>
        <p:nvSpPr>
          <p:cNvPr id="4" name="Text 2"/>
          <p:cNvSpPr/>
          <p:nvPr/>
        </p:nvSpPr>
        <p:spPr>
          <a:xfrm>
            <a:off x="457200" y="804672"/>
            <a:ext cx="566928" cy="713232"/>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5" name="Shape 3"/>
          <p:cNvSpPr/>
          <p:nvPr/>
        </p:nvSpPr>
        <p:spPr>
          <a:xfrm>
            <a:off x="1024128" y="804672"/>
            <a:ext cx="7662672"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1024128" y="804672"/>
            <a:ext cx="54864" cy="713232"/>
          </a:xfrm>
          <a:prstGeom prst="rect">
            <a:avLst/>
          </a:prstGeom>
          <a:solidFill>
            <a:srgbClr val="C0392B"/>
          </a:solidFill>
          <a:ln w="12700">
            <a:solidFill>
              <a:srgbClr val="C0392B"/>
            </a:solidFill>
            <a:prstDash val="solid"/>
          </a:ln>
        </p:spPr>
        <p:txBody>
          <a:bodyPr/>
          <a:lstStyle/>
          <a:p>
            <a:endParaRPr lang="en-US"/>
          </a:p>
        </p:txBody>
      </p:sp>
      <p:sp>
        <p:nvSpPr>
          <p:cNvPr id="7" name="Text 5"/>
          <p:cNvSpPr/>
          <p:nvPr/>
        </p:nvSpPr>
        <p:spPr>
          <a:xfrm>
            <a:off x="1170432" y="896112"/>
            <a:ext cx="7406640" cy="548640"/>
          </a:xfrm>
          <a:prstGeom prst="rect">
            <a:avLst/>
          </a:prstGeom>
          <a:noFill/>
          <a:ln/>
        </p:spPr>
        <p:txBody>
          <a:bodyPr wrap="square" lIns="0" tIns="0" rIns="0" bIns="0" rtlCol="0" anchor="ctr"/>
          <a:lstStyle/>
          <a:p>
            <a:pPr marL="0" indent="0">
              <a:buNone/>
            </a:pPr>
            <a:r>
              <a:rPr lang="en-US" sz="1250" dirty="0">
                <a:solidFill>
                  <a:srgbClr val="0D1B2A"/>
                </a:solidFill>
                <a:latin typeface="Calibic" pitchFamily="34" charset="0"/>
                <a:ea typeface="Calibic" pitchFamily="34" charset="-122"/>
                <a:cs typeface="Calibic" pitchFamily="34" charset="-120"/>
              </a:rPr>
              <a:t>Market mortality is a real, measurable, and recurring phenomenon — not an anomaly. It demands dedicated analytical frameworks.</a:t>
            </a:r>
            <a:endParaRPr lang="en-US" sz="1250" dirty="0"/>
          </a:p>
        </p:txBody>
      </p:sp>
      <p:sp>
        <p:nvSpPr>
          <p:cNvPr id="8" name="Shape 6"/>
          <p:cNvSpPr/>
          <p:nvPr/>
        </p:nvSpPr>
        <p:spPr>
          <a:xfrm>
            <a:off x="457200" y="1645920"/>
            <a:ext cx="566928" cy="713232"/>
          </a:xfrm>
          <a:prstGeom prst="rect">
            <a:avLst/>
          </a:prstGeom>
          <a:solidFill>
            <a:srgbClr val="1A7A8A"/>
          </a:solidFill>
          <a:ln w="12700">
            <a:solidFill>
              <a:srgbClr val="1A7A8A"/>
            </a:solidFill>
            <a:prstDash val="solid"/>
          </a:ln>
        </p:spPr>
        <p:txBody>
          <a:bodyPr/>
          <a:lstStyle/>
          <a:p>
            <a:endParaRPr lang="en-US"/>
          </a:p>
        </p:txBody>
      </p:sp>
      <p:sp>
        <p:nvSpPr>
          <p:cNvPr id="9" name="Text 7"/>
          <p:cNvSpPr/>
          <p:nvPr/>
        </p:nvSpPr>
        <p:spPr>
          <a:xfrm>
            <a:off x="457200" y="1645920"/>
            <a:ext cx="566928" cy="713232"/>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10" name="Shape 8"/>
          <p:cNvSpPr/>
          <p:nvPr/>
        </p:nvSpPr>
        <p:spPr>
          <a:xfrm>
            <a:off x="1024128" y="1645920"/>
            <a:ext cx="7662672"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1" name="Shape 9"/>
          <p:cNvSpPr/>
          <p:nvPr/>
        </p:nvSpPr>
        <p:spPr>
          <a:xfrm>
            <a:off x="1024128" y="1645920"/>
            <a:ext cx="54864" cy="713232"/>
          </a:xfrm>
          <a:prstGeom prst="rect">
            <a:avLst/>
          </a:prstGeom>
          <a:solidFill>
            <a:srgbClr val="1A7A8A"/>
          </a:solidFill>
          <a:ln w="12700">
            <a:solidFill>
              <a:srgbClr val="1A7A8A"/>
            </a:solidFill>
            <a:prstDash val="solid"/>
          </a:ln>
        </p:spPr>
        <p:txBody>
          <a:bodyPr/>
          <a:lstStyle/>
          <a:p>
            <a:endParaRPr lang="en-US"/>
          </a:p>
        </p:txBody>
      </p:sp>
      <p:sp>
        <p:nvSpPr>
          <p:cNvPr id="12" name="Text 10"/>
          <p:cNvSpPr/>
          <p:nvPr/>
        </p:nvSpPr>
        <p:spPr>
          <a:xfrm>
            <a:off x="1170432" y="1737360"/>
            <a:ext cx="7406640" cy="548640"/>
          </a:xfrm>
          <a:prstGeom prst="rect">
            <a:avLst/>
          </a:prstGeom>
          <a:noFill/>
          <a:ln/>
        </p:spPr>
        <p:txBody>
          <a:bodyPr wrap="square" lIns="0" tIns="0" rIns="0" bIns="0" rtlCol="0" anchor="ctr"/>
          <a:lstStyle/>
          <a:p>
            <a:pPr marL="0" indent="0">
              <a:buNone/>
            </a:pPr>
            <a:r>
              <a:rPr lang="en-US" sz="1250" dirty="0">
                <a:solidFill>
                  <a:srgbClr val="0D1B2A"/>
                </a:solidFill>
                <a:latin typeface="Calibic" pitchFamily="34" charset="0"/>
                <a:ea typeface="Calibic" pitchFamily="34" charset="-122"/>
                <a:cs typeface="Calibic" pitchFamily="34" charset="-120"/>
              </a:rPr>
              <a:t>A multi-method approach integrating quantitative analysis, behavioral economics, and macro context is necessary to capture full decline dynamics.</a:t>
            </a:r>
            <a:endParaRPr lang="en-US" sz="1250" dirty="0"/>
          </a:p>
        </p:txBody>
      </p:sp>
      <p:sp>
        <p:nvSpPr>
          <p:cNvPr id="13" name="Shape 11"/>
          <p:cNvSpPr/>
          <p:nvPr/>
        </p:nvSpPr>
        <p:spPr>
          <a:xfrm>
            <a:off x="457200" y="2487168"/>
            <a:ext cx="566928" cy="713232"/>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457200" y="2487168"/>
            <a:ext cx="566928" cy="713232"/>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15" name="Shape 13"/>
          <p:cNvSpPr/>
          <p:nvPr/>
        </p:nvSpPr>
        <p:spPr>
          <a:xfrm>
            <a:off x="1024128" y="2487168"/>
            <a:ext cx="7662672"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6" name="Shape 14"/>
          <p:cNvSpPr/>
          <p:nvPr/>
        </p:nvSpPr>
        <p:spPr>
          <a:xfrm>
            <a:off x="1024128" y="2487168"/>
            <a:ext cx="54864" cy="713232"/>
          </a:xfrm>
          <a:prstGeom prst="rect">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1170432" y="2578608"/>
            <a:ext cx="7406640" cy="548640"/>
          </a:xfrm>
          <a:prstGeom prst="rect">
            <a:avLst/>
          </a:prstGeom>
          <a:noFill/>
          <a:ln/>
        </p:spPr>
        <p:txBody>
          <a:bodyPr wrap="square" lIns="0" tIns="0" rIns="0" bIns="0" rtlCol="0" anchor="ctr"/>
          <a:lstStyle/>
          <a:p>
            <a:pPr marL="0" indent="0">
              <a:buNone/>
            </a:pPr>
            <a:r>
              <a:rPr lang="en-US" sz="1250" dirty="0">
                <a:solidFill>
                  <a:srgbClr val="0D1B2A"/>
                </a:solidFill>
                <a:latin typeface="Calibic" pitchFamily="34" charset="0"/>
                <a:ea typeface="Calibic" pitchFamily="34" charset="-122"/>
                <a:cs typeface="Calibic" pitchFamily="34" charset="-120"/>
              </a:rPr>
              <a:t>Behavioral amplifiers — herding, recency bias, pro-cyclical leverage — systematically exacerbate market stress beyond fundamental deterioration alone.</a:t>
            </a:r>
            <a:endParaRPr lang="en-US" sz="1250" dirty="0"/>
          </a:p>
        </p:txBody>
      </p:sp>
      <p:sp>
        <p:nvSpPr>
          <p:cNvPr id="18" name="Shape 16"/>
          <p:cNvSpPr/>
          <p:nvPr/>
        </p:nvSpPr>
        <p:spPr>
          <a:xfrm>
            <a:off x="457200" y="3328416"/>
            <a:ext cx="566928" cy="713232"/>
          </a:xfrm>
          <a:prstGeom prst="rect">
            <a:avLst/>
          </a:prstGeom>
          <a:solidFill>
            <a:srgbClr val="6C3483"/>
          </a:solidFill>
          <a:ln w="12700">
            <a:solidFill>
              <a:srgbClr val="6C3483"/>
            </a:solidFill>
            <a:prstDash val="solid"/>
          </a:ln>
        </p:spPr>
        <p:txBody>
          <a:bodyPr/>
          <a:lstStyle/>
          <a:p>
            <a:endParaRPr lang="en-US"/>
          </a:p>
        </p:txBody>
      </p:sp>
      <p:sp>
        <p:nvSpPr>
          <p:cNvPr id="19" name="Text 17"/>
          <p:cNvSpPr/>
          <p:nvPr/>
        </p:nvSpPr>
        <p:spPr>
          <a:xfrm>
            <a:off x="457200" y="3328416"/>
            <a:ext cx="566928" cy="713232"/>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4</a:t>
            </a:r>
            <a:endParaRPr lang="en-US" sz="2200" dirty="0"/>
          </a:p>
        </p:txBody>
      </p:sp>
      <p:sp>
        <p:nvSpPr>
          <p:cNvPr id="20" name="Shape 18"/>
          <p:cNvSpPr/>
          <p:nvPr/>
        </p:nvSpPr>
        <p:spPr>
          <a:xfrm>
            <a:off x="1024128" y="3328416"/>
            <a:ext cx="7662672"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1" name="Shape 19"/>
          <p:cNvSpPr/>
          <p:nvPr/>
        </p:nvSpPr>
        <p:spPr>
          <a:xfrm>
            <a:off x="1024128" y="3328416"/>
            <a:ext cx="54864" cy="713232"/>
          </a:xfrm>
          <a:prstGeom prst="rect">
            <a:avLst/>
          </a:prstGeom>
          <a:solidFill>
            <a:srgbClr val="6C3483"/>
          </a:solidFill>
          <a:ln w="12700">
            <a:solidFill>
              <a:srgbClr val="6C3483"/>
            </a:solidFill>
            <a:prstDash val="solid"/>
          </a:ln>
        </p:spPr>
        <p:txBody>
          <a:bodyPr/>
          <a:lstStyle/>
          <a:p>
            <a:endParaRPr lang="en-US"/>
          </a:p>
        </p:txBody>
      </p:sp>
      <p:sp>
        <p:nvSpPr>
          <p:cNvPr id="22" name="Text 20"/>
          <p:cNvSpPr/>
          <p:nvPr/>
        </p:nvSpPr>
        <p:spPr>
          <a:xfrm>
            <a:off x="1170432" y="3419856"/>
            <a:ext cx="7406640" cy="548640"/>
          </a:xfrm>
          <a:prstGeom prst="rect">
            <a:avLst/>
          </a:prstGeom>
          <a:noFill/>
          <a:ln/>
        </p:spPr>
        <p:txBody>
          <a:bodyPr wrap="square" lIns="0" tIns="0" rIns="0" bIns="0" rtlCol="0" anchor="ctr"/>
          <a:lstStyle/>
          <a:p>
            <a:pPr marL="0" indent="0">
              <a:buNone/>
            </a:pPr>
            <a:r>
              <a:rPr lang="en-US" sz="1250" dirty="0">
                <a:solidFill>
                  <a:srgbClr val="0D1B2A"/>
                </a:solidFill>
                <a:latin typeface="Calibic" pitchFamily="34" charset="0"/>
                <a:ea typeface="Calibic" pitchFamily="34" charset="-122"/>
                <a:cs typeface="Calibic" pitchFamily="34" charset="-120"/>
              </a:rPr>
              <a:t>Global financial fragility has increased: record debt (336% of GDP), zombie firms (~15% of listed companies), and DeFi risks are structural vulnerabilities.</a:t>
            </a:r>
            <a:endParaRPr lang="en-US" sz="1250" dirty="0"/>
          </a:p>
        </p:txBody>
      </p:sp>
      <p:sp>
        <p:nvSpPr>
          <p:cNvPr id="23" name="Shape 21"/>
          <p:cNvSpPr/>
          <p:nvPr/>
        </p:nvSpPr>
        <p:spPr>
          <a:xfrm>
            <a:off x="457200" y="4169664"/>
            <a:ext cx="566928" cy="713232"/>
          </a:xfrm>
          <a:prstGeom prst="rect">
            <a:avLst/>
          </a:prstGeom>
          <a:solidFill>
            <a:srgbClr val="E67E22"/>
          </a:solidFill>
          <a:ln w="12700">
            <a:solidFill>
              <a:srgbClr val="E67E22"/>
            </a:solidFill>
            <a:prstDash val="solid"/>
          </a:ln>
        </p:spPr>
        <p:txBody>
          <a:bodyPr/>
          <a:lstStyle/>
          <a:p>
            <a:endParaRPr lang="en-US"/>
          </a:p>
        </p:txBody>
      </p:sp>
      <p:sp>
        <p:nvSpPr>
          <p:cNvPr id="24" name="Text 22"/>
          <p:cNvSpPr/>
          <p:nvPr/>
        </p:nvSpPr>
        <p:spPr>
          <a:xfrm>
            <a:off x="457200" y="4169664"/>
            <a:ext cx="566928" cy="713232"/>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5</a:t>
            </a:r>
            <a:endParaRPr lang="en-US" sz="2200" dirty="0"/>
          </a:p>
        </p:txBody>
      </p:sp>
      <p:sp>
        <p:nvSpPr>
          <p:cNvPr id="25" name="Shape 23"/>
          <p:cNvSpPr/>
          <p:nvPr/>
        </p:nvSpPr>
        <p:spPr>
          <a:xfrm>
            <a:off x="1024128" y="4169664"/>
            <a:ext cx="7662672"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6" name="Shape 24"/>
          <p:cNvSpPr/>
          <p:nvPr/>
        </p:nvSpPr>
        <p:spPr>
          <a:xfrm>
            <a:off x="1024128" y="4169664"/>
            <a:ext cx="54864" cy="713232"/>
          </a:xfrm>
          <a:prstGeom prst="rect">
            <a:avLst/>
          </a:prstGeom>
          <a:solidFill>
            <a:srgbClr val="E67E22"/>
          </a:solidFill>
          <a:ln w="12700">
            <a:solidFill>
              <a:srgbClr val="E67E22"/>
            </a:solidFill>
            <a:prstDash val="solid"/>
          </a:ln>
        </p:spPr>
        <p:txBody>
          <a:bodyPr/>
          <a:lstStyle/>
          <a:p>
            <a:endParaRPr lang="en-US"/>
          </a:p>
        </p:txBody>
      </p:sp>
      <p:sp>
        <p:nvSpPr>
          <p:cNvPr id="27" name="Text 25"/>
          <p:cNvSpPr/>
          <p:nvPr/>
        </p:nvSpPr>
        <p:spPr>
          <a:xfrm>
            <a:off x="1170432" y="4261104"/>
            <a:ext cx="7406640" cy="548640"/>
          </a:xfrm>
          <a:prstGeom prst="rect">
            <a:avLst/>
          </a:prstGeom>
          <a:noFill/>
          <a:ln/>
        </p:spPr>
        <p:txBody>
          <a:bodyPr wrap="square" lIns="0" tIns="0" rIns="0" bIns="0" rtlCol="0" anchor="ctr"/>
          <a:lstStyle/>
          <a:p>
            <a:pPr marL="0" indent="0">
              <a:buNone/>
            </a:pPr>
            <a:r>
              <a:rPr lang="en-US" sz="1250" dirty="0">
                <a:solidFill>
                  <a:srgbClr val="0D1B2A"/>
                </a:solidFill>
                <a:latin typeface="Calibic" pitchFamily="34" charset="0"/>
                <a:ea typeface="Calibic" pitchFamily="34" charset="-122"/>
                <a:cs typeface="Calibic" pitchFamily="34" charset="-120"/>
              </a:rPr>
              <a:t>Open, independent research filling the 'decline-side' gap in financial academia is necessary for a complete understanding of how markets function.</a:t>
            </a:r>
            <a:endParaRPr lang="en-US" sz="1250" dirty="0"/>
          </a:p>
        </p:txBody>
      </p:sp>
      <p:sp>
        <p:nvSpPr>
          <p:cNvPr id="28" name="Text 26"/>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Statistics: IIF (2023), BIS (2022), Bloomberg, Reinhart &amp; Rogoff (2009) — compiled by author</a:t>
            </a:r>
            <a:endParaRPr lang="en-US" sz="850" dirty="0"/>
          </a:p>
        </p:txBody>
      </p:sp>
      <p:sp>
        <p:nvSpPr>
          <p:cNvPr id="29" name="Shape 27"/>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0" name="Text 28"/>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29 / 32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Table of Contents</a:t>
            </a:r>
            <a:endParaRPr lang="en-US" sz="2400" dirty="0"/>
          </a:p>
        </p:txBody>
      </p:sp>
      <p:sp>
        <p:nvSpPr>
          <p:cNvPr id="3" name="Shape 1"/>
          <p:cNvSpPr/>
          <p:nvPr/>
        </p:nvSpPr>
        <p:spPr>
          <a:xfrm>
            <a:off x="457200" y="822960"/>
            <a:ext cx="384048" cy="292608"/>
          </a:xfrm>
          <a:prstGeom prst="rect">
            <a:avLst/>
          </a:prstGeom>
          <a:solidFill>
            <a:srgbClr val="0D1B2A"/>
          </a:solidFill>
          <a:ln w="12700">
            <a:solidFill>
              <a:srgbClr val="0D1B2A"/>
            </a:solidFill>
            <a:prstDash val="solid"/>
          </a:ln>
        </p:spPr>
        <p:txBody>
          <a:bodyPr/>
          <a:lstStyle/>
          <a:p>
            <a:endParaRPr lang="en-US"/>
          </a:p>
        </p:txBody>
      </p:sp>
      <p:sp>
        <p:nvSpPr>
          <p:cNvPr id="4" name="Text 2"/>
          <p:cNvSpPr/>
          <p:nvPr/>
        </p:nvSpPr>
        <p:spPr>
          <a:xfrm>
            <a:off x="457200" y="822960"/>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01</a:t>
            </a:r>
            <a:endParaRPr lang="en-US" sz="1000" dirty="0"/>
          </a:p>
        </p:txBody>
      </p:sp>
      <p:sp>
        <p:nvSpPr>
          <p:cNvPr id="5" name="Text 3"/>
          <p:cNvSpPr/>
          <p:nvPr/>
        </p:nvSpPr>
        <p:spPr>
          <a:xfrm>
            <a:off x="960120" y="850392"/>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Platform Overview &amp; Genesis</a:t>
            </a:r>
            <a:endParaRPr lang="en-US" sz="1150" dirty="0"/>
          </a:p>
        </p:txBody>
      </p:sp>
      <p:sp>
        <p:nvSpPr>
          <p:cNvPr id="6" name="Shape 4"/>
          <p:cNvSpPr/>
          <p:nvPr/>
        </p:nvSpPr>
        <p:spPr>
          <a:xfrm>
            <a:off x="457200" y="1225296"/>
            <a:ext cx="384048" cy="292608"/>
          </a:xfrm>
          <a:prstGeom prst="rect">
            <a:avLst/>
          </a:prstGeom>
          <a:solidFill>
            <a:srgbClr val="0D1B2A"/>
          </a:solidFill>
          <a:ln w="12700">
            <a:solidFill>
              <a:srgbClr val="0D1B2A"/>
            </a:solidFill>
            <a:prstDash val="solid"/>
          </a:ln>
        </p:spPr>
        <p:txBody>
          <a:bodyPr/>
          <a:lstStyle/>
          <a:p>
            <a:endParaRPr lang="en-US"/>
          </a:p>
        </p:txBody>
      </p:sp>
      <p:sp>
        <p:nvSpPr>
          <p:cNvPr id="7" name="Text 5"/>
          <p:cNvSpPr/>
          <p:nvPr/>
        </p:nvSpPr>
        <p:spPr>
          <a:xfrm>
            <a:off x="457200" y="1225296"/>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02</a:t>
            </a:r>
            <a:endParaRPr lang="en-US" sz="1000" dirty="0"/>
          </a:p>
        </p:txBody>
      </p:sp>
      <p:sp>
        <p:nvSpPr>
          <p:cNvPr id="8" name="Text 6"/>
          <p:cNvSpPr/>
          <p:nvPr/>
        </p:nvSpPr>
        <p:spPr>
          <a:xfrm>
            <a:off x="960120" y="1252728"/>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Research Philosophy &amp; Founder</a:t>
            </a:r>
            <a:endParaRPr lang="en-US" sz="1150" dirty="0"/>
          </a:p>
        </p:txBody>
      </p:sp>
      <p:sp>
        <p:nvSpPr>
          <p:cNvPr id="9" name="Shape 7"/>
          <p:cNvSpPr/>
          <p:nvPr/>
        </p:nvSpPr>
        <p:spPr>
          <a:xfrm>
            <a:off x="457200" y="1627632"/>
            <a:ext cx="384048" cy="292608"/>
          </a:xfrm>
          <a:prstGeom prst="rect">
            <a:avLst/>
          </a:prstGeom>
          <a:solidFill>
            <a:srgbClr val="0D1B2A"/>
          </a:solidFill>
          <a:ln w="12700">
            <a:solidFill>
              <a:srgbClr val="0D1B2A"/>
            </a:solidFill>
            <a:prstDash val="solid"/>
          </a:ln>
        </p:spPr>
        <p:txBody>
          <a:bodyPr/>
          <a:lstStyle/>
          <a:p>
            <a:endParaRPr lang="en-US"/>
          </a:p>
        </p:txBody>
      </p:sp>
      <p:sp>
        <p:nvSpPr>
          <p:cNvPr id="10" name="Text 8"/>
          <p:cNvSpPr/>
          <p:nvPr/>
        </p:nvSpPr>
        <p:spPr>
          <a:xfrm>
            <a:off x="457200" y="1627632"/>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03</a:t>
            </a:r>
            <a:endParaRPr lang="en-US" sz="1000" dirty="0"/>
          </a:p>
        </p:txBody>
      </p:sp>
      <p:sp>
        <p:nvSpPr>
          <p:cNvPr id="11" name="Text 9"/>
          <p:cNvSpPr/>
          <p:nvPr/>
        </p:nvSpPr>
        <p:spPr>
          <a:xfrm>
            <a:off x="960120" y="1655064"/>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The Concept of Market Mortality</a:t>
            </a:r>
            <a:endParaRPr lang="en-US" sz="1150" dirty="0"/>
          </a:p>
        </p:txBody>
      </p:sp>
      <p:sp>
        <p:nvSpPr>
          <p:cNvPr id="12" name="Shape 10"/>
          <p:cNvSpPr/>
          <p:nvPr/>
        </p:nvSpPr>
        <p:spPr>
          <a:xfrm>
            <a:off x="457200" y="2029968"/>
            <a:ext cx="384048" cy="292608"/>
          </a:xfrm>
          <a:prstGeom prst="rect">
            <a:avLst/>
          </a:prstGeom>
          <a:solidFill>
            <a:srgbClr val="0D1B2A"/>
          </a:solidFill>
          <a:ln w="12700">
            <a:solidFill>
              <a:srgbClr val="0D1B2A"/>
            </a:solidFill>
            <a:prstDash val="solid"/>
          </a:ln>
        </p:spPr>
        <p:txBody>
          <a:bodyPr/>
          <a:lstStyle/>
          <a:p>
            <a:endParaRPr lang="en-US"/>
          </a:p>
        </p:txBody>
      </p:sp>
      <p:sp>
        <p:nvSpPr>
          <p:cNvPr id="13" name="Text 11"/>
          <p:cNvSpPr/>
          <p:nvPr/>
        </p:nvSpPr>
        <p:spPr>
          <a:xfrm>
            <a:off x="457200" y="2029968"/>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04</a:t>
            </a:r>
            <a:endParaRPr lang="en-US" sz="1000" dirty="0"/>
          </a:p>
        </p:txBody>
      </p:sp>
      <p:sp>
        <p:nvSpPr>
          <p:cNvPr id="14" name="Text 12"/>
          <p:cNvSpPr/>
          <p:nvPr/>
        </p:nvSpPr>
        <p:spPr>
          <a:xfrm>
            <a:off x="960120" y="2057400"/>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Analytical Methodology Framework</a:t>
            </a:r>
            <a:endParaRPr lang="en-US" sz="1150" dirty="0"/>
          </a:p>
        </p:txBody>
      </p:sp>
      <p:sp>
        <p:nvSpPr>
          <p:cNvPr id="15" name="Shape 13"/>
          <p:cNvSpPr/>
          <p:nvPr/>
        </p:nvSpPr>
        <p:spPr>
          <a:xfrm>
            <a:off x="457200" y="2432304"/>
            <a:ext cx="384048" cy="292608"/>
          </a:xfrm>
          <a:prstGeom prst="rect">
            <a:avLst/>
          </a:prstGeom>
          <a:solidFill>
            <a:srgbClr val="0D1B2A"/>
          </a:solidFill>
          <a:ln w="12700">
            <a:solidFill>
              <a:srgbClr val="0D1B2A"/>
            </a:solidFill>
            <a:prstDash val="solid"/>
          </a:ln>
        </p:spPr>
        <p:txBody>
          <a:bodyPr/>
          <a:lstStyle/>
          <a:p>
            <a:endParaRPr lang="en-US"/>
          </a:p>
        </p:txBody>
      </p:sp>
      <p:sp>
        <p:nvSpPr>
          <p:cNvPr id="16" name="Text 14"/>
          <p:cNvSpPr/>
          <p:nvPr/>
        </p:nvSpPr>
        <p:spPr>
          <a:xfrm>
            <a:off x="457200" y="2432304"/>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05</a:t>
            </a:r>
            <a:endParaRPr lang="en-US" sz="1000" dirty="0"/>
          </a:p>
        </p:txBody>
      </p:sp>
      <p:sp>
        <p:nvSpPr>
          <p:cNvPr id="17" name="Text 15"/>
          <p:cNvSpPr/>
          <p:nvPr/>
        </p:nvSpPr>
        <p:spPr>
          <a:xfrm>
            <a:off x="960120" y="2459736"/>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Data Collection &amp; Curation</a:t>
            </a:r>
            <a:endParaRPr lang="en-US" sz="1150" dirty="0"/>
          </a:p>
        </p:txBody>
      </p:sp>
      <p:sp>
        <p:nvSpPr>
          <p:cNvPr id="18" name="Shape 16"/>
          <p:cNvSpPr/>
          <p:nvPr/>
        </p:nvSpPr>
        <p:spPr>
          <a:xfrm>
            <a:off x="457200" y="2834640"/>
            <a:ext cx="384048" cy="292608"/>
          </a:xfrm>
          <a:prstGeom prst="rect">
            <a:avLst/>
          </a:prstGeom>
          <a:solidFill>
            <a:srgbClr val="0D1B2A"/>
          </a:solidFill>
          <a:ln w="12700">
            <a:solidFill>
              <a:srgbClr val="0D1B2A"/>
            </a:solidFill>
            <a:prstDash val="solid"/>
          </a:ln>
        </p:spPr>
        <p:txBody>
          <a:bodyPr/>
          <a:lstStyle/>
          <a:p>
            <a:endParaRPr lang="en-US"/>
          </a:p>
        </p:txBody>
      </p:sp>
      <p:sp>
        <p:nvSpPr>
          <p:cNvPr id="19" name="Text 17"/>
          <p:cNvSpPr/>
          <p:nvPr/>
        </p:nvSpPr>
        <p:spPr>
          <a:xfrm>
            <a:off x="457200" y="2834640"/>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06</a:t>
            </a:r>
            <a:endParaRPr lang="en-US" sz="1000" dirty="0"/>
          </a:p>
        </p:txBody>
      </p:sp>
      <p:sp>
        <p:nvSpPr>
          <p:cNvPr id="20" name="Text 18"/>
          <p:cNvSpPr/>
          <p:nvPr/>
        </p:nvSpPr>
        <p:spPr>
          <a:xfrm>
            <a:off x="960120" y="2862072"/>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Quantitative Techniques</a:t>
            </a:r>
            <a:endParaRPr lang="en-US" sz="1150" dirty="0"/>
          </a:p>
        </p:txBody>
      </p:sp>
      <p:sp>
        <p:nvSpPr>
          <p:cNvPr id="21" name="Shape 19"/>
          <p:cNvSpPr/>
          <p:nvPr/>
        </p:nvSpPr>
        <p:spPr>
          <a:xfrm>
            <a:off x="457200" y="3236976"/>
            <a:ext cx="384048" cy="292608"/>
          </a:xfrm>
          <a:prstGeom prst="rect">
            <a:avLst/>
          </a:prstGeom>
          <a:solidFill>
            <a:srgbClr val="0D1B2A"/>
          </a:solidFill>
          <a:ln w="12700">
            <a:solidFill>
              <a:srgbClr val="0D1B2A"/>
            </a:solidFill>
            <a:prstDash val="solid"/>
          </a:ln>
        </p:spPr>
        <p:txBody>
          <a:bodyPr/>
          <a:lstStyle/>
          <a:p>
            <a:endParaRPr lang="en-US"/>
          </a:p>
        </p:txBody>
      </p:sp>
      <p:sp>
        <p:nvSpPr>
          <p:cNvPr id="22" name="Text 20"/>
          <p:cNvSpPr/>
          <p:nvPr/>
        </p:nvSpPr>
        <p:spPr>
          <a:xfrm>
            <a:off x="457200" y="3236976"/>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07</a:t>
            </a:r>
            <a:endParaRPr lang="en-US" sz="1000" dirty="0"/>
          </a:p>
        </p:txBody>
      </p:sp>
      <p:sp>
        <p:nvSpPr>
          <p:cNvPr id="23" name="Text 21"/>
          <p:cNvSpPr/>
          <p:nvPr/>
        </p:nvSpPr>
        <p:spPr>
          <a:xfrm>
            <a:off x="960120" y="3264408"/>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Behavioral Economics Lens</a:t>
            </a:r>
            <a:endParaRPr lang="en-US" sz="1150" dirty="0"/>
          </a:p>
        </p:txBody>
      </p:sp>
      <p:sp>
        <p:nvSpPr>
          <p:cNvPr id="24" name="Shape 22"/>
          <p:cNvSpPr/>
          <p:nvPr/>
        </p:nvSpPr>
        <p:spPr>
          <a:xfrm>
            <a:off x="457200" y="3639312"/>
            <a:ext cx="384048" cy="292608"/>
          </a:xfrm>
          <a:prstGeom prst="rect">
            <a:avLst/>
          </a:prstGeom>
          <a:solidFill>
            <a:srgbClr val="0D1B2A"/>
          </a:solidFill>
          <a:ln w="12700">
            <a:solidFill>
              <a:srgbClr val="0D1B2A"/>
            </a:solidFill>
            <a:prstDash val="solid"/>
          </a:ln>
        </p:spPr>
        <p:txBody>
          <a:bodyPr/>
          <a:lstStyle/>
          <a:p>
            <a:endParaRPr lang="en-US"/>
          </a:p>
        </p:txBody>
      </p:sp>
      <p:sp>
        <p:nvSpPr>
          <p:cNvPr id="25" name="Text 23"/>
          <p:cNvSpPr/>
          <p:nvPr/>
        </p:nvSpPr>
        <p:spPr>
          <a:xfrm>
            <a:off x="457200" y="3639312"/>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08</a:t>
            </a:r>
            <a:endParaRPr lang="en-US" sz="1000" dirty="0"/>
          </a:p>
        </p:txBody>
      </p:sp>
      <p:sp>
        <p:nvSpPr>
          <p:cNvPr id="26" name="Text 24"/>
          <p:cNvSpPr/>
          <p:nvPr/>
        </p:nvSpPr>
        <p:spPr>
          <a:xfrm>
            <a:off x="960120" y="3666744"/>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Policy &amp; Macro Context</a:t>
            </a:r>
            <a:endParaRPr lang="en-US" sz="1150" dirty="0"/>
          </a:p>
        </p:txBody>
      </p:sp>
      <p:sp>
        <p:nvSpPr>
          <p:cNvPr id="27" name="Shape 25"/>
          <p:cNvSpPr/>
          <p:nvPr/>
        </p:nvSpPr>
        <p:spPr>
          <a:xfrm>
            <a:off x="457200" y="4041648"/>
            <a:ext cx="384048" cy="292608"/>
          </a:xfrm>
          <a:prstGeom prst="rect">
            <a:avLst/>
          </a:prstGeom>
          <a:solidFill>
            <a:srgbClr val="0D1B2A"/>
          </a:solidFill>
          <a:ln w="12700">
            <a:solidFill>
              <a:srgbClr val="0D1B2A"/>
            </a:solidFill>
            <a:prstDash val="solid"/>
          </a:ln>
        </p:spPr>
        <p:txBody>
          <a:bodyPr/>
          <a:lstStyle/>
          <a:p>
            <a:endParaRPr lang="en-US"/>
          </a:p>
        </p:txBody>
      </p:sp>
      <p:sp>
        <p:nvSpPr>
          <p:cNvPr id="28" name="Text 26"/>
          <p:cNvSpPr/>
          <p:nvPr/>
        </p:nvSpPr>
        <p:spPr>
          <a:xfrm>
            <a:off x="457200" y="4041648"/>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09</a:t>
            </a:r>
            <a:endParaRPr lang="en-US" sz="1000" dirty="0"/>
          </a:p>
        </p:txBody>
      </p:sp>
      <p:sp>
        <p:nvSpPr>
          <p:cNvPr id="29" name="Text 27"/>
          <p:cNvSpPr/>
          <p:nvPr/>
        </p:nvSpPr>
        <p:spPr>
          <a:xfrm>
            <a:off x="960120" y="4069080"/>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Market Mortality Analysis</a:t>
            </a:r>
            <a:endParaRPr lang="en-US" sz="1150" dirty="0"/>
          </a:p>
        </p:txBody>
      </p:sp>
      <p:sp>
        <p:nvSpPr>
          <p:cNvPr id="30" name="Shape 28"/>
          <p:cNvSpPr/>
          <p:nvPr/>
        </p:nvSpPr>
        <p:spPr>
          <a:xfrm>
            <a:off x="457200" y="4443984"/>
            <a:ext cx="384048" cy="292608"/>
          </a:xfrm>
          <a:prstGeom prst="rect">
            <a:avLst/>
          </a:prstGeom>
          <a:solidFill>
            <a:srgbClr val="0D1B2A"/>
          </a:solidFill>
          <a:ln w="12700">
            <a:solidFill>
              <a:srgbClr val="0D1B2A"/>
            </a:solidFill>
            <a:prstDash val="solid"/>
          </a:ln>
        </p:spPr>
        <p:txBody>
          <a:bodyPr/>
          <a:lstStyle/>
          <a:p>
            <a:endParaRPr lang="en-US"/>
          </a:p>
        </p:txBody>
      </p:sp>
      <p:sp>
        <p:nvSpPr>
          <p:cNvPr id="31" name="Text 29"/>
          <p:cNvSpPr/>
          <p:nvPr/>
        </p:nvSpPr>
        <p:spPr>
          <a:xfrm>
            <a:off x="457200" y="4443984"/>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10</a:t>
            </a:r>
            <a:endParaRPr lang="en-US" sz="1000" dirty="0"/>
          </a:p>
        </p:txBody>
      </p:sp>
      <p:sp>
        <p:nvSpPr>
          <p:cNvPr id="32" name="Text 30"/>
          <p:cNvSpPr/>
          <p:nvPr/>
        </p:nvSpPr>
        <p:spPr>
          <a:xfrm>
            <a:off x="960120" y="4471416"/>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Systemic Risk Networks</a:t>
            </a:r>
            <a:endParaRPr lang="en-US" sz="1150" dirty="0"/>
          </a:p>
        </p:txBody>
      </p:sp>
      <p:sp>
        <p:nvSpPr>
          <p:cNvPr id="33" name="Shape 31"/>
          <p:cNvSpPr/>
          <p:nvPr/>
        </p:nvSpPr>
        <p:spPr>
          <a:xfrm>
            <a:off x="4846320" y="822960"/>
            <a:ext cx="384048" cy="292608"/>
          </a:xfrm>
          <a:prstGeom prst="rect">
            <a:avLst/>
          </a:prstGeom>
          <a:solidFill>
            <a:srgbClr val="0D1B2A"/>
          </a:solidFill>
          <a:ln w="12700">
            <a:solidFill>
              <a:srgbClr val="0D1B2A"/>
            </a:solidFill>
            <a:prstDash val="solid"/>
          </a:ln>
        </p:spPr>
        <p:txBody>
          <a:bodyPr/>
          <a:lstStyle/>
          <a:p>
            <a:endParaRPr lang="en-US"/>
          </a:p>
        </p:txBody>
      </p:sp>
      <p:sp>
        <p:nvSpPr>
          <p:cNvPr id="34" name="Text 32"/>
          <p:cNvSpPr/>
          <p:nvPr/>
        </p:nvSpPr>
        <p:spPr>
          <a:xfrm>
            <a:off x="4846320" y="822960"/>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11</a:t>
            </a:r>
            <a:endParaRPr lang="en-US" sz="1000" dirty="0"/>
          </a:p>
        </p:txBody>
      </p:sp>
      <p:sp>
        <p:nvSpPr>
          <p:cNvPr id="35" name="Text 33"/>
          <p:cNvSpPr/>
          <p:nvPr/>
        </p:nvSpPr>
        <p:spPr>
          <a:xfrm>
            <a:off x="5349240" y="850392"/>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Behavioral Anomalies in Markets</a:t>
            </a:r>
            <a:endParaRPr lang="en-US" sz="1150" dirty="0"/>
          </a:p>
        </p:txBody>
      </p:sp>
      <p:sp>
        <p:nvSpPr>
          <p:cNvPr id="36" name="Shape 34"/>
          <p:cNvSpPr/>
          <p:nvPr/>
        </p:nvSpPr>
        <p:spPr>
          <a:xfrm>
            <a:off x="4846320" y="1225296"/>
            <a:ext cx="384048" cy="292608"/>
          </a:xfrm>
          <a:prstGeom prst="rect">
            <a:avLst/>
          </a:prstGeom>
          <a:solidFill>
            <a:srgbClr val="0D1B2A"/>
          </a:solidFill>
          <a:ln w="12700">
            <a:solidFill>
              <a:srgbClr val="0D1B2A"/>
            </a:solidFill>
            <a:prstDash val="solid"/>
          </a:ln>
        </p:spPr>
        <p:txBody>
          <a:bodyPr/>
          <a:lstStyle/>
          <a:p>
            <a:endParaRPr lang="en-US"/>
          </a:p>
        </p:txBody>
      </p:sp>
      <p:sp>
        <p:nvSpPr>
          <p:cNvPr id="37" name="Text 35"/>
          <p:cNvSpPr/>
          <p:nvPr/>
        </p:nvSpPr>
        <p:spPr>
          <a:xfrm>
            <a:off x="4846320" y="1225296"/>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12</a:t>
            </a:r>
            <a:endParaRPr lang="en-US" sz="1000" dirty="0"/>
          </a:p>
        </p:txBody>
      </p:sp>
      <p:sp>
        <p:nvSpPr>
          <p:cNvPr id="38" name="Text 36"/>
          <p:cNvSpPr/>
          <p:nvPr/>
        </p:nvSpPr>
        <p:spPr>
          <a:xfrm>
            <a:off x="5349240" y="1252728"/>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Emerging Market Dynamics</a:t>
            </a:r>
            <a:endParaRPr lang="en-US" sz="1150" dirty="0"/>
          </a:p>
        </p:txBody>
      </p:sp>
      <p:sp>
        <p:nvSpPr>
          <p:cNvPr id="39" name="Shape 37"/>
          <p:cNvSpPr/>
          <p:nvPr/>
        </p:nvSpPr>
        <p:spPr>
          <a:xfrm>
            <a:off x="4846320" y="1627632"/>
            <a:ext cx="384048" cy="292608"/>
          </a:xfrm>
          <a:prstGeom prst="rect">
            <a:avLst/>
          </a:prstGeom>
          <a:solidFill>
            <a:srgbClr val="0D1B2A"/>
          </a:solidFill>
          <a:ln w="12700">
            <a:solidFill>
              <a:srgbClr val="0D1B2A"/>
            </a:solidFill>
            <a:prstDash val="solid"/>
          </a:ln>
        </p:spPr>
        <p:txBody>
          <a:bodyPr/>
          <a:lstStyle/>
          <a:p>
            <a:endParaRPr lang="en-US"/>
          </a:p>
        </p:txBody>
      </p:sp>
      <p:sp>
        <p:nvSpPr>
          <p:cNvPr id="40" name="Text 38"/>
          <p:cNvSpPr/>
          <p:nvPr/>
        </p:nvSpPr>
        <p:spPr>
          <a:xfrm>
            <a:off x="4846320" y="1627632"/>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13</a:t>
            </a:r>
            <a:endParaRPr lang="en-US" sz="1000" dirty="0"/>
          </a:p>
        </p:txBody>
      </p:sp>
      <p:sp>
        <p:nvSpPr>
          <p:cNvPr id="41" name="Text 39"/>
          <p:cNvSpPr/>
          <p:nvPr/>
        </p:nvSpPr>
        <p:spPr>
          <a:xfrm>
            <a:off x="5349240" y="1655064"/>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Crypto &amp; Digital Assets</a:t>
            </a:r>
            <a:endParaRPr lang="en-US" sz="1150" dirty="0"/>
          </a:p>
        </p:txBody>
      </p:sp>
      <p:sp>
        <p:nvSpPr>
          <p:cNvPr id="42" name="Shape 40"/>
          <p:cNvSpPr/>
          <p:nvPr/>
        </p:nvSpPr>
        <p:spPr>
          <a:xfrm>
            <a:off x="4846320" y="2029968"/>
            <a:ext cx="384048" cy="292608"/>
          </a:xfrm>
          <a:prstGeom prst="rect">
            <a:avLst/>
          </a:prstGeom>
          <a:solidFill>
            <a:srgbClr val="0D1B2A"/>
          </a:solidFill>
          <a:ln w="12700">
            <a:solidFill>
              <a:srgbClr val="0D1B2A"/>
            </a:solidFill>
            <a:prstDash val="solid"/>
          </a:ln>
        </p:spPr>
        <p:txBody>
          <a:bodyPr/>
          <a:lstStyle/>
          <a:p>
            <a:endParaRPr lang="en-US"/>
          </a:p>
        </p:txBody>
      </p:sp>
      <p:sp>
        <p:nvSpPr>
          <p:cNvPr id="43" name="Text 41"/>
          <p:cNvSpPr/>
          <p:nvPr/>
        </p:nvSpPr>
        <p:spPr>
          <a:xfrm>
            <a:off x="4846320" y="2029968"/>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14</a:t>
            </a:r>
            <a:endParaRPr lang="en-US" sz="1000" dirty="0"/>
          </a:p>
        </p:txBody>
      </p:sp>
      <p:sp>
        <p:nvSpPr>
          <p:cNvPr id="44" name="Text 42"/>
          <p:cNvSpPr/>
          <p:nvPr/>
        </p:nvSpPr>
        <p:spPr>
          <a:xfrm>
            <a:off x="5349240" y="2057400"/>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Policy Impact Studies</a:t>
            </a:r>
            <a:endParaRPr lang="en-US" sz="1150" dirty="0"/>
          </a:p>
        </p:txBody>
      </p:sp>
      <p:sp>
        <p:nvSpPr>
          <p:cNvPr id="45" name="Shape 43"/>
          <p:cNvSpPr/>
          <p:nvPr/>
        </p:nvSpPr>
        <p:spPr>
          <a:xfrm>
            <a:off x="4846320" y="2432304"/>
            <a:ext cx="384048" cy="292608"/>
          </a:xfrm>
          <a:prstGeom prst="rect">
            <a:avLst/>
          </a:prstGeom>
          <a:solidFill>
            <a:srgbClr val="0D1B2A"/>
          </a:solidFill>
          <a:ln w="12700">
            <a:solidFill>
              <a:srgbClr val="0D1B2A"/>
            </a:solidFill>
            <a:prstDash val="solid"/>
          </a:ln>
        </p:spPr>
        <p:txBody>
          <a:bodyPr/>
          <a:lstStyle/>
          <a:p>
            <a:endParaRPr lang="en-US"/>
          </a:p>
        </p:txBody>
      </p:sp>
      <p:sp>
        <p:nvSpPr>
          <p:cNvPr id="46" name="Text 44"/>
          <p:cNvSpPr/>
          <p:nvPr/>
        </p:nvSpPr>
        <p:spPr>
          <a:xfrm>
            <a:off x="4846320" y="2432304"/>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15</a:t>
            </a:r>
            <a:endParaRPr lang="en-US" sz="1000" dirty="0"/>
          </a:p>
        </p:txBody>
      </p:sp>
      <p:sp>
        <p:nvSpPr>
          <p:cNvPr id="47" name="Text 45"/>
          <p:cNvSpPr/>
          <p:nvPr/>
        </p:nvSpPr>
        <p:spPr>
          <a:xfrm>
            <a:off x="5349240" y="2459736"/>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Historical Case Studies</a:t>
            </a:r>
            <a:endParaRPr lang="en-US" sz="1150" dirty="0"/>
          </a:p>
        </p:txBody>
      </p:sp>
      <p:sp>
        <p:nvSpPr>
          <p:cNvPr id="48" name="Shape 46"/>
          <p:cNvSpPr/>
          <p:nvPr/>
        </p:nvSpPr>
        <p:spPr>
          <a:xfrm>
            <a:off x="4846320" y="2834640"/>
            <a:ext cx="384048" cy="292608"/>
          </a:xfrm>
          <a:prstGeom prst="rect">
            <a:avLst/>
          </a:prstGeom>
          <a:solidFill>
            <a:srgbClr val="0D1B2A"/>
          </a:solidFill>
          <a:ln w="12700">
            <a:solidFill>
              <a:srgbClr val="0D1B2A"/>
            </a:solidFill>
            <a:prstDash val="solid"/>
          </a:ln>
        </p:spPr>
        <p:txBody>
          <a:bodyPr/>
          <a:lstStyle/>
          <a:p>
            <a:endParaRPr lang="en-US"/>
          </a:p>
        </p:txBody>
      </p:sp>
      <p:sp>
        <p:nvSpPr>
          <p:cNvPr id="49" name="Text 47"/>
          <p:cNvSpPr/>
          <p:nvPr/>
        </p:nvSpPr>
        <p:spPr>
          <a:xfrm>
            <a:off x="4846320" y="2834640"/>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16</a:t>
            </a:r>
            <a:endParaRPr lang="en-US" sz="1000" dirty="0"/>
          </a:p>
        </p:txBody>
      </p:sp>
      <p:sp>
        <p:nvSpPr>
          <p:cNvPr id="50" name="Text 48"/>
          <p:cNvSpPr/>
          <p:nvPr/>
        </p:nvSpPr>
        <p:spPr>
          <a:xfrm>
            <a:off x="5349240" y="2862072"/>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Global Financial Fragility</a:t>
            </a:r>
            <a:endParaRPr lang="en-US" sz="1150" dirty="0"/>
          </a:p>
        </p:txBody>
      </p:sp>
      <p:sp>
        <p:nvSpPr>
          <p:cNvPr id="51" name="Shape 49"/>
          <p:cNvSpPr/>
          <p:nvPr/>
        </p:nvSpPr>
        <p:spPr>
          <a:xfrm>
            <a:off x="4846320" y="3236976"/>
            <a:ext cx="384048" cy="292608"/>
          </a:xfrm>
          <a:prstGeom prst="rect">
            <a:avLst/>
          </a:prstGeom>
          <a:solidFill>
            <a:srgbClr val="0D1B2A"/>
          </a:solidFill>
          <a:ln w="12700">
            <a:solidFill>
              <a:srgbClr val="0D1B2A"/>
            </a:solidFill>
            <a:prstDash val="solid"/>
          </a:ln>
        </p:spPr>
        <p:txBody>
          <a:bodyPr/>
          <a:lstStyle/>
          <a:p>
            <a:endParaRPr lang="en-US"/>
          </a:p>
        </p:txBody>
      </p:sp>
      <p:sp>
        <p:nvSpPr>
          <p:cNvPr id="52" name="Text 50"/>
          <p:cNvSpPr/>
          <p:nvPr/>
        </p:nvSpPr>
        <p:spPr>
          <a:xfrm>
            <a:off x="4846320" y="3236976"/>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17</a:t>
            </a:r>
            <a:endParaRPr lang="en-US" sz="1000" dirty="0"/>
          </a:p>
        </p:txBody>
      </p:sp>
      <p:sp>
        <p:nvSpPr>
          <p:cNvPr id="53" name="Text 51"/>
          <p:cNvSpPr/>
          <p:nvPr/>
        </p:nvSpPr>
        <p:spPr>
          <a:xfrm>
            <a:off x="5349240" y="3264408"/>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Herd Behavior &amp; Cognitive Bias</a:t>
            </a:r>
            <a:endParaRPr lang="en-US" sz="1150" dirty="0"/>
          </a:p>
        </p:txBody>
      </p:sp>
      <p:sp>
        <p:nvSpPr>
          <p:cNvPr id="54" name="Shape 52"/>
          <p:cNvSpPr/>
          <p:nvPr/>
        </p:nvSpPr>
        <p:spPr>
          <a:xfrm>
            <a:off x="4846320" y="3639312"/>
            <a:ext cx="384048" cy="292608"/>
          </a:xfrm>
          <a:prstGeom prst="rect">
            <a:avLst/>
          </a:prstGeom>
          <a:solidFill>
            <a:srgbClr val="0D1B2A"/>
          </a:solidFill>
          <a:ln w="12700">
            <a:solidFill>
              <a:srgbClr val="0D1B2A"/>
            </a:solidFill>
            <a:prstDash val="solid"/>
          </a:ln>
        </p:spPr>
        <p:txBody>
          <a:bodyPr/>
          <a:lstStyle/>
          <a:p>
            <a:endParaRPr lang="en-US"/>
          </a:p>
        </p:txBody>
      </p:sp>
      <p:sp>
        <p:nvSpPr>
          <p:cNvPr id="55" name="Text 53"/>
          <p:cNvSpPr/>
          <p:nvPr/>
        </p:nvSpPr>
        <p:spPr>
          <a:xfrm>
            <a:off x="4846320" y="3639312"/>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18</a:t>
            </a:r>
            <a:endParaRPr lang="en-US" sz="1000" dirty="0"/>
          </a:p>
        </p:txBody>
      </p:sp>
      <p:sp>
        <p:nvSpPr>
          <p:cNvPr id="56" name="Text 54"/>
          <p:cNvSpPr/>
          <p:nvPr/>
        </p:nvSpPr>
        <p:spPr>
          <a:xfrm>
            <a:off x="5349240" y="3666744"/>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Contagion Mechanisms</a:t>
            </a:r>
            <a:endParaRPr lang="en-US" sz="1150" dirty="0"/>
          </a:p>
        </p:txBody>
      </p:sp>
      <p:sp>
        <p:nvSpPr>
          <p:cNvPr id="57" name="Shape 55"/>
          <p:cNvSpPr/>
          <p:nvPr/>
        </p:nvSpPr>
        <p:spPr>
          <a:xfrm>
            <a:off x="4846320" y="4041648"/>
            <a:ext cx="384048" cy="292608"/>
          </a:xfrm>
          <a:prstGeom prst="rect">
            <a:avLst/>
          </a:prstGeom>
          <a:solidFill>
            <a:srgbClr val="0D1B2A"/>
          </a:solidFill>
          <a:ln w="12700">
            <a:solidFill>
              <a:srgbClr val="0D1B2A"/>
            </a:solidFill>
            <a:prstDash val="solid"/>
          </a:ln>
        </p:spPr>
        <p:txBody>
          <a:bodyPr/>
          <a:lstStyle/>
          <a:p>
            <a:endParaRPr lang="en-US"/>
          </a:p>
        </p:txBody>
      </p:sp>
      <p:sp>
        <p:nvSpPr>
          <p:cNvPr id="58" name="Text 56"/>
          <p:cNvSpPr/>
          <p:nvPr/>
        </p:nvSpPr>
        <p:spPr>
          <a:xfrm>
            <a:off x="4846320" y="4041648"/>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19</a:t>
            </a:r>
            <a:endParaRPr lang="en-US" sz="1000" dirty="0"/>
          </a:p>
        </p:txBody>
      </p:sp>
      <p:sp>
        <p:nvSpPr>
          <p:cNvPr id="59" name="Text 57"/>
          <p:cNvSpPr/>
          <p:nvPr/>
        </p:nvSpPr>
        <p:spPr>
          <a:xfrm>
            <a:off x="5349240" y="4069080"/>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Future Research Directions</a:t>
            </a:r>
            <a:endParaRPr lang="en-US" sz="1150" dirty="0"/>
          </a:p>
        </p:txBody>
      </p:sp>
      <p:sp>
        <p:nvSpPr>
          <p:cNvPr id="60" name="Shape 58"/>
          <p:cNvSpPr/>
          <p:nvPr/>
        </p:nvSpPr>
        <p:spPr>
          <a:xfrm>
            <a:off x="4846320" y="4443984"/>
            <a:ext cx="384048" cy="292608"/>
          </a:xfrm>
          <a:prstGeom prst="rect">
            <a:avLst/>
          </a:prstGeom>
          <a:solidFill>
            <a:srgbClr val="0D1B2A"/>
          </a:solidFill>
          <a:ln w="12700">
            <a:solidFill>
              <a:srgbClr val="0D1B2A"/>
            </a:solidFill>
            <a:prstDash val="solid"/>
          </a:ln>
        </p:spPr>
        <p:txBody>
          <a:bodyPr/>
          <a:lstStyle/>
          <a:p>
            <a:endParaRPr lang="en-US"/>
          </a:p>
        </p:txBody>
      </p:sp>
      <p:sp>
        <p:nvSpPr>
          <p:cNvPr id="61" name="Text 59"/>
          <p:cNvSpPr/>
          <p:nvPr/>
        </p:nvSpPr>
        <p:spPr>
          <a:xfrm>
            <a:off x="4846320" y="4443984"/>
            <a:ext cx="384048" cy="292608"/>
          </a:xfrm>
          <a:prstGeom prst="rect">
            <a:avLst/>
          </a:prstGeom>
          <a:noFill/>
          <a:ln/>
        </p:spPr>
        <p:txBody>
          <a:bodyPr wrap="square" lIns="0" tIns="0" rIns="0" bIns="0" rtlCol="0" anchor="ctr"/>
          <a:lstStyle/>
          <a:p>
            <a:pPr marL="0" indent="0" algn="ctr">
              <a:buNone/>
            </a:pPr>
            <a:r>
              <a:rPr lang="en-US" sz="1000" b="1" dirty="0">
                <a:solidFill>
                  <a:srgbClr val="C9A84C"/>
                </a:solidFill>
                <a:latin typeface="Calibri" pitchFamily="34" charset="0"/>
                <a:ea typeface="Calibri" pitchFamily="34" charset="-122"/>
                <a:cs typeface="Calibri" pitchFamily="34" charset="-120"/>
              </a:rPr>
              <a:t>20</a:t>
            </a:r>
            <a:endParaRPr lang="en-US" sz="1000" dirty="0"/>
          </a:p>
        </p:txBody>
      </p:sp>
      <p:sp>
        <p:nvSpPr>
          <p:cNvPr id="62" name="Text 60"/>
          <p:cNvSpPr/>
          <p:nvPr/>
        </p:nvSpPr>
        <p:spPr>
          <a:xfrm>
            <a:off x="5349240" y="4471416"/>
            <a:ext cx="3383280" cy="256032"/>
          </a:xfrm>
          <a:prstGeom prst="rect">
            <a:avLst/>
          </a:prstGeom>
          <a:noFill/>
          <a:ln/>
        </p:spPr>
        <p:txBody>
          <a:bodyPr wrap="square" lIns="0" tIns="0" rIns="0" bIns="0" rtlCol="0" anchor="ctr"/>
          <a:lstStyle/>
          <a:p>
            <a:pPr marL="0" indent="0">
              <a:buNone/>
            </a:pPr>
            <a:r>
              <a:rPr lang="en-US" sz="1150" dirty="0">
                <a:solidFill>
                  <a:srgbClr val="0D1B2A"/>
                </a:solidFill>
                <a:latin typeface="Calibri" pitchFamily="34" charset="0"/>
                <a:ea typeface="Calibri" pitchFamily="34" charset="-122"/>
                <a:cs typeface="Calibri" pitchFamily="34" charset="-120"/>
              </a:rPr>
              <a:t>License, Collaboration &amp; Attribution</a:t>
            </a:r>
            <a:endParaRPr lang="en-US" sz="1150" dirty="0"/>
          </a:p>
        </p:txBody>
      </p:sp>
      <p:sp>
        <p:nvSpPr>
          <p:cNvPr id="63" name="Shape 61"/>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64" name="Text 62"/>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3 / 32</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243447"/>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Suggested Citation &amp; Disclaimer</a:t>
            </a:r>
            <a:endParaRPr lang="en-US" sz="2400" dirty="0"/>
          </a:p>
        </p:txBody>
      </p:sp>
      <p:sp>
        <p:nvSpPr>
          <p:cNvPr id="3" name="Shape 1"/>
          <p:cNvSpPr/>
          <p:nvPr/>
        </p:nvSpPr>
        <p:spPr>
          <a:xfrm>
            <a:off x="457200" y="804672"/>
            <a:ext cx="8229600" cy="1417320"/>
          </a:xfrm>
          <a:prstGeom prst="rect">
            <a:avLst/>
          </a:prstGeom>
          <a:solidFill>
            <a:srgbClr val="1B2B45"/>
          </a:solidFill>
          <a:ln w="12700">
            <a:solidFill>
              <a:srgbClr val="1B2B45"/>
            </a:solidFill>
            <a:prstDash val="solid"/>
          </a:ln>
        </p:spPr>
        <p:txBody>
          <a:bodyPr/>
          <a:lstStyle/>
          <a:p>
            <a:endParaRPr lang="en-US"/>
          </a:p>
        </p:txBody>
      </p:sp>
      <p:sp>
        <p:nvSpPr>
          <p:cNvPr id="4" name="Shape 2"/>
          <p:cNvSpPr/>
          <p:nvPr/>
        </p:nvSpPr>
        <p:spPr>
          <a:xfrm>
            <a:off x="457200" y="804672"/>
            <a:ext cx="64008" cy="1417320"/>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859536"/>
            <a:ext cx="7863840" cy="347472"/>
          </a:xfrm>
          <a:prstGeom prst="rect">
            <a:avLst/>
          </a:prstGeom>
          <a:noFill/>
          <a:ln/>
        </p:spPr>
        <p:txBody>
          <a:bodyPr wrap="square" lIns="0" tIns="0" rIns="0" bIns="0" rtlCol="0" anchor="ctr"/>
          <a:lstStyle/>
          <a:p>
            <a:pPr marL="0" indent="0">
              <a:buNone/>
            </a:pPr>
            <a:r>
              <a:rPr lang="en-US" sz="1400" b="1" dirty="0">
                <a:solidFill>
                  <a:srgbClr val="E8C86E"/>
                </a:solidFill>
                <a:latin typeface="Calibri" pitchFamily="34" charset="0"/>
                <a:ea typeface="Calibri" pitchFamily="34" charset="-122"/>
                <a:cs typeface="Calibri" pitchFamily="34" charset="-120"/>
              </a:rPr>
              <a:t>📎  Suggested Citation</a:t>
            </a:r>
            <a:endParaRPr lang="en-US" sz="1400" dirty="0"/>
          </a:p>
        </p:txBody>
      </p:sp>
      <p:sp>
        <p:nvSpPr>
          <p:cNvPr id="6" name="Text 4"/>
          <p:cNvSpPr/>
          <p:nvPr/>
        </p:nvSpPr>
        <p:spPr>
          <a:xfrm>
            <a:off x="658368" y="1261872"/>
            <a:ext cx="7863840" cy="868680"/>
          </a:xfrm>
          <a:prstGeom prst="rect">
            <a:avLst/>
          </a:prstGeom>
          <a:noFill/>
          <a:ln/>
        </p:spPr>
        <p:txBody>
          <a:bodyPr wrap="square" lIns="0" tIns="0" rIns="0" bIns="0" rtlCol="0" anchor="ctr"/>
          <a:lstStyle/>
          <a:p>
            <a:pPr marL="0" indent="0">
              <a:buNone/>
            </a:pPr>
            <a:r>
              <a:rPr lang="en-US" sz="1250" i="1" dirty="0">
                <a:solidFill>
                  <a:srgbClr val="E8EFF6"/>
                </a:solidFill>
                <a:latin typeface="Calibri" pitchFamily="34" charset="0"/>
                <a:ea typeface="Calibri" pitchFamily="34" charset="-122"/>
                <a:cs typeface="Calibri" pitchFamily="34" charset="-120"/>
              </a:rPr>
              <a:t>Chakrabarti, K. (2026). The Dead Market: An Open Research Framework on Market Mortality and Systemic Risk. Independent Research Platform. ORCID: 0009-0007-4971-8936.</a:t>
            </a:r>
            <a:endParaRPr lang="en-US" sz="1250" dirty="0"/>
          </a:p>
        </p:txBody>
      </p:sp>
      <p:sp>
        <p:nvSpPr>
          <p:cNvPr id="7" name="Shape 5"/>
          <p:cNvSpPr/>
          <p:nvPr/>
        </p:nvSpPr>
        <p:spPr>
          <a:xfrm>
            <a:off x="457200" y="2423160"/>
            <a:ext cx="8229600" cy="1170432"/>
          </a:xfrm>
          <a:prstGeom prst="rect">
            <a:avLst/>
          </a:prstGeom>
          <a:solidFill>
            <a:srgbClr val="1B2B45"/>
          </a:solidFill>
          <a:ln w="12700">
            <a:solidFill>
              <a:srgbClr val="1B2B45"/>
            </a:solidFill>
            <a:prstDash val="solid"/>
          </a:ln>
        </p:spPr>
        <p:txBody>
          <a:bodyPr/>
          <a:lstStyle/>
          <a:p>
            <a:endParaRPr lang="en-US"/>
          </a:p>
        </p:txBody>
      </p:sp>
      <p:sp>
        <p:nvSpPr>
          <p:cNvPr id="8" name="Shape 6"/>
          <p:cNvSpPr/>
          <p:nvPr/>
        </p:nvSpPr>
        <p:spPr>
          <a:xfrm>
            <a:off x="457200" y="2423160"/>
            <a:ext cx="64008" cy="1170432"/>
          </a:xfrm>
          <a:prstGeom prst="rect">
            <a:avLst/>
          </a:prstGeom>
          <a:solidFill>
            <a:srgbClr val="C0392B"/>
          </a:solidFill>
          <a:ln w="12700">
            <a:solidFill>
              <a:srgbClr val="C0392B"/>
            </a:solidFill>
            <a:prstDash val="solid"/>
          </a:ln>
        </p:spPr>
        <p:txBody>
          <a:bodyPr/>
          <a:lstStyle/>
          <a:p>
            <a:endParaRPr lang="en-US"/>
          </a:p>
        </p:txBody>
      </p:sp>
      <p:sp>
        <p:nvSpPr>
          <p:cNvPr id="9" name="Text 7"/>
          <p:cNvSpPr/>
          <p:nvPr/>
        </p:nvSpPr>
        <p:spPr>
          <a:xfrm>
            <a:off x="658368" y="2487168"/>
            <a:ext cx="7863840" cy="320040"/>
          </a:xfrm>
          <a:prstGeom prst="rect">
            <a:avLst/>
          </a:prstGeom>
          <a:noFill/>
          <a:ln/>
        </p:spPr>
        <p:txBody>
          <a:bodyPr wrap="square" lIns="0" tIns="0" rIns="0" bIns="0" rtlCol="0" anchor="ctr"/>
          <a:lstStyle/>
          <a:p>
            <a:pPr marL="0" indent="0">
              <a:buNone/>
            </a:pPr>
            <a:r>
              <a:rPr lang="en-US" sz="1400" b="1" dirty="0">
                <a:solidFill>
                  <a:srgbClr val="E8C86E"/>
                </a:solidFill>
                <a:latin typeface="Calibri" pitchFamily="34" charset="0"/>
                <a:ea typeface="Calibri" pitchFamily="34" charset="-122"/>
                <a:cs typeface="Calibri" pitchFamily="34" charset="-120"/>
              </a:rPr>
              <a:t>⚠️  Disclaimer</a:t>
            </a:r>
            <a:endParaRPr lang="en-US" sz="1400" dirty="0"/>
          </a:p>
        </p:txBody>
      </p:sp>
      <p:sp>
        <p:nvSpPr>
          <p:cNvPr id="10" name="Text 8"/>
          <p:cNvSpPr/>
          <p:nvPr/>
        </p:nvSpPr>
        <p:spPr>
          <a:xfrm>
            <a:off x="658368" y="2871216"/>
            <a:ext cx="7863840" cy="658368"/>
          </a:xfrm>
          <a:prstGeom prst="rect">
            <a:avLst/>
          </a:prstGeom>
          <a:noFill/>
          <a:ln/>
        </p:spPr>
        <p:txBody>
          <a:bodyPr wrap="square" lIns="0" tIns="0" rIns="0" bIns="0" rtlCol="0" anchor="ctr"/>
          <a:lstStyle/>
          <a:p>
            <a:pPr marL="0" indent="0">
              <a:buNone/>
            </a:pPr>
            <a:r>
              <a:rPr lang="en-US" sz="1200" dirty="0">
                <a:solidFill>
                  <a:srgbClr val="E8EFF6"/>
                </a:solidFill>
                <a:latin typeface="Calibri" pitchFamily="34" charset="0"/>
                <a:ea typeface="Calibri" pitchFamily="34" charset="-122"/>
                <a:cs typeface="Calibri" pitchFamily="34" charset="-120"/>
              </a:rPr>
              <a:t>This document serves as descriptive research documentation only. It does not constitute financial advice, investment recommendations, or regulatory guidance. All frameworks and analyses are intended solely for academic research and open discussion.</a:t>
            </a:r>
            <a:endParaRPr lang="en-US" sz="1200" dirty="0"/>
          </a:p>
        </p:txBody>
      </p:sp>
      <p:sp>
        <p:nvSpPr>
          <p:cNvPr id="11" name="Shape 9"/>
          <p:cNvSpPr/>
          <p:nvPr/>
        </p:nvSpPr>
        <p:spPr>
          <a:xfrm>
            <a:off x="457200" y="3767328"/>
            <a:ext cx="8229600" cy="749808"/>
          </a:xfrm>
          <a:prstGeom prst="rect">
            <a:avLst/>
          </a:prstGeom>
          <a:solidFill>
            <a:srgbClr val="1B2B45"/>
          </a:solidFill>
          <a:ln w="12700">
            <a:solidFill>
              <a:srgbClr val="1B2B45"/>
            </a:solidFill>
            <a:prstDash val="solid"/>
          </a:ln>
        </p:spPr>
        <p:txBody>
          <a:bodyPr/>
          <a:lstStyle/>
          <a:p>
            <a:endParaRPr lang="en-US"/>
          </a:p>
        </p:txBody>
      </p:sp>
      <p:sp>
        <p:nvSpPr>
          <p:cNvPr id="12" name="Shape 10"/>
          <p:cNvSpPr/>
          <p:nvPr/>
        </p:nvSpPr>
        <p:spPr>
          <a:xfrm>
            <a:off x="457200" y="3767328"/>
            <a:ext cx="64008" cy="749808"/>
          </a:xfrm>
          <a:prstGeom prst="rect">
            <a:avLst/>
          </a:prstGeom>
          <a:solidFill>
            <a:srgbClr val="1A7A8A"/>
          </a:solidFill>
          <a:ln w="12700">
            <a:solidFill>
              <a:srgbClr val="1A7A8A"/>
            </a:solidFill>
            <a:prstDash val="solid"/>
          </a:ln>
        </p:spPr>
        <p:txBody>
          <a:bodyPr/>
          <a:lstStyle/>
          <a:p>
            <a:endParaRPr lang="en-US"/>
          </a:p>
        </p:txBody>
      </p:sp>
      <p:sp>
        <p:nvSpPr>
          <p:cNvPr id="13" name="Text 11"/>
          <p:cNvSpPr/>
          <p:nvPr/>
        </p:nvSpPr>
        <p:spPr>
          <a:xfrm>
            <a:off x="658368" y="3822192"/>
            <a:ext cx="7863840" cy="27432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Primary Data Sources Used Throughout</a:t>
            </a:r>
            <a:endParaRPr lang="en-US" sz="1300" dirty="0"/>
          </a:p>
        </p:txBody>
      </p:sp>
      <p:sp>
        <p:nvSpPr>
          <p:cNvPr id="14" name="Text 12"/>
          <p:cNvSpPr/>
          <p:nvPr/>
        </p:nvSpPr>
        <p:spPr>
          <a:xfrm>
            <a:off x="658368" y="4133088"/>
            <a:ext cx="7863840" cy="320040"/>
          </a:xfrm>
          <a:prstGeom prst="rect">
            <a:avLst/>
          </a:prstGeom>
          <a:noFill/>
          <a:ln/>
        </p:spPr>
        <p:txBody>
          <a:bodyPr wrap="square" lIns="0" tIns="0" rIns="0" bIns="0" rtlCol="0" anchor="ctr"/>
          <a:lstStyle/>
          <a:p>
            <a:pPr marL="0" indent="0">
              <a:buNone/>
            </a:pPr>
            <a:r>
              <a:rPr lang="en-US" sz="1150" dirty="0">
                <a:solidFill>
                  <a:srgbClr val="E8EFF6"/>
                </a:solidFill>
                <a:latin typeface="Calibri" pitchFamily="34" charset="0"/>
                <a:ea typeface="Calibri" pitchFamily="34" charset="-122"/>
                <a:cs typeface="Calibri" pitchFamily="34" charset="-120"/>
              </a:rPr>
              <a:t>IMF  •  World Bank  •  BIS  •  Bloomberg  •  FRED (Federal Reserve)  •  IIF  •  NBER  •  CoinMetrics  •  Academic Literature (compiled by author)</a:t>
            </a:r>
            <a:endParaRPr lang="en-US" sz="1150" dirty="0"/>
          </a:p>
        </p:txBody>
      </p:sp>
      <p:sp>
        <p:nvSpPr>
          <p:cNvPr id="15" name="Shape 13"/>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16" name="Text 14"/>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30 / 32</a:t>
            </a:r>
            <a:endParaRPr lang="en-US" sz="9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66928"/>
          </a:xfrm>
          <a:prstGeom prst="rect">
            <a:avLst/>
          </a:prstGeom>
          <a:noFill/>
          <a:ln/>
        </p:spPr>
        <p:txBody>
          <a:bodyPr wrap="square" lIns="0" tIns="0" rIns="0" bIns="0" rtlCol="0" anchor="ctr"/>
          <a:lstStyle/>
          <a:p>
            <a:pPr marL="0" indent="0">
              <a:buNone/>
            </a:pPr>
            <a:r>
              <a:rPr lang="en-US" sz="2800" b="1" kern="0" spc="100" dirty="0">
                <a:solidFill>
                  <a:srgbClr val="FFFFFF"/>
                </a:solidFill>
                <a:latin typeface="Calibri" pitchFamily="34" charset="0"/>
                <a:ea typeface="Calibri" pitchFamily="34" charset="-122"/>
                <a:cs typeface="Calibri" pitchFamily="34" charset="-120"/>
              </a:rPr>
              <a:t>License &amp; Usage Rights</a:t>
            </a:r>
            <a:endParaRPr lang="en-US" sz="2800" dirty="0"/>
          </a:p>
        </p:txBody>
      </p:sp>
      <p:sp>
        <p:nvSpPr>
          <p:cNvPr id="3" name="Shape 1"/>
          <p:cNvSpPr/>
          <p:nvPr/>
        </p:nvSpPr>
        <p:spPr>
          <a:xfrm>
            <a:off x="1371600" y="914400"/>
            <a:ext cx="6400800" cy="1371600"/>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1371600" y="914400"/>
            <a:ext cx="6400800" cy="73152"/>
          </a:xfrm>
          <a:prstGeom prst="rect">
            <a:avLst/>
          </a:prstGeom>
          <a:solidFill>
            <a:srgbClr val="C9A84C"/>
          </a:solidFill>
          <a:ln w="12700">
            <a:solidFill>
              <a:srgbClr val="C9A84C"/>
            </a:solidFill>
            <a:prstDash val="solid"/>
          </a:ln>
        </p:spPr>
        <p:txBody>
          <a:bodyPr/>
          <a:lstStyle/>
          <a:p>
            <a:endParaRPr lang="en-US"/>
          </a:p>
        </p:txBody>
      </p:sp>
      <p:sp>
        <p:nvSpPr>
          <p:cNvPr id="5" name="Shape 3"/>
          <p:cNvSpPr/>
          <p:nvPr/>
        </p:nvSpPr>
        <p:spPr>
          <a:xfrm>
            <a:off x="1371600" y="2212848"/>
            <a:ext cx="6400800" cy="73152"/>
          </a:xfrm>
          <a:prstGeom prst="rect">
            <a:avLst/>
          </a:prstGeom>
          <a:solidFill>
            <a:srgbClr val="C9A84C"/>
          </a:solidFill>
          <a:ln w="12700">
            <a:solidFill>
              <a:srgbClr val="C9A84C"/>
            </a:solidFill>
            <a:prstDash val="solid"/>
          </a:ln>
        </p:spPr>
        <p:txBody>
          <a:bodyPr/>
          <a:lstStyle/>
          <a:p>
            <a:endParaRPr lang="en-US"/>
          </a:p>
        </p:txBody>
      </p:sp>
      <p:sp>
        <p:nvSpPr>
          <p:cNvPr id="6" name="Text 4"/>
          <p:cNvSpPr/>
          <p:nvPr/>
        </p:nvSpPr>
        <p:spPr>
          <a:xfrm>
            <a:off x="1371600" y="1078992"/>
            <a:ext cx="6400800" cy="502920"/>
          </a:xfrm>
          <a:prstGeom prst="rect">
            <a:avLst/>
          </a:prstGeom>
          <a:noFill/>
          <a:ln/>
        </p:spPr>
        <p:txBody>
          <a:bodyPr wrap="square" lIns="0" tIns="0" rIns="0" bIns="0" rtlCol="0" anchor="ctr"/>
          <a:lstStyle/>
          <a:p>
            <a:pPr marL="0" indent="0" algn="ctr">
              <a:buNone/>
            </a:pPr>
            <a:r>
              <a:rPr lang="en-US" sz="2000" b="1" dirty="0">
                <a:solidFill>
                  <a:srgbClr val="C9A84C"/>
                </a:solidFill>
                <a:latin typeface="Calibri" pitchFamily="34" charset="0"/>
                <a:ea typeface="Calibri" pitchFamily="34" charset="-122"/>
                <a:cs typeface="Calibri" pitchFamily="34" charset="-120"/>
              </a:rPr>
              <a:t>Creative Commons — Attribution (CC BY)</a:t>
            </a:r>
            <a:endParaRPr lang="en-US" sz="2000" dirty="0"/>
          </a:p>
        </p:txBody>
      </p:sp>
      <p:sp>
        <p:nvSpPr>
          <p:cNvPr id="7" name="Text 5"/>
          <p:cNvSpPr/>
          <p:nvPr/>
        </p:nvSpPr>
        <p:spPr>
          <a:xfrm>
            <a:off x="1371600" y="1600200"/>
            <a:ext cx="6400800" cy="530352"/>
          </a:xfrm>
          <a:prstGeom prst="rect">
            <a:avLst/>
          </a:prstGeom>
          <a:noFill/>
          <a:ln/>
        </p:spPr>
        <p:txBody>
          <a:bodyPr wrap="square" lIns="0" tIns="0" rIns="0" bIns="0" rtlCol="0" anchor="ctr"/>
          <a:lstStyle/>
          <a:p>
            <a:pPr marL="0" indent="0" algn="ctr">
              <a:buNone/>
            </a:pPr>
            <a:r>
              <a:rPr lang="en-US" sz="1300" dirty="0">
                <a:solidFill>
                  <a:srgbClr val="E8EFF6"/>
                </a:solidFill>
                <a:latin typeface="Calibri" pitchFamily="34" charset="0"/>
                <a:ea typeface="Calibri" pitchFamily="34" charset="-122"/>
                <a:cs typeface="Calibri" pitchFamily="34" charset="-120"/>
              </a:rPr>
              <a:t>This work is shared under a Creative Commons Attribution license.</a:t>
            </a:r>
            <a:endParaRPr lang="en-US" sz="1300" dirty="0"/>
          </a:p>
          <a:p>
            <a:pPr marL="0" indent="0" algn="ctr">
              <a:buNone/>
            </a:pPr>
            <a:r>
              <a:rPr lang="en-US" sz="1300" dirty="0">
                <a:solidFill>
                  <a:srgbClr val="E8EFF6"/>
                </a:solidFill>
                <a:latin typeface="Calibri" pitchFamily="34" charset="0"/>
                <a:ea typeface="Calibri" pitchFamily="34" charset="-122"/>
                <a:cs typeface="Calibri" pitchFamily="34" charset="-120"/>
              </a:rPr>
              <a:t>You are free to share and adapt this material for any purpose with appropriate credit.</a:t>
            </a:r>
            <a:endParaRPr lang="en-US" sz="1300" dirty="0"/>
          </a:p>
        </p:txBody>
      </p:sp>
      <p:sp>
        <p:nvSpPr>
          <p:cNvPr id="8" name="Shape 6"/>
          <p:cNvSpPr/>
          <p:nvPr/>
        </p:nvSpPr>
        <p:spPr>
          <a:xfrm>
            <a:off x="457200" y="2487168"/>
            <a:ext cx="2651760" cy="2240280"/>
          </a:xfrm>
          <a:prstGeom prst="rect">
            <a:avLst/>
          </a:prstGeom>
          <a:solidFill>
            <a:srgbClr val="243447"/>
          </a:solidFill>
          <a:ln w="12700">
            <a:solidFill>
              <a:srgbClr val="243447"/>
            </a:solidFill>
            <a:prstDash val="solid"/>
          </a:ln>
        </p:spPr>
        <p:txBody>
          <a:bodyPr/>
          <a:lstStyle/>
          <a:p>
            <a:endParaRPr lang="en-US"/>
          </a:p>
        </p:txBody>
      </p:sp>
      <p:sp>
        <p:nvSpPr>
          <p:cNvPr id="9" name="Shape 7"/>
          <p:cNvSpPr/>
          <p:nvPr/>
        </p:nvSpPr>
        <p:spPr>
          <a:xfrm>
            <a:off x="457200" y="2487168"/>
            <a:ext cx="2651760" cy="384048"/>
          </a:xfrm>
          <a:prstGeom prst="rect">
            <a:avLst/>
          </a:prstGeom>
          <a:solidFill>
            <a:srgbClr val="1A7A8A"/>
          </a:solidFill>
          <a:ln w="12700">
            <a:solidFill>
              <a:srgbClr val="1A7A8A"/>
            </a:solidFill>
            <a:prstDash val="solid"/>
          </a:ln>
        </p:spPr>
        <p:txBody>
          <a:bodyPr/>
          <a:lstStyle/>
          <a:p>
            <a:endParaRPr lang="en-US"/>
          </a:p>
        </p:txBody>
      </p:sp>
      <p:sp>
        <p:nvSpPr>
          <p:cNvPr id="10" name="Text 8"/>
          <p:cNvSpPr/>
          <p:nvPr/>
        </p:nvSpPr>
        <p:spPr>
          <a:xfrm>
            <a:off x="566928" y="2542032"/>
            <a:ext cx="2432304" cy="28346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Permitted</a:t>
            </a:r>
            <a:endParaRPr lang="en-US" sz="1300" dirty="0"/>
          </a:p>
        </p:txBody>
      </p:sp>
      <p:sp>
        <p:nvSpPr>
          <p:cNvPr id="11" name="Text 9"/>
          <p:cNvSpPr/>
          <p:nvPr/>
        </p:nvSpPr>
        <p:spPr>
          <a:xfrm>
            <a:off x="566928" y="2962656"/>
            <a:ext cx="2423160" cy="169164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Academic research &amp; citation</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Educational use &amp; classroom teaching</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Non-commercial adaptation with attribution</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Media reference with source credit</a:t>
            </a:r>
            <a:endParaRPr lang="en-US" sz="1100" dirty="0"/>
          </a:p>
        </p:txBody>
      </p:sp>
      <p:sp>
        <p:nvSpPr>
          <p:cNvPr id="12" name="Shape 10"/>
          <p:cNvSpPr/>
          <p:nvPr/>
        </p:nvSpPr>
        <p:spPr>
          <a:xfrm>
            <a:off x="3310128" y="2487168"/>
            <a:ext cx="2651760" cy="2240280"/>
          </a:xfrm>
          <a:prstGeom prst="rect">
            <a:avLst/>
          </a:prstGeom>
          <a:solidFill>
            <a:srgbClr val="243447"/>
          </a:solidFill>
          <a:ln w="12700">
            <a:solidFill>
              <a:srgbClr val="243447"/>
            </a:solidFill>
            <a:prstDash val="solid"/>
          </a:ln>
        </p:spPr>
        <p:txBody>
          <a:bodyPr/>
          <a:lstStyle/>
          <a:p>
            <a:endParaRPr lang="en-US"/>
          </a:p>
        </p:txBody>
      </p:sp>
      <p:sp>
        <p:nvSpPr>
          <p:cNvPr id="13" name="Shape 11"/>
          <p:cNvSpPr/>
          <p:nvPr/>
        </p:nvSpPr>
        <p:spPr>
          <a:xfrm>
            <a:off x="3310128" y="2487168"/>
            <a:ext cx="2651760" cy="384048"/>
          </a:xfrm>
          <a:prstGeom prst="rect">
            <a:avLst/>
          </a:prstGeom>
          <a:solidFill>
            <a:srgbClr val="C9A84C"/>
          </a:solidFill>
          <a:ln w="12700">
            <a:solidFill>
              <a:srgbClr val="C9A84C"/>
            </a:solidFill>
            <a:prstDash val="solid"/>
          </a:ln>
        </p:spPr>
        <p:txBody>
          <a:bodyPr/>
          <a:lstStyle/>
          <a:p>
            <a:endParaRPr lang="en-US"/>
          </a:p>
        </p:txBody>
      </p:sp>
      <p:sp>
        <p:nvSpPr>
          <p:cNvPr id="14" name="Text 12"/>
          <p:cNvSpPr/>
          <p:nvPr/>
        </p:nvSpPr>
        <p:spPr>
          <a:xfrm>
            <a:off x="3419856" y="2542032"/>
            <a:ext cx="2432304" cy="28346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Required</a:t>
            </a:r>
            <a:endParaRPr lang="en-US" sz="1300" dirty="0"/>
          </a:p>
        </p:txBody>
      </p:sp>
      <p:sp>
        <p:nvSpPr>
          <p:cNvPr id="15" name="Text 13"/>
          <p:cNvSpPr/>
          <p:nvPr/>
        </p:nvSpPr>
        <p:spPr>
          <a:xfrm>
            <a:off x="3419856" y="2962656"/>
            <a:ext cx="2423160" cy="169164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Attribute: Kallol Chakrabarti (2026)</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Cite ORCID: 0009-0007-4971-8936</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Indicate if changes were made to the work</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Do not imply author endorsement</a:t>
            </a:r>
            <a:endParaRPr lang="en-US" sz="1100" dirty="0"/>
          </a:p>
        </p:txBody>
      </p:sp>
      <p:sp>
        <p:nvSpPr>
          <p:cNvPr id="16" name="Shape 14"/>
          <p:cNvSpPr/>
          <p:nvPr/>
        </p:nvSpPr>
        <p:spPr>
          <a:xfrm>
            <a:off x="6163056" y="2487168"/>
            <a:ext cx="2651760" cy="2240280"/>
          </a:xfrm>
          <a:prstGeom prst="rect">
            <a:avLst/>
          </a:prstGeom>
          <a:solidFill>
            <a:srgbClr val="243447"/>
          </a:solidFill>
          <a:ln w="12700">
            <a:solidFill>
              <a:srgbClr val="243447"/>
            </a:solidFill>
            <a:prstDash val="solid"/>
          </a:ln>
        </p:spPr>
        <p:txBody>
          <a:bodyPr/>
          <a:lstStyle/>
          <a:p>
            <a:endParaRPr lang="en-US"/>
          </a:p>
        </p:txBody>
      </p:sp>
      <p:sp>
        <p:nvSpPr>
          <p:cNvPr id="17" name="Shape 15"/>
          <p:cNvSpPr/>
          <p:nvPr/>
        </p:nvSpPr>
        <p:spPr>
          <a:xfrm>
            <a:off x="6163056" y="2487168"/>
            <a:ext cx="2651760" cy="384048"/>
          </a:xfrm>
          <a:prstGeom prst="rect">
            <a:avLst/>
          </a:prstGeom>
          <a:solidFill>
            <a:srgbClr val="C0392B"/>
          </a:solidFill>
          <a:ln w="12700">
            <a:solidFill>
              <a:srgbClr val="C0392B"/>
            </a:solidFill>
            <a:prstDash val="solid"/>
          </a:ln>
        </p:spPr>
        <p:txBody>
          <a:bodyPr/>
          <a:lstStyle/>
          <a:p>
            <a:endParaRPr lang="en-US"/>
          </a:p>
        </p:txBody>
      </p:sp>
      <p:sp>
        <p:nvSpPr>
          <p:cNvPr id="18" name="Text 16"/>
          <p:cNvSpPr/>
          <p:nvPr/>
        </p:nvSpPr>
        <p:spPr>
          <a:xfrm>
            <a:off x="6272784" y="2542032"/>
            <a:ext cx="2432304" cy="283464"/>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  Not Permitted</a:t>
            </a:r>
            <a:endParaRPr lang="en-US" sz="1300" dirty="0"/>
          </a:p>
        </p:txBody>
      </p:sp>
      <p:sp>
        <p:nvSpPr>
          <p:cNvPr id="19" name="Text 17"/>
          <p:cNvSpPr/>
          <p:nvPr/>
        </p:nvSpPr>
        <p:spPr>
          <a:xfrm>
            <a:off x="6272784" y="2962656"/>
            <a:ext cx="2423160" cy="1691640"/>
          </a:xfrm>
          <a:prstGeom prst="rect">
            <a:avLst/>
          </a:prstGeom>
          <a:noFill/>
          <a:ln/>
        </p:spPr>
        <p:txBody>
          <a:bodyPr wrap="square" lIns="38100" tIns="38100" rIns="38100" bIns="38100" rtlCol="0" anchor="ctr"/>
          <a:lstStyle/>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Commercial use without permission</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Redistribution without attribution</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Misrepresentation of data or findings</a:t>
            </a:r>
            <a:endParaRPr lang="en-US" sz="1100" dirty="0"/>
          </a:p>
          <a:p>
            <a:pPr marL="342900" indent="-342900">
              <a:buSzPct val="100000"/>
              <a:buChar char="•"/>
            </a:pPr>
            <a:r>
              <a:rPr lang="en-US" sz="1100" dirty="0">
                <a:solidFill>
                  <a:srgbClr val="E8EFF6"/>
                </a:solidFill>
                <a:latin typeface="Calibri" pitchFamily="34" charset="0"/>
                <a:ea typeface="Calibri" pitchFamily="34" charset="-122"/>
                <a:cs typeface="Calibri" pitchFamily="34" charset="-120"/>
              </a:rPr>
              <a:t>Removal of authorship or ORCID information</a:t>
            </a:r>
            <a:endParaRPr lang="en-US" sz="1100" dirty="0"/>
          </a:p>
        </p:txBody>
      </p:sp>
      <p:sp>
        <p:nvSpPr>
          <p:cNvPr id="20" name="Shape 18"/>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31 / 32</a:t>
            </a:r>
            <a:endParaRPr lang="en-US" sz="9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0D1B2A"/>
        </a:solidFill>
        <a:effectLst/>
      </p:bgPr>
    </p:bg>
    <p:spTree>
      <p:nvGrpSpPr>
        <p:cNvPr id="1" name=""/>
        <p:cNvGrpSpPr/>
        <p:nvPr/>
      </p:nvGrpSpPr>
      <p:grpSpPr>
        <a:xfrm>
          <a:off x="0" y="0"/>
          <a:ext cx="0" cy="0"/>
          <a:chOff x="0" y="0"/>
          <a:chExt cx="0" cy="0"/>
        </a:xfrm>
      </p:grpSpPr>
      <p:sp>
        <p:nvSpPr>
          <p:cNvPr id="2" name="Shape 0"/>
          <p:cNvSpPr/>
          <p:nvPr/>
        </p:nvSpPr>
        <p:spPr>
          <a:xfrm rot="-240000">
            <a:off x="-457200" y="1389888"/>
            <a:ext cx="10515600" cy="64008"/>
          </a:xfrm>
          <a:prstGeom prst="rect">
            <a:avLst/>
          </a:prstGeom>
          <a:solidFill>
            <a:srgbClr val="C9A84C"/>
          </a:solidFill>
          <a:ln w="12700">
            <a:solidFill>
              <a:srgbClr val="C9A84C"/>
            </a:solidFill>
            <a:prstDash val="solid"/>
          </a:ln>
        </p:spPr>
        <p:txBody>
          <a:bodyPr/>
          <a:lstStyle/>
          <a:p>
            <a:endParaRPr lang="en-US"/>
          </a:p>
        </p:txBody>
      </p:sp>
      <p:sp>
        <p:nvSpPr>
          <p:cNvPr id="3" name="Text 1"/>
          <p:cNvSpPr/>
          <p:nvPr/>
        </p:nvSpPr>
        <p:spPr>
          <a:xfrm>
            <a:off x="457200" y="256032"/>
            <a:ext cx="8229600" cy="868680"/>
          </a:xfrm>
          <a:prstGeom prst="rect">
            <a:avLst/>
          </a:prstGeom>
          <a:noFill/>
          <a:ln/>
        </p:spPr>
        <p:txBody>
          <a:bodyPr wrap="square" lIns="0" tIns="0" rIns="0" bIns="0" rtlCol="0" anchor="ctr"/>
          <a:lstStyle/>
          <a:p>
            <a:pPr marL="0" indent="0" algn="ctr">
              <a:buNone/>
            </a:pPr>
            <a:r>
              <a:rPr lang="en-US" sz="4400" b="1" kern="0" spc="300" dirty="0">
                <a:solidFill>
                  <a:srgbClr val="FFFFFF"/>
                </a:solidFill>
                <a:latin typeface="Calibri" pitchFamily="34" charset="0"/>
                <a:ea typeface="Calibri" pitchFamily="34" charset="-122"/>
                <a:cs typeface="Calibri" pitchFamily="34" charset="-120"/>
              </a:rPr>
              <a:t>THE DEAD MARKET</a:t>
            </a:r>
            <a:endParaRPr lang="en-US" sz="4400" dirty="0"/>
          </a:p>
        </p:txBody>
      </p:sp>
      <p:sp>
        <p:nvSpPr>
          <p:cNvPr id="4" name="Text 2"/>
          <p:cNvSpPr/>
          <p:nvPr/>
        </p:nvSpPr>
        <p:spPr>
          <a:xfrm>
            <a:off x="457200" y="1115568"/>
            <a:ext cx="8229600" cy="384048"/>
          </a:xfrm>
          <a:prstGeom prst="rect">
            <a:avLst/>
          </a:prstGeom>
          <a:noFill/>
          <a:ln/>
        </p:spPr>
        <p:txBody>
          <a:bodyPr wrap="square" lIns="0" tIns="0" rIns="0" bIns="0" rtlCol="0" anchor="ctr"/>
          <a:lstStyle/>
          <a:p>
            <a:pPr marL="0" indent="0" algn="ctr">
              <a:buNone/>
            </a:pPr>
            <a:r>
              <a:rPr lang="en-US" sz="1500" dirty="0">
                <a:solidFill>
                  <a:srgbClr val="E8C86E"/>
                </a:solidFill>
                <a:latin typeface="Calibri" pitchFamily="34" charset="0"/>
                <a:ea typeface="Calibri" pitchFamily="34" charset="-122"/>
                <a:cs typeface="Calibri" pitchFamily="34" charset="-120"/>
              </a:rPr>
              <a:t>An Open Research Framework on Market Mortality and Systemic Risk</a:t>
            </a:r>
            <a:endParaRPr lang="en-US" sz="1500" dirty="0"/>
          </a:p>
        </p:txBody>
      </p:sp>
      <p:sp>
        <p:nvSpPr>
          <p:cNvPr id="5" name="Shape 3"/>
          <p:cNvSpPr/>
          <p:nvPr/>
        </p:nvSpPr>
        <p:spPr>
          <a:xfrm>
            <a:off x="1828800" y="1938528"/>
            <a:ext cx="5486400" cy="2670048"/>
          </a:xfrm>
          <a:prstGeom prst="rect">
            <a:avLst/>
          </a:prstGeom>
          <a:solidFill>
            <a:srgbClr val="243447"/>
          </a:solidFill>
          <a:ln w="12700">
            <a:solidFill>
              <a:srgbClr val="243447"/>
            </a:solidFill>
            <a:prstDash val="solid"/>
          </a:ln>
        </p:spPr>
        <p:txBody>
          <a:bodyPr/>
          <a:lstStyle/>
          <a:p>
            <a:endParaRPr lang="en-US"/>
          </a:p>
        </p:txBody>
      </p:sp>
      <p:sp>
        <p:nvSpPr>
          <p:cNvPr id="6" name="Shape 4"/>
          <p:cNvSpPr/>
          <p:nvPr/>
        </p:nvSpPr>
        <p:spPr>
          <a:xfrm>
            <a:off x="1828800" y="1938528"/>
            <a:ext cx="5486400" cy="73152"/>
          </a:xfrm>
          <a:prstGeom prst="rect">
            <a:avLst/>
          </a:prstGeom>
          <a:solidFill>
            <a:srgbClr val="C9A84C"/>
          </a:solidFill>
          <a:ln w="12700">
            <a:solidFill>
              <a:srgbClr val="C9A84C"/>
            </a:solidFill>
            <a:prstDash val="solid"/>
          </a:ln>
        </p:spPr>
        <p:txBody>
          <a:bodyPr/>
          <a:lstStyle/>
          <a:p>
            <a:endParaRPr lang="en-US"/>
          </a:p>
        </p:txBody>
      </p:sp>
      <p:sp>
        <p:nvSpPr>
          <p:cNvPr id="7" name="Shape 5"/>
          <p:cNvSpPr/>
          <p:nvPr/>
        </p:nvSpPr>
        <p:spPr>
          <a:xfrm>
            <a:off x="1828800" y="4535424"/>
            <a:ext cx="5486400" cy="73152"/>
          </a:xfrm>
          <a:prstGeom prst="rect">
            <a:avLst/>
          </a:prstGeom>
          <a:solidFill>
            <a:srgbClr val="C9A84C"/>
          </a:solidFill>
          <a:ln w="12700">
            <a:solidFill>
              <a:srgbClr val="C9A84C"/>
            </a:solidFill>
            <a:prstDash val="solid"/>
          </a:ln>
        </p:spPr>
        <p:txBody>
          <a:bodyPr/>
          <a:lstStyle/>
          <a:p>
            <a:endParaRPr lang="en-US"/>
          </a:p>
        </p:txBody>
      </p:sp>
      <p:sp>
        <p:nvSpPr>
          <p:cNvPr id="8" name="Text 6"/>
          <p:cNvSpPr/>
          <p:nvPr/>
        </p:nvSpPr>
        <p:spPr>
          <a:xfrm>
            <a:off x="1828800" y="2103120"/>
            <a:ext cx="5486400" cy="320040"/>
          </a:xfrm>
          <a:prstGeom prst="rect">
            <a:avLst/>
          </a:prstGeom>
          <a:noFill/>
          <a:ln/>
        </p:spPr>
        <p:txBody>
          <a:bodyPr wrap="square" lIns="0" tIns="0" rIns="0" bIns="0" rtlCol="0" anchor="ctr"/>
          <a:lstStyle/>
          <a:p>
            <a:pPr marL="0" indent="0" algn="ctr">
              <a:buNone/>
            </a:pPr>
            <a:r>
              <a:rPr lang="en-US" sz="1300" dirty="0">
                <a:solidFill>
                  <a:srgbClr val="8FA3B8"/>
                </a:solidFill>
                <a:latin typeface="Calibri" pitchFamily="34" charset="0"/>
                <a:ea typeface="Calibri" pitchFamily="34" charset="-122"/>
                <a:cs typeface="Calibri" pitchFamily="34" charset="-120"/>
              </a:rPr>
              <a:t>Created by</a:t>
            </a:r>
            <a:endParaRPr lang="en-US" sz="1300" dirty="0"/>
          </a:p>
        </p:txBody>
      </p:sp>
      <p:sp>
        <p:nvSpPr>
          <p:cNvPr id="9" name="Text 7"/>
          <p:cNvSpPr/>
          <p:nvPr/>
        </p:nvSpPr>
        <p:spPr>
          <a:xfrm>
            <a:off x="1828800" y="2450592"/>
            <a:ext cx="5486400" cy="59436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Kallol Chakrabarti</a:t>
            </a:r>
            <a:endParaRPr lang="en-US" sz="2800" dirty="0"/>
          </a:p>
        </p:txBody>
      </p:sp>
      <p:sp>
        <p:nvSpPr>
          <p:cNvPr id="10" name="Text 8"/>
          <p:cNvSpPr/>
          <p:nvPr/>
        </p:nvSpPr>
        <p:spPr>
          <a:xfrm>
            <a:off x="1828800" y="3063240"/>
            <a:ext cx="5486400" cy="347472"/>
          </a:xfrm>
          <a:prstGeom prst="rect">
            <a:avLst/>
          </a:prstGeom>
          <a:noFill/>
          <a:ln/>
        </p:spPr>
        <p:txBody>
          <a:bodyPr wrap="square" lIns="0" tIns="0" rIns="0" bIns="0" rtlCol="0" anchor="ctr"/>
          <a:lstStyle/>
          <a:p>
            <a:pPr marL="0" indent="0" algn="ctr">
              <a:buNone/>
            </a:pPr>
            <a:r>
              <a:rPr lang="en-US" sz="1500" dirty="0">
                <a:solidFill>
                  <a:srgbClr val="E8C86E"/>
                </a:solidFill>
                <a:latin typeface="Calibri" pitchFamily="34" charset="0"/>
                <a:ea typeface="Calibri" pitchFamily="34" charset="-122"/>
                <a:cs typeface="Calibri" pitchFamily="34" charset="-120"/>
              </a:rPr>
              <a:t>Global Independent Researcher</a:t>
            </a:r>
            <a:endParaRPr lang="en-US" sz="1500" dirty="0"/>
          </a:p>
        </p:txBody>
      </p:sp>
      <p:sp>
        <p:nvSpPr>
          <p:cNvPr id="11" name="Text 9"/>
          <p:cNvSpPr/>
          <p:nvPr/>
        </p:nvSpPr>
        <p:spPr>
          <a:xfrm>
            <a:off x="1828800" y="3493008"/>
            <a:ext cx="5486400" cy="301752"/>
          </a:xfrm>
          <a:prstGeom prst="rect">
            <a:avLst/>
          </a:prstGeom>
          <a:noFill/>
          <a:ln/>
        </p:spPr>
        <p:txBody>
          <a:bodyPr wrap="square" lIns="0" tIns="0" rIns="0" bIns="0" rtlCol="0" anchor="ctr"/>
          <a:lstStyle/>
          <a:p>
            <a:pPr marL="0" indent="0" algn="ctr">
              <a:buNone/>
            </a:pPr>
            <a:r>
              <a:rPr lang="en-US" sz="1300" dirty="0">
                <a:solidFill>
                  <a:srgbClr val="8FA3B8"/>
                </a:solidFill>
                <a:latin typeface="Calibri" pitchFamily="34" charset="0"/>
                <a:ea typeface="Calibri" pitchFamily="34" charset="-122"/>
                <a:cs typeface="Calibri" pitchFamily="34" charset="-120"/>
              </a:rPr>
              <a:t>ORCID ID: 0009-0007-4971-8936</a:t>
            </a:r>
            <a:endParaRPr lang="en-US" sz="1300" dirty="0"/>
          </a:p>
        </p:txBody>
      </p:sp>
      <p:sp>
        <p:nvSpPr>
          <p:cNvPr id="12" name="Text 10"/>
          <p:cNvSpPr/>
          <p:nvPr/>
        </p:nvSpPr>
        <p:spPr>
          <a:xfrm>
            <a:off x="1828800" y="3858768"/>
            <a:ext cx="5486400" cy="274320"/>
          </a:xfrm>
          <a:prstGeom prst="rect">
            <a:avLst/>
          </a:prstGeom>
          <a:noFill/>
          <a:ln/>
        </p:spPr>
        <p:txBody>
          <a:bodyPr wrap="square" lIns="0" tIns="0" rIns="0" bIns="0" rtlCol="0" anchor="ctr"/>
          <a:lstStyle/>
          <a:p>
            <a:pPr marL="0" indent="0" algn="ctr">
              <a:buNone/>
            </a:pPr>
            <a:r>
              <a:rPr lang="en-US" sz="1100" dirty="0">
                <a:solidFill>
                  <a:srgbClr val="8FA3B8"/>
                </a:solidFill>
                <a:latin typeface="Calibri" pitchFamily="34" charset="0"/>
                <a:ea typeface="Calibri" pitchFamily="34" charset="-122"/>
                <a:cs typeface="Calibri" pitchFamily="34" charset="-120"/>
              </a:rPr>
              <a:t>© March 2026  |  Global Independent Research</a:t>
            </a:r>
            <a:endParaRPr lang="en-US" sz="1100" dirty="0"/>
          </a:p>
        </p:txBody>
      </p:sp>
      <p:sp>
        <p:nvSpPr>
          <p:cNvPr id="13" name="Text 11"/>
          <p:cNvSpPr/>
          <p:nvPr/>
        </p:nvSpPr>
        <p:spPr>
          <a:xfrm>
            <a:off x="1828800" y="4169664"/>
            <a:ext cx="5486400" cy="274320"/>
          </a:xfrm>
          <a:prstGeom prst="rect">
            <a:avLst/>
          </a:prstGeom>
          <a:noFill/>
          <a:ln/>
        </p:spPr>
        <p:txBody>
          <a:bodyPr wrap="square" lIns="0" tIns="0" rIns="0" bIns="0" rtlCol="0" anchor="ctr"/>
          <a:lstStyle/>
          <a:p>
            <a:pPr marL="0" indent="0" algn="ctr">
              <a:buNone/>
            </a:pPr>
            <a:r>
              <a:rPr lang="en-US" sz="1050" dirty="0">
                <a:solidFill>
                  <a:srgbClr val="C9A84C"/>
                </a:solidFill>
                <a:latin typeface="Calibri" pitchFamily="34" charset="0"/>
                <a:ea typeface="Calibri" pitchFamily="34" charset="-122"/>
                <a:cs typeface="Calibri" pitchFamily="34" charset="-120"/>
              </a:rPr>
              <a:t>CC BY — Proper attribution required for reuse</a:t>
            </a:r>
            <a:endParaRPr lang="en-US" sz="1050" dirty="0"/>
          </a:p>
        </p:txBody>
      </p:sp>
      <p:sp>
        <p:nvSpPr>
          <p:cNvPr id="14" name="Shape 12"/>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32 / 32</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Platform Overview &amp; Genesis</a:t>
            </a:r>
            <a:endParaRPr lang="en-US" sz="2400" dirty="0"/>
          </a:p>
        </p:txBody>
      </p:sp>
      <p:sp>
        <p:nvSpPr>
          <p:cNvPr id="3" name="Shape 1"/>
          <p:cNvSpPr/>
          <p:nvPr/>
        </p:nvSpPr>
        <p:spPr>
          <a:xfrm>
            <a:off x="457200" y="822960"/>
            <a:ext cx="8229600" cy="749808"/>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22960"/>
            <a:ext cx="54864" cy="749808"/>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877824"/>
            <a:ext cx="7863840" cy="640080"/>
          </a:xfrm>
          <a:prstGeom prst="rect">
            <a:avLst/>
          </a:prstGeom>
          <a:noFill/>
          <a:ln/>
        </p:spPr>
        <p:txBody>
          <a:bodyPr wrap="square" lIns="0" tIns="0" rIns="0" bIns="0" rtlCol="0" anchor="ctr"/>
          <a:lstStyle/>
          <a:p>
            <a:pPr marL="0" indent="0">
              <a:buNone/>
            </a:pPr>
            <a:r>
              <a:rPr lang="en-US" sz="1300" dirty="0">
                <a:solidFill>
                  <a:srgbClr val="0D1B2A"/>
                </a:solidFill>
                <a:latin typeface="Calibri" pitchFamily="34" charset="0"/>
                <a:ea typeface="Calibri" pitchFamily="34" charset="-122"/>
                <a:cs typeface="Calibri" pitchFamily="34" charset="-120"/>
              </a:rPr>
              <a:t>The Dead Market is an independent economic research platform investigating the structural dynamics of market decline, stagnation, and systemic fragility — a dimension largely neglected by mainstream financial analysis.</a:t>
            </a:r>
            <a:endParaRPr lang="en-US" sz="1300" dirty="0"/>
          </a:p>
        </p:txBody>
      </p:sp>
      <p:sp>
        <p:nvSpPr>
          <p:cNvPr id="6" name="Shape 4"/>
          <p:cNvSpPr/>
          <p:nvPr/>
        </p:nvSpPr>
        <p:spPr>
          <a:xfrm>
            <a:off x="457200" y="1737360"/>
            <a:ext cx="4114800" cy="126187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7" name="Shape 5"/>
          <p:cNvSpPr/>
          <p:nvPr/>
        </p:nvSpPr>
        <p:spPr>
          <a:xfrm>
            <a:off x="457200" y="1737360"/>
            <a:ext cx="54864" cy="1261872"/>
          </a:xfrm>
          <a:prstGeom prst="rect">
            <a:avLst/>
          </a:prstGeom>
          <a:solidFill>
            <a:srgbClr val="C9A84C"/>
          </a:solidFill>
          <a:ln w="12700">
            <a:solidFill>
              <a:srgbClr val="C9A84C"/>
            </a:solidFill>
            <a:prstDash val="solid"/>
          </a:ln>
        </p:spPr>
        <p:txBody>
          <a:bodyPr/>
          <a:lstStyle/>
          <a:p>
            <a:endParaRPr lang="en-US"/>
          </a:p>
        </p:txBody>
      </p:sp>
      <p:sp>
        <p:nvSpPr>
          <p:cNvPr id="8" name="Text 6"/>
          <p:cNvSpPr/>
          <p:nvPr/>
        </p:nvSpPr>
        <p:spPr>
          <a:xfrm>
            <a:off x="640080" y="1847088"/>
            <a:ext cx="3749040" cy="347472"/>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  Research Focus</a:t>
            </a:r>
            <a:endParaRPr lang="en-US" sz="1400" dirty="0"/>
          </a:p>
        </p:txBody>
      </p:sp>
      <p:sp>
        <p:nvSpPr>
          <p:cNvPr id="9" name="Text 7"/>
          <p:cNvSpPr/>
          <p:nvPr/>
        </p:nvSpPr>
        <p:spPr>
          <a:xfrm>
            <a:off x="640080" y="2240280"/>
            <a:ext cx="3749040" cy="65836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Decline, stagnation, and systemic failure in global financial markets</a:t>
            </a:r>
            <a:endParaRPr lang="en-US" sz="1200" dirty="0"/>
          </a:p>
        </p:txBody>
      </p:sp>
      <p:sp>
        <p:nvSpPr>
          <p:cNvPr id="10" name="Shape 8"/>
          <p:cNvSpPr/>
          <p:nvPr/>
        </p:nvSpPr>
        <p:spPr>
          <a:xfrm>
            <a:off x="4846320" y="1737360"/>
            <a:ext cx="4114800" cy="126187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1" name="Shape 9"/>
          <p:cNvSpPr/>
          <p:nvPr/>
        </p:nvSpPr>
        <p:spPr>
          <a:xfrm>
            <a:off x="4846320" y="1737360"/>
            <a:ext cx="54864" cy="1261872"/>
          </a:xfrm>
          <a:prstGeom prst="rect">
            <a:avLst/>
          </a:prstGeom>
          <a:solidFill>
            <a:srgbClr val="C9A84C"/>
          </a:solidFill>
          <a:ln w="12700">
            <a:solidFill>
              <a:srgbClr val="C9A84C"/>
            </a:solidFill>
            <a:prstDash val="solid"/>
          </a:ln>
        </p:spPr>
        <p:txBody>
          <a:bodyPr/>
          <a:lstStyle/>
          <a:p>
            <a:endParaRPr lang="en-US"/>
          </a:p>
        </p:txBody>
      </p:sp>
      <p:sp>
        <p:nvSpPr>
          <p:cNvPr id="12" name="Text 10"/>
          <p:cNvSpPr/>
          <p:nvPr/>
        </p:nvSpPr>
        <p:spPr>
          <a:xfrm>
            <a:off x="5029200" y="1847088"/>
            <a:ext cx="3749040" cy="347472"/>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  Open Access</a:t>
            </a:r>
            <a:endParaRPr lang="en-US" sz="1400" dirty="0"/>
          </a:p>
        </p:txBody>
      </p:sp>
      <p:sp>
        <p:nvSpPr>
          <p:cNvPr id="13" name="Text 11"/>
          <p:cNvSpPr/>
          <p:nvPr/>
        </p:nvSpPr>
        <p:spPr>
          <a:xfrm>
            <a:off x="5029200" y="2240280"/>
            <a:ext cx="3749040" cy="65836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Publicly hosted open research initiative — freely accessible to all</a:t>
            </a:r>
            <a:endParaRPr lang="en-US" sz="1200" dirty="0"/>
          </a:p>
        </p:txBody>
      </p:sp>
      <p:sp>
        <p:nvSpPr>
          <p:cNvPr id="14" name="Shape 12"/>
          <p:cNvSpPr/>
          <p:nvPr/>
        </p:nvSpPr>
        <p:spPr>
          <a:xfrm>
            <a:off x="457200" y="3154680"/>
            <a:ext cx="4114800" cy="126187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5" name="Shape 13"/>
          <p:cNvSpPr/>
          <p:nvPr/>
        </p:nvSpPr>
        <p:spPr>
          <a:xfrm>
            <a:off x="457200" y="3154680"/>
            <a:ext cx="54864" cy="1261872"/>
          </a:xfrm>
          <a:prstGeom prst="rect">
            <a:avLst/>
          </a:prstGeom>
          <a:solidFill>
            <a:srgbClr val="C9A84C"/>
          </a:solidFill>
          <a:ln w="12700">
            <a:solidFill>
              <a:srgbClr val="C9A84C"/>
            </a:solidFill>
            <a:prstDash val="solid"/>
          </a:ln>
        </p:spPr>
        <p:txBody>
          <a:bodyPr/>
          <a:lstStyle/>
          <a:p>
            <a:endParaRPr lang="en-US"/>
          </a:p>
        </p:txBody>
      </p:sp>
      <p:sp>
        <p:nvSpPr>
          <p:cNvPr id="16" name="Text 14"/>
          <p:cNvSpPr/>
          <p:nvPr/>
        </p:nvSpPr>
        <p:spPr>
          <a:xfrm>
            <a:off x="640080" y="3264408"/>
            <a:ext cx="3749040" cy="347472"/>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  Data-Driven</a:t>
            </a:r>
            <a:endParaRPr lang="en-US" sz="1400" dirty="0"/>
          </a:p>
        </p:txBody>
      </p:sp>
      <p:sp>
        <p:nvSpPr>
          <p:cNvPr id="17" name="Text 15"/>
          <p:cNvSpPr/>
          <p:nvPr/>
        </p:nvSpPr>
        <p:spPr>
          <a:xfrm>
            <a:off x="640080" y="3657600"/>
            <a:ext cx="3749040" cy="65836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Quantitative models, time-series, network graphs &amp; anomaly detection</a:t>
            </a:r>
            <a:endParaRPr lang="en-US" sz="1200" dirty="0"/>
          </a:p>
        </p:txBody>
      </p:sp>
      <p:sp>
        <p:nvSpPr>
          <p:cNvPr id="18" name="Shape 16"/>
          <p:cNvSpPr/>
          <p:nvPr/>
        </p:nvSpPr>
        <p:spPr>
          <a:xfrm>
            <a:off x="4846320" y="3154680"/>
            <a:ext cx="4114800" cy="126187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9" name="Shape 17"/>
          <p:cNvSpPr/>
          <p:nvPr/>
        </p:nvSpPr>
        <p:spPr>
          <a:xfrm>
            <a:off x="4846320" y="3154680"/>
            <a:ext cx="54864" cy="1261872"/>
          </a:xfrm>
          <a:prstGeom prst="rect">
            <a:avLst/>
          </a:prstGeom>
          <a:solidFill>
            <a:srgbClr val="C9A84C"/>
          </a:solidFill>
          <a:ln w="12700">
            <a:solidFill>
              <a:srgbClr val="C9A84C"/>
            </a:solidFill>
            <a:prstDash val="solid"/>
          </a:ln>
        </p:spPr>
        <p:txBody>
          <a:bodyPr/>
          <a:lstStyle/>
          <a:p>
            <a:endParaRPr lang="en-US"/>
          </a:p>
        </p:txBody>
      </p:sp>
      <p:sp>
        <p:nvSpPr>
          <p:cNvPr id="20" name="Text 18"/>
          <p:cNvSpPr/>
          <p:nvPr/>
        </p:nvSpPr>
        <p:spPr>
          <a:xfrm>
            <a:off x="5029200" y="3264408"/>
            <a:ext cx="3749040" cy="347472"/>
          </a:xfrm>
          <a:prstGeom prst="rect">
            <a:avLst/>
          </a:prstGeom>
          <a:noFill/>
          <a:ln/>
        </p:spPr>
        <p:txBody>
          <a:bodyPr wrap="square" lIns="0" tIns="0" rIns="0" bIns="0" rtlCol="0" anchor="ctr"/>
          <a:lstStyle/>
          <a:p>
            <a:pPr marL="0" indent="0">
              <a:buNone/>
            </a:pPr>
            <a:r>
              <a:rPr lang="en-US" sz="1400" b="1" dirty="0">
                <a:solidFill>
                  <a:srgbClr val="0D1B2A"/>
                </a:solidFill>
                <a:latin typeface="Calibri" pitchFamily="34" charset="0"/>
                <a:ea typeface="Calibri" pitchFamily="34" charset="-122"/>
                <a:cs typeface="Calibri" pitchFamily="34" charset="-120"/>
              </a:rPr>
              <a:t>🧠  Behavioral Lens</a:t>
            </a:r>
            <a:endParaRPr lang="en-US" sz="1400" dirty="0"/>
          </a:p>
        </p:txBody>
      </p:sp>
      <p:sp>
        <p:nvSpPr>
          <p:cNvPr id="21" name="Text 19"/>
          <p:cNvSpPr/>
          <p:nvPr/>
        </p:nvSpPr>
        <p:spPr>
          <a:xfrm>
            <a:off x="5029200" y="3657600"/>
            <a:ext cx="3749040" cy="65836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Human psychology and institutional incentives behind market dysfunction</a:t>
            </a:r>
            <a:endParaRPr lang="en-US" sz="1200" dirty="0"/>
          </a:p>
        </p:txBody>
      </p:sp>
      <p:sp>
        <p:nvSpPr>
          <p:cNvPr id="22" name="Shape 20"/>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3" name="Text 21"/>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4 / 32</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2B45"/>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Research Philosophy &amp; Founder Background</a:t>
            </a:r>
            <a:endParaRPr lang="en-US" sz="2400" dirty="0"/>
          </a:p>
        </p:txBody>
      </p:sp>
      <p:sp>
        <p:nvSpPr>
          <p:cNvPr id="3" name="Shape 1"/>
          <p:cNvSpPr/>
          <p:nvPr/>
        </p:nvSpPr>
        <p:spPr>
          <a:xfrm>
            <a:off x="457200" y="804672"/>
            <a:ext cx="8229600" cy="1207008"/>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04672"/>
            <a:ext cx="64008" cy="1207008"/>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877824"/>
            <a:ext cx="7863840" cy="960120"/>
          </a:xfrm>
          <a:prstGeom prst="rect">
            <a:avLst/>
          </a:prstGeom>
          <a:noFill/>
          <a:ln/>
        </p:spPr>
        <p:txBody>
          <a:bodyPr wrap="square" lIns="0" tIns="0" rIns="0" bIns="0" rtlCol="0" anchor="ctr"/>
          <a:lstStyle/>
          <a:p>
            <a:pPr marL="0" indent="0">
              <a:buNone/>
            </a:pPr>
            <a:r>
              <a:rPr lang="en-US" sz="1350" i="1" dirty="0">
                <a:solidFill>
                  <a:srgbClr val="E8EFF6"/>
                </a:solidFill>
                <a:latin typeface="Calibri" pitchFamily="34" charset="0"/>
                <a:ea typeface="Calibri" pitchFamily="34" charset="-122"/>
                <a:cs typeface="Calibri" pitchFamily="34" charset="-120"/>
              </a:rPr>
              <a:t>"Most financial research chases growth and returns. The Dead Market looks the other way — at the anatomy of collapse, the geometry of stagnation, and the silent failures no one wants to study."</a:t>
            </a:r>
            <a:endParaRPr lang="en-US" sz="1350" dirty="0"/>
          </a:p>
        </p:txBody>
      </p:sp>
      <p:sp>
        <p:nvSpPr>
          <p:cNvPr id="6" name="Text 4"/>
          <p:cNvSpPr/>
          <p:nvPr/>
        </p:nvSpPr>
        <p:spPr>
          <a:xfrm>
            <a:off x="658368" y="2084832"/>
            <a:ext cx="7315200" cy="274320"/>
          </a:xfrm>
          <a:prstGeom prst="rect">
            <a:avLst/>
          </a:prstGeom>
          <a:noFill/>
          <a:ln/>
        </p:spPr>
        <p:txBody>
          <a:bodyPr wrap="square" lIns="0" tIns="0" rIns="0" bIns="0" rtlCol="0" anchor="ctr"/>
          <a:lstStyle/>
          <a:p>
            <a:pPr marL="0" indent="0">
              <a:buNone/>
            </a:pPr>
            <a:r>
              <a:rPr lang="en-US" sz="1100" dirty="0">
                <a:solidFill>
                  <a:srgbClr val="E8C86E"/>
                </a:solidFill>
                <a:latin typeface="Calibri" pitchFamily="34" charset="0"/>
                <a:ea typeface="Calibri" pitchFamily="34" charset="-122"/>
                <a:cs typeface="Calibri" pitchFamily="34" charset="-120"/>
              </a:rPr>
              <a:t>— Kallol Chakrabarti, Founder</a:t>
            </a:r>
            <a:endParaRPr lang="en-US" sz="1100" dirty="0"/>
          </a:p>
        </p:txBody>
      </p:sp>
      <p:sp>
        <p:nvSpPr>
          <p:cNvPr id="7" name="Shape 5"/>
          <p:cNvSpPr/>
          <p:nvPr/>
        </p:nvSpPr>
        <p:spPr>
          <a:xfrm>
            <a:off x="457200" y="2514600"/>
            <a:ext cx="4114800" cy="960120"/>
          </a:xfrm>
          <a:prstGeom prst="rect">
            <a:avLst/>
          </a:prstGeom>
          <a:solidFill>
            <a:srgbClr val="243447"/>
          </a:solidFill>
          <a:ln w="12700">
            <a:solidFill>
              <a:srgbClr val="243447"/>
            </a:solidFill>
            <a:prstDash val="solid"/>
          </a:ln>
        </p:spPr>
        <p:txBody>
          <a:bodyPr/>
          <a:lstStyle/>
          <a:p>
            <a:endParaRPr lang="en-US"/>
          </a:p>
        </p:txBody>
      </p:sp>
      <p:sp>
        <p:nvSpPr>
          <p:cNvPr id="8" name="Shape 6"/>
          <p:cNvSpPr/>
          <p:nvPr/>
        </p:nvSpPr>
        <p:spPr>
          <a:xfrm>
            <a:off x="457200" y="2514600"/>
            <a:ext cx="54864" cy="960120"/>
          </a:xfrm>
          <a:prstGeom prst="rect">
            <a:avLst/>
          </a:prstGeom>
          <a:solidFill>
            <a:srgbClr val="C9A84C"/>
          </a:solidFill>
          <a:ln w="12700">
            <a:solidFill>
              <a:srgbClr val="C9A84C"/>
            </a:solidFill>
            <a:prstDash val="solid"/>
          </a:ln>
        </p:spPr>
        <p:txBody>
          <a:bodyPr/>
          <a:lstStyle/>
          <a:p>
            <a:endParaRPr lang="en-US"/>
          </a:p>
        </p:txBody>
      </p:sp>
      <p:sp>
        <p:nvSpPr>
          <p:cNvPr id="9" name="Text 7"/>
          <p:cNvSpPr/>
          <p:nvPr/>
        </p:nvSpPr>
        <p:spPr>
          <a:xfrm>
            <a:off x="621792" y="2587752"/>
            <a:ext cx="3840480" cy="274320"/>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Independent researcher</a:t>
            </a:r>
            <a:endParaRPr lang="en-US" sz="1300" dirty="0"/>
          </a:p>
        </p:txBody>
      </p:sp>
      <p:sp>
        <p:nvSpPr>
          <p:cNvPr id="10" name="Text 8"/>
          <p:cNvSpPr/>
          <p:nvPr/>
        </p:nvSpPr>
        <p:spPr>
          <a:xfrm>
            <a:off x="621792" y="2916936"/>
            <a:ext cx="3840480" cy="502920"/>
          </a:xfrm>
          <a:prstGeom prst="rect">
            <a:avLst/>
          </a:prstGeom>
          <a:noFill/>
          <a:ln/>
        </p:spPr>
        <p:txBody>
          <a:bodyPr wrap="square" lIns="0" tIns="0" rIns="0" bIns="0" rtlCol="0" anchor="ctr"/>
          <a:lstStyle/>
          <a:p>
            <a:pPr marL="0" indent="0">
              <a:buNone/>
            </a:pPr>
            <a:r>
              <a:rPr lang="en-US" sz="1150" dirty="0">
                <a:solidFill>
                  <a:srgbClr val="E8EFF6"/>
                </a:solidFill>
                <a:latin typeface="Calibri" pitchFamily="34" charset="0"/>
                <a:ea typeface="Calibri" pitchFamily="34" charset="-122"/>
                <a:cs typeface="Calibri" pitchFamily="34" charset="-120"/>
              </a:rPr>
              <a:t>Financial market analysis, behavioral economics &amp; quantitative modeling</a:t>
            </a:r>
            <a:endParaRPr lang="en-US" sz="1150" dirty="0"/>
          </a:p>
        </p:txBody>
      </p:sp>
      <p:sp>
        <p:nvSpPr>
          <p:cNvPr id="11" name="Shape 9"/>
          <p:cNvSpPr/>
          <p:nvPr/>
        </p:nvSpPr>
        <p:spPr>
          <a:xfrm>
            <a:off x="4846320" y="2514600"/>
            <a:ext cx="4114800" cy="960120"/>
          </a:xfrm>
          <a:prstGeom prst="rect">
            <a:avLst/>
          </a:prstGeom>
          <a:solidFill>
            <a:srgbClr val="243447"/>
          </a:solidFill>
          <a:ln w="12700">
            <a:solidFill>
              <a:srgbClr val="243447"/>
            </a:solidFill>
            <a:prstDash val="solid"/>
          </a:ln>
        </p:spPr>
        <p:txBody>
          <a:bodyPr/>
          <a:lstStyle/>
          <a:p>
            <a:endParaRPr lang="en-US"/>
          </a:p>
        </p:txBody>
      </p:sp>
      <p:sp>
        <p:nvSpPr>
          <p:cNvPr id="12" name="Shape 10"/>
          <p:cNvSpPr/>
          <p:nvPr/>
        </p:nvSpPr>
        <p:spPr>
          <a:xfrm>
            <a:off x="4846320" y="2514600"/>
            <a:ext cx="54864" cy="960120"/>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5010912" y="2587752"/>
            <a:ext cx="3840480" cy="274320"/>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Integrated framework</a:t>
            </a:r>
            <a:endParaRPr lang="en-US" sz="1300" dirty="0"/>
          </a:p>
        </p:txBody>
      </p:sp>
      <p:sp>
        <p:nvSpPr>
          <p:cNvPr id="14" name="Text 12"/>
          <p:cNvSpPr/>
          <p:nvPr/>
        </p:nvSpPr>
        <p:spPr>
          <a:xfrm>
            <a:off x="5010912" y="2916936"/>
            <a:ext cx="3840480" cy="502920"/>
          </a:xfrm>
          <a:prstGeom prst="rect">
            <a:avLst/>
          </a:prstGeom>
          <a:noFill/>
          <a:ln/>
        </p:spPr>
        <p:txBody>
          <a:bodyPr wrap="square" lIns="0" tIns="0" rIns="0" bIns="0" rtlCol="0" anchor="ctr"/>
          <a:lstStyle/>
          <a:p>
            <a:pPr marL="0" indent="0">
              <a:buNone/>
            </a:pPr>
            <a:r>
              <a:rPr lang="en-US" sz="1150" dirty="0">
                <a:solidFill>
                  <a:srgbClr val="E8EFF6"/>
                </a:solidFill>
                <a:latin typeface="Calibri" pitchFamily="34" charset="0"/>
                <a:ea typeface="Calibri" pitchFamily="34" charset="-122"/>
                <a:cs typeface="Calibri" pitchFamily="34" charset="-120"/>
              </a:rPr>
              <a:t>Combines economic theory, behavioral analysis and data-driven modeling</a:t>
            </a:r>
            <a:endParaRPr lang="en-US" sz="1150" dirty="0"/>
          </a:p>
        </p:txBody>
      </p:sp>
      <p:sp>
        <p:nvSpPr>
          <p:cNvPr id="15" name="Shape 13"/>
          <p:cNvSpPr/>
          <p:nvPr/>
        </p:nvSpPr>
        <p:spPr>
          <a:xfrm>
            <a:off x="457200" y="3593592"/>
            <a:ext cx="4114800" cy="960120"/>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57200" y="3593592"/>
            <a:ext cx="54864" cy="960120"/>
          </a:xfrm>
          <a:prstGeom prst="rect">
            <a:avLst/>
          </a:prstGeom>
          <a:solidFill>
            <a:srgbClr val="C9A84C"/>
          </a:solidFill>
          <a:ln w="12700">
            <a:solidFill>
              <a:srgbClr val="C9A84C"/>
            </a:solidFill>
            <a:prstDash val="solid"/>
          </a:ln>
        </p:spPr>
        <p:txBody>
          <a:bodyPr/>
          <a:lstStyle/>
          <a:p>
            <a:endParaRPr lang="en-US"/>
          </a:p>
        </p:txBody>
      </p:sp>
      <p:sp>
        <p:nvSpPr>
          <p:cNvPr id="17" name="Text 15"/>
          <p:cNvSpPr/>
          <p:nvPr/>
        </p:nvSpPr>
        <p:spPr>
          <a:xfrm>
            <a:off x="621792" y="3666744"/>
            <a:ext cx="3840480" cy="274320"/>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Platform mission</a:t>
            </a:r>
            <a:endParaRPr lang="en-US" sz="1300" dirty="0"/>
          </a:p>
        </p:txBody>
      </p:sp>
      <p:sp>
        <p:nvSpPr>
          <p:cNvPr id="18" name="Text 16"/>
          <p:cNvSpPr/>
          <p:nvPr/>
        </p:nvSpPr>
        <p:spPr>
          <a:xfrm>
            <a:off x="621792" y="3995928"/>
            <a:ext cx="3840480" cy="502920"/>
          </a:xfrm>
          <a:prstGeom prst="rect">
            <a:avLst/>
          </a:prstGeom>
          <a:noFill/>
          <a:ln/>
        </p:spPr>
        <p:txBody>
          <a:bodyPr wrap="square" lIns="0" tIns="0" rIns="0" bIns="0" rtlCol="0" anchor="ctr"/>
          <a:lstStyle/>
          <a:p>
            <a:pPr marL="0" indent="0">
              <a:buNone/>
            </a:pPr>
            <a:r>
              <a:rPr lang="en-US" sz="1150" dirty="0">
                <a:solidFill>
                  <a:srgbClr val="E8EFF6"/>
                </a:solidFill>
                <a:latin typeface="Calibri" pitchFamily="34" charset="0"/>
                <a:ea typeface="Calibri" pitchFamily="34" charset="-122"/>
                <a:cs typeface="Calibri" pitchFamily="34" charset="-120"/>
              </a:rPr>
              <a:t>Provide an open, academic-grade lens on market dysfunction and decline</a:t>
            </a:r>
            <a:endParaRPr lang="en-US" sz="1150" dirty="0"/>
          </a:p>
        </p:txBody>
      </p:sp>
      <p:sp>
        <p:nvSpPr>
          <p:cNvPr id="19" name="Shape 17"/>
          <p:cNvSpPr/>
          <p:nvPr/>
        </p:nvSpPr>
        <p:spPr>
          <a:xfrm>
            <a:off x="4846320" y="3593592"/>
            <a:ext cx="4114800" cy="960120"/>
          </a:xfrm>
          <a:prstGeom prst="rect">
            <a:avLst/>
          </a:prstGeom>
          <a:solidFill>
            <a:srgbClr val="243447"/>
          </a:solidFill>
          <a:ln w="12700">
            <a:solidFill>
              <a:srgbClr val="243447"/>
            </a:solidFill>
            <a:prstDash val="solid"/>
          </a:ln>
        </p:spPr>
        <p:txBody>
          <a:bodyPr/>
          <a:lstStyle/>
          <a:p>
            <a:endParaRPr lang="en-US"/>
          </a:p>
        </p:txBody>
      </p:sp>
      <p:sp>
        <p:nvSpPr>
          <p:cNvPr id="20" name="Shape 18"/>
          <p:cNvSpPr/>
          <p:nvPr/>
        </p:nvSpPr>
        <p:spPr>
          <a:xfrm>
            <a:off x="4846320" y="3593592"/>
            <a:ext cx="54864" cy="960120"/>
          </a:xfrm>
          <a:prstGeom prst="rect">
            <a:avLst/>
          </a:prstGeom>
          <a:solidFill>
            <a:srgbClr val="C9A84C"/>
          </a:solidFill>
          <a:ln w="12700">
            <a:solidFill>
              <a:srgbClr val="C9A84C"/>
            </a:solidFill>
            <a:prstDash val="solid"/>
          </a:ln>
        </p:spPr>
        <p:txBody>
          <a:bodyPr/>
          <a:lstStyle/>
          <a:p>
            <a:endParaRPr lang="en-US"/>
          </a:p>
        </p:txBody>
      </p:sp>
      <p:sp>
        <p:nvSpPr>
          <p:cNvPr id="21" name="Text 19"/>
          <p:cNvSpPr/>
          <p:nvPr/>
        </p:nvSpPr>
        <p:spPr>
          <a:xfrm>
            <a:off x="5010912" y="3666744"/>
            <a:ext cx="3840480" cy="274320"/>
          </a:xfrm>
          <a:prstGeom prst="rect">
            <a:avLst/>
          </a:prstGeom>
          <a:noFill/>
          <a:ln/>
        </p:spPr>
        <p:txBody>
          <a:bodyPr wrap="square" lIns="0" tIns="0" rIns="0" bIns="0" rtlCol="0" anchor="ctr"/>
          <a:lstStyle/>
          <a:p>
            <a:pPr marL="0" indent="0">
              <a:buNone/>
            </a:pPr>
            <a:r>
              <a:rPr lang="en-US" sz="1300" b="1" dirty="0">
                <a:solidFill>
                  <a:srgbClr val="E8C86E"/>
                </a:solidFill>
                <a:latin typeface="Calibri" pitchFamily="34" charset="0"/>
                <a:ea typeface="Calibri" pitchFamily="34" charset="-122"/>
                <a:cs typeface="Calibri" pitchFamily="34" charset="-120"/>
              </a:rPr>
              <a:t>Open publication</a:t>
            </a:r>
            <a:endParaRPr lang="en-US" sz="1300" dirty="0"/>
          </a:p>
        </p:txBody>
      </p:sp>
      <p:sp>
        <p:nvSpPr>
          <p:cNvPr id="22" name="Text 20"/>
          <p:cNvSpPr/>
          <p:nvPr/>
        </p:nvSpPr>
        <p:spPr>
          <a:xfrm>
            <a:off x="5010912" y="3995928"/>
            <a:ext cx="3840480" cy="502920"/>
          </a:xfrm>
          <a:prstGeom prst="rect">
            <a:avLst/>
          </a:prstGeom>
          <a:noFill/>
          <a:ln/>
        </p:spPr>
        <p:txBody>
          <a:bodyPr wrap="square" lIns="0" tIns="0" rIns="0" bIns="0" rtlCol="0" anchor="ctr"/>
          <a:lstStyle/>
          <a:p>
            <a:pPr marL="0" indent="0">
              <a:buNone/>
            </a:pPr>
            <a:r>
              <a:rPr lang="en-US" sz="1150" dirty="0">
                <a:solidFill>
                  <a:srgbClr val="E8EFF6"/>
                </a:solidFill>
                <a:latin typeface="Calibri" pitchFamily="34" charset="0"/>
                <a:ea typeface="Calibri" pitchFamily="34" charset="-122"/>
                <a:cs typeface="Calibri" pitchFamily="34" charset="-120"/>
              </a:rPr>
              <a:t>Research outputs published openly for academic access and citation</a:t>
            </a:r>
            <a:endParaRPr lang="en-US" sz="1150" dirty="0"/>
          </a:p>
        </p:txBody>
      </p:sp>
      <p:sp>
        <p:nvSpPr>
          <p:cNvPr id="23" name="Shape 21"/>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4" name="Text 22"/>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5 / 32</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The Concept of Market Mortality</a:t>
            </a:r>
            <a:endParaRPr lang="en-US" sz="2400" dirty="0"/>
          </a:p>
        </p:txBody>
      </p:sp>
      <p:sp>
        <p:nvSpPr>
          <p:cNvPr id="3" name="Shape 1"/>
          <p:cNvSpPr/>
          <p:nvPr/>
        </p:nvSpPr>
        <p:spPr>
          <a:xfrm>
            <a:off x="457200" y="804672"/>
            <a:ext cx="8229600" cy="71323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04672"/>
            <a:ext cx="54864" cy="713232"/>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850392"/>
            <a:ext cx="7863840" cy="621792"/>
          </a:xfrm>
          <a:prstGeom prst="rect">
            <a:avLst/>
          </a:prstGeom>
          <a:noFill/>
          <a:ln/>
        </p:spPr>
        <p:txBody>
          <a:bodyPr wrap="square" lIns="0" tIns="0" rIns="0" bIns="0" rtlCol="0" anchor="ctr"/>
          <a:lstStyle/>
          <a:p>
            <a:pPr marL="0" indent="0">
              <a:buNone/>
            </a:pPr>
            <a:r>
              <a:rPr lang="en-US" sz="1300" dirty="0">
                <a:solidFill>
                  <a:srgbClr val="0D1B2A"/>
                </a:solidFill>
                <a:latin typeface="Calibri" pitchFamily="34" charset="0"/>
                <a:ea typeface="Calibri" pitchFamily="34" charset="-122"/>
                <a:cs typeface="Calibri" pitchFamily="34" charset="-120"/>
              </a:rPr>
              <a:t>Market mortality refers to the lifecycle decline and ultimate failure of financial markets — encompassing crashes, structural stagnation, prolonged bear cycles, and systemic collapse.</a:t>
            </a:r>
            <a:endParaRPr lang="en-US" sz="1300" dirty="0"/>
          </a:p>
        </p:txBody>
      </p:sp>
      <p:sp>
        <p:nvSpPr>
          <p:cNvPr id="6" name="Shape 4"/>
          <p:cNvSpPr/>
          <p:nvPr/>
        </p:nvSpPr>
        <p:spPr>
          <a:xfrm>
            <a:off x="457200" y="1719072"/>
            <a:ext cx="1234440" cy="566928"/>
          </a:xfrm>
          <a:prstGeom prst="rect">
            <a:avLst/>
          </a:prstGeom>
          <a:solidFill>
            <a:srgbClr val="1A7A8A"/>
          </a:solidFill>
          <a:ln w="12700">
            <a:solidFill>
              <a:srgbClr val="1A7A8A"/>
            </a:solidFill>
            <a:prstDash val="solid"/>
          </a:ln>
        </p:spPr>
        <p:txBody>
          <a:bodyPr/>
          <a:lstStyle/>
          <a:p>
            <a:endParaRPr lang="en-US"/>
          </a:p>
        </p:txBody>
      </p:sp>
      <p:sp>
        <p:nvSpPr>
          <p:cNvPr id="7" name="Text 5"/>
          <p:cNvSpPr/>
          <p:nvPr/>
        </p:nvSpPr>
        <p:spPr>
          <a:xfrm>
            <a:off x="457200"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Emergence</a:t>
            </a:r>
            <a:endParaRPr lang="en-US" sz="1100" dirty="0"/>
          </a:p>
        </p:txBody>
      </p:sp>
      <p:sp>
        <p:nvSpPr>
          <p:cNvPr id="8" name="Shape 6"/>
          <p:cNvSpPr/>
          <p:nvPr/>
        </p:nvSpPr>
        <p:spPr>
          <a:xfrm>
            <a:off x="1691640" y="1920240"/>
            <a:ext cx="155448" cy="164592"/>
          </a:xfrm>
          <a:prstGeom prst="rect">
            <a:avLst/>
          </a:prstGeom>
          <a:solidFill>
            <a:srgbClr val="8FA3B8"/>
          </a:solidFill>
          <a:ln w="12700">
            <a:solidFill>
              <a:srgbClr val="8FA3B8"/>
            </a:solidFill>
            <a:prstDash val="solid"/>
          </a:ln>
        </p:spPr>
        <p:txBody>
          <a:bodyPr/>
          <a:lstStyle/>
          <a:p>
            <a:endParaRPr lang="en-US"/>
          </a:p>
        </p:txBody>
      </p:sp>
      <p:sp>
        <p:nvSpPr>
          <p:cNvPr id="9" name="Shape 7"/>
          <p:cNvSpPr/>
          <p:nvPr/>
        </p:nvSpPr>
        <p:spPr>
          <a:xfrm>
            <a:off x="1847088" y="1719072"/>
            <a:ext cx="1234440" cy="566928"/>
          </a:xfrm>
          <a:prstGeom prst="rect">
            <a:avLst/>
          </a:prstGeom>
          <a:solidFill>
            <a:srgbClr val="22A0B8"/>
          </a:solidFill>
          <a:ln w="12700">
            <a:solidFill>
              <a:srgbClr val="22A0B8"/>
            </a:solidFill>
            <a:prstDash val="solid"/>
          </a:ln>
        </p:spPr>
        <p:txBody>
          <a:bodyPr/>
          <a:lstStyle/>
          <a:p>
            <a:endParaRPr lang="en-US"/>
          </a:p>
        </p:txBody>
      </p:sp>
      <p:sp>
        <p:nvSpPr>
          <p:cNvPr id="10" name="Text 8"/>
          <p:cNvSpPr/>
          <p:nvPr/>
        </p:nvSpPr>
        <p:spPr>
          <a:xfrm>
            <a:off x="1847088"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Expansion</a:t>
            </a:r>
            <a:endParaRPr lang="en-US" sz="1100" dirty="0"/>
          </a:p>
        </p:txBody>
      </p:sp>
      <p:sp>
        <p:nvSpPr>
          <p:cNvPr id="11" name="Shape 9"/>
          <p:cNvSpPr/>
          <p:nvPr/>
        </p:nvSpPr>
        <p:spPr>
          <a:xfrm>
            <a:off x="3081528" y="1920240"/>
            <a:ext cx="155448" cy="164592"/>
          </a:xfrm>
          <a:prstGeom prst="rect">
            <a:avLst/>
          </a:prstGeom>
          <a:solidFill>
            <a:srgbClr val="8FA3B8"/>
          </a:solidFill>
          <a:ln w="12700">
            <a:solidFill>
              <a:srgbClr val="8FA3B8"/>
            </a:solidFill>
            <a:prstDash val="solid"/>
          </a:ln>
        </p:spPr>
        <p:txBody>
          <a:bodyPr/>
          <a:lstStyle/>
          <a:p>
            <a:endParaRPr lang="en-US"/>
          </a:p>
        </p:txBody>
      </p:sp>
      <p:sp>
        <p:nvSpPr>
          <p:cNvPr id="12" name="Shape 10"/>
          <p:cNvSpPr/>
          <p:nvPr/>
        </p:nvSpPr>
        <p:spPr>
          <a:xfrm>
            <a:off x="3236976" y="1719072"/>
            <a:ext cx="1234440" cy="566928"/>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3236976"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Peak</a:t>
            </a:r>
            <a:endParaRPr lang="en-US" sz="1100" dirty="0"/>
          </a:p>
        </p:txBody>
      </p:sp>
      <p:sp>
        <p:nvSpPr>
          <p:cNvPr id="14" name="Shape 12"/>
          <p:cNvSpPr/>
          <p:nvPr/>
        </p:nvSpPr>
        <p:spPr>
          <a:xfrm>
            <a:off x="4471416" y="1920240"/>
            <a:ext cx="155448" cy="164592"/>
          </a:xfrm>
          <a:prstGeom prst="rect">
            <a:avLst/>
          </a:prstGeom>
          <a:solidFill>
            <a:srgbClr val="8FA3B8"/>
          </a:solidFill>
          <a:ln w="12700">
            <a:solidFill>
              <a:srgbClr val="8FA3B8"/>
            </a:solidFill>
            <a:prstDash val="solid"/>
          </a:ln>
        </p:spPr>
        <p:txBody>
          <a:bodyPr/>
          <a:lstStyle/>
          <a:p>
            <a:endParaRPr lang="en-US"/>
          </a:p>
        </p:txBody>
      </p:sp>
      <p:sp>
        <p:nvSpPr>
          <p:cNvPr id="15" name="Shape 13"/>
          <p:cNvSpPr/>
          <p:nvPr/>
        </p:nvSpPr>
        <p:spPr>
          <a:xfrm>
            <a:off x="4626864" y="1719072"/>
            <a:ext cx="1234440" cy="566928"/>
          </a:xfrm>
          <a:prstGeom prst="rect">
            <a:avLst/>
          </a:prstGeom>
          <a:solidFill>
            <a:srgbClr val="E67E22"/>
          </a:solidFill>
          <a:ln w="12700">
            <a:solidFill>
              <a:srgbClr val="E67E22"/>
            </a:solidFill>
            <a:prstDash val="solid"/>
          </a:ln>
        </p:spPr>
        <p:txBody>
          <a:bodyPr/>
          <a:lstStyle/>
          <a:p>
            <a:endParaRPr lang="en-US"/>
          </a:p>
        </p:txBody>
      </p:sp>
      <p:sp>
        <p:nvSpPr>
          <p:cNvPr id="16" name="Text 14"/>
          <p:cNvSpPr/>
          <p:nvPr/>
        </p:nvSpPr>
        <p:spPr>
          <a:xfrm>
            <a:off x="4626864"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Stress</a:t>
            </a:r>
            <a:endParaRPr lang="en-US" sz="1100" dirty="0"/>
          </a:p>
        </p:txBody>
      </p:sp>
      <p:sp>
        <p:nvSpPr>
          <p:cNvPr id="17" name="Shape 15"/>
          <p:cNvSpPr/>
          <p:nvPr/>
        </p:nvSpPr>
        <p:spPr>
          <a:xfrm>
            <a:off x="5861304" y="1920240"/>
            <a:ext cx="155448" cy="164592"/>
          </a:xfrm>
          <a:prstGeom prst="rect">
            <a:avLst/>
          </a:prstGeom>
          <a:solidFill>
            <a:srgbClr val="8FA3B8"/>
          </a:solidFill>
          <a:ln w="12700">
            <a:solidFill>
              <a:srgbClr val="8FA3B8"/>
            </a:solidFill>
            <a:prstDash val="solid"/>
          </a:ln>
        </p:spPr>
        <p:txBody>
          <a:bodyPr/>
          <a:lstStyle/>
          <a:p>
            <a:endParaRPr lang="en-US"/>
          </a:p>
        </p:txBody>
      </p:sp>
      <p:sp>
        <p:nvSpPr>
          <p:cNvPr id="18" name="Shape 16"/>
          <p:cNvSpPr/>
          <p:nvPr/>
        </p:nvSpPr>
        <p:spPr>
          <a:xfrm>
            <a:off x="6016752" y="1719072"/>
            <a:ext cx="1234440" cy="566928"/>
          </a:xfrm>
          <a:prstGeom prst="rect">
            <a:avLst/>
          </a:prstGeom>
          <a:solidFill>
            <a:srgbClr val="C0392B"/>
          </a:solidFill>
          <a:ln w="12700">
            <a:solidFill>
              <a:srgbClr val="C0392B"/>
            </a:solidFill>
            <a:prstDash val="solid"/>
          </a:ln>
        </p:spPr>
        <p:txBody>
          <a:bodyPr/>
          <a:lstStyle/>
          <a:p>
            <a:endParaRPr lang="en-US"/>
          </a:p>
        </p:txBody>
      </p:sp>
      <p:sp>
        <p:nvSpPr>
          <p:cNvPr id="19" name="Text 17"/>
          <p:cNvSpPr/>
          <p:nvPr/>
        </p:nvSpPr>
        <p:spPr>
          <a:xfrm>
            <a:off x="6016752"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Decline</a:t>
            </a:r>
            <a:endParaRPr lang="en-US" sz="1100" dirty="0"/>
          </a:p>
        </p:txBody>
      </p:sp>
      <p:sp>
        <p:nvSpPr>
          <p:cNvPr id="20" name="Shape 18"/>
          <p:cNvSpPr/>
          <p:nvPr/>
        </p:nvSpPr>
        <p:spPr>
          <a:xfrm>
            <a:off x="7251192" y="1920240"/>
            <a:ext cx="155448" cy="164592"/>
          </a:xfrm>
          <a:prstGeom prst="rect">
            <a:avLst/>
          </a:prstGeom>
          <a:solidFill>
            <a:srgbClr val="8FA3B8"/>
          </a:solidFill>
          <a:ln w="12700">
            <a:solidFill>
              <a:srgbClr val="8FA3B8"/>
            </a:solidFill>
            <a:prstDash val="solid"/>
          </a:ln>
        </p:spPr>
        <p:txBody>
          <a:bodyPr/>
          <a:lstStyle/>
          <a:p>
            <a:endParaRPr lang="en-US"/>
          </a:p>
        </p:txBody>
      </p:sp>
      <p:sp>
        <p:nvSpPr>
          <p:cNvPr id="21" name="Shape 19"/>
          <p:cNvSpPr/>
          <p:nvPr/>
        </p:nvSpPr>
        <p:spPr>
          <a:xfrm>
            <a:off x="7406640" y="1719072"/>
            <a:ext cx="1234440" cy="566928"/>
          </a:xfrm>
          <a:prstGeom prst="rect">
            <a:avLst/>
          </a:prstGeom>
          <a:solidFill>
            <a:srgbClr val="6C3483"/>
          </a:solidFill>
          <a:ln w="12700">
            <a:solidFill>
              <a:srgbClr val="6C3483"/>
            </a:solidFill>
            <a:prstDash val="solid"/>
          </a:ln>
        </p:spPr>
        <p:txBody>
          <a:bodyPr/>
          <a:lstStyle/>
          <a:p>
            <a:endParaRPr lang="en-US"/>
          </a:p>
        </p:txBody>
      </p:sp>
      <p:sp>
        <p:nvSpPr>
          <p:cNvPr id="22" name="Text 20"/>
          <p:cNvSpPr/>
          <p:nvPr/>
        </p:nvSpPr>
        <p:spPr>
          <a:xfrm>
            <a:off x="7406640" y="1719072"/>
            <a:ext cx="1234440" cy="56692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Mortality</a:t>
            </a:r>
            <a:endParaRPr lang="en-US" sz="1100" dirty="0"/>
          </a:p>
        </p:txBody>
      </p:sp>
      <p:sp>
        <p:nvSpPr>
          <p:cNvPr id="23" name="Shape 21"/>
          <p:cNvSpPr/>
          <p:nvPr/>
        </p:nvSpPr>
        <p:spPr>
          <a:xfrm>
            <a:off x="457200" y="2487168"/>
            <a:ext cx="8229600" cy="6858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4" name="Shape 22"/>
          <p:cNvSpPr/>
          <p:nvPr/>
        </p:nvSpPr>
        <p:spPr>
          <a:xfrm>
            <a:off x="457200" y="2487168"/>
            <a:ext cx="54864" cy="685800"/>
          </a:xfrm>
          <a:prstGeom prst="rect">
            <a:avLst/>
          </a:prstGeom>
          <a:solidFill>
            <a:srgbClr val="E67E22"/>
          </a:solidFill>
          <a:ln w="12700">
            <a:solidFill>
              <a:srgbClr val="E67E22"/>
            </a:solidFill>
            <a:prstDash val="solid"/>
          </a:ln>
        </p:spPr>
        <p:txBody>
          <a:bodyPr/>
          <a:lstStyle/>
          <a:p>
            <a:endParaRPr lang="en-US"/>
          </a:p>
        </p:txBody>
      </p:sp>
      <p:sp>
        <p:nvSpPr>
          <p:cNvPr id="25" name="Text 23"/>
          <p:cNvSpPr/>
          <p:nvPr/>
        </p:nvSpPr>
        <p:spPr>
          <a:xfrm>
            <a:off x="658368" y="2578608"/>
            <a:ext cx="1828800" cy="502920"/>
          </a:xfrm>
          <a:prstGeom prst="rect">
            <a:avLst/>
          </a:prstGeom>
          <a:noFill/>
          <a:ln/>
        </p:spPr>
        <p:txBody>
          <a:bodyPr wrap="square" lIns="0" tIns="0" rIns="0" bIns="0" rtlCol="0" anchor="ctr"/>
          <a:lstStyle/>
          <a:p>
            <a:pPr marL="0" indent="0">
              <a:buNone/>
            </a:pPr>
            <a:r>
              <a:rPr lang="en-US" sz="1200" b="1" dirty="0">
                <a:solidFill>
                  <a:srgbClr val="0D1B2A"/>
                </a:solidFill>
                <a:latin typeface="Calibri" pitchFamily="34" charset="0"/>
                <a:ea typeface="Calibri" pitchFamily="34" charset="-122"/>
                <a:cs typeface="Calibri" pitchFamily="34" charset="-120"/>
              </a:rPr>
              <a:t>Historical Frequency: </a:t>
            </a:r>
            <a:endParaRPr lang="en-US" sz="1200" dirty="0"/>
          </a:p>
        </p:txBody>
      </p:sp>
      <p:sp>
        <p:nvSpPr>
          <p:cNvPr id="26" name="Text 24"/>
          <p:cNvSpPr/>
          <p:nvPr/>
        </p:nvSpPr>
        <p:spPr>
          <a:xfrm>
            <a:off x="2468880" y="2578608"/>
            <a:ext cx="6035040" cy="502920"/>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Since 1800, historians have documented over 60 major national stock market collapses — averaging roughly once every three to four years globally (source: Reinhart &amp; Rogoff, 2009).</a:t>
            </a:r>
            <a:endParaRPr lang="en-US" sz="1150" dirty="0"/>
          </a:p>
        </p:txBody>
      </p:sp>
      <p:sp>
        <p:nvSpPr>
          <p:cNvPr id="27" name="Shape 25"/>
          <p:cNvSpPr/>
          <p:nvPr/>
        </p:nvSpPr>
        <p:spPr>
          <a:xfrm>
            <a:off x="457200" y="3264408"/>
            <a:ext cx="8229600" cy="6858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8" name="Shape 26"/>
          <p:cNvSpPr/>
          <p:nvPr/>
        </p:nvSpPr>
        <p:spPr>
          <a:xfrm>
            <a:off x="457200" y="3264408"/>
            <a:ext cx="54864" cy="685800"/>
          </a:xfrm>
          <a:prstGeom prst="rect">
            <a:avLst/>
          </a:prstGeom>
          <a:solidFill>
            <a:srgbClr val="C0392B"/>
          </a:solidFill>
          <a:ln w="12700">
            <a:solidFill>
              <a:srgbClr val="C0392B"/>
            </a:solidFill>
            <a:prstDash val="solid"/>
          </a:ln>
        </p:spPr>
        <p:txBody>
          <a:bodyPr/>
          <a:lstStyle/>
          <a:p>
            <a:endParaRPr lang="en-US"/>
          </a:p>
        </p:txBody>
      </p:sp>
      <p:sp>
        <p:nvSpPr>
          <p:cNvPr id="29" name="Text 27"/>
          <p:cNvSpPr/>
          <p:nvPr/>
        </p:nvSpPr>
        <p:spPr>
          <a:xfrm>
            <a:off x="658368" y="3355848"/>
            <a:ext cx="1828800" cy="502920"/>
          </a:xfrm>
          <a:prstGeom prst="rect">
            <a:avLst/>
          </a:prstGeom>
          <a:noFill/>
          <a:ln/>
        </p:spPr>
        <p:txBody>
          <a:bodyPr wrap="square" lIns="0" tIns="0" rIns="0" bIns="0" rtlCol="0" anchor="ctr"/>
          <a:lstStyle/>
          <a:p>
            <a:pPr marL="0" indent="0">
              <a:buNone/>
            </a:pPr>
            <a:r>
              <a:rPr lang="en-US" sz="1200" b="1" dirty="0">
                <a:solidFill>
                  <a:srgbClr val="0D1B2A"/>
                </a:solidFill>
                <a:latin typeface="Calibri" pitchFamily="34" charset="0"/>
                <a:ea typeface="Calibri" pitchFamily="34" charset="-122"/>
                <a:cs typeface="Calibri" pitchFamily="34" charset="-120"/>
              </a:rPr>
              <a:t>Hidden Cost: </a:t>
            </a:r>
            <a:endParaRPr lang="en-US" sz="1200" dirty="0"/>
          </a:p>
        </p:txBody>
      </p:sp>
      <p:sp>
        <p:nvSpPr>
          <p:cNvPr id="30" name="Text 28"/>
          <p:cNvSpPr/>
          <p:nvPr/>
        </p:nvSpPr>
        <p:spPr>
          <a:xfrm>
            <a:off x="2468880" y="3355848"/>
            <a:ext cx="6035040" cy="502920"/>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Japan's Nikkei 225 lost 82% from its December 1989 peak and did not recover to that level until 2024 — 35 years of stagnation for investors who bought at the peak.</a:t>
            </a:r>
            <a:endParaRPr lang="en-US" sz="1150" dirty="0"/>
          </a:p>
        </p:txBody>
      </p:sp>
      <p:sp>
        <p:nvSpPr>
          <p:cNvPr id="31" name="Shape 29"/>
          <p:cNvSpPr/>
          <p:nvPr/>
        </p:nvSpPr>
        <p:spPr>
          <a:xfrm>
            <a:off x="457200" y="4041648"/>
            <a:ext cx="8229600" cy="6858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32" name="Shape 30"/>
          <p:cNvSpPr/>
          <p:nvPr/>
        </p:nvSpPr>
        <p:spPr>
          <a:xfrm>
            <a:off x="457200" y="4041648"/>
            <a:ext cx="54864" cy="685800"/>
          </a:xfrm>
          <a:prstGeom prst="rect">
            <a:avLst/>
          </a:prstGeom>
          <a:solidFill>
            <a:srgbClr val="6C3483"/>
          </a:solidFill>
          <a:ln w="12700">
            <a:solidFill>
              <a:srgbClr val="6C3483"/>
            </a:solidFill>
            <a:prstDash val="solid"/>
          </a:ln>
        </p:spPr>
        <p:txBody>
          <a:bodyPr/>
          <a:lstStyle/>
          <a:p>
            <a:endParaRPr lang="en-US"/>
          </a:p>
        </p:txBody>
      </p:sp>
      <p:sp>
        <p:nvSpPr>
          <p:cNvPr id="33" name="Text 31"/>
          <p:cNvSpPr/>
          <p:nvPr/>
        </p:nvSpPr>
        <p:spPr>
          <a:xfrm>
            <a:off x="658368" y="4133088"/>
            <a:ext cx="1828800" cy="502920"/>
          </a:xfrm>
          <a:prstGeom prst="rect">
            <a:avLst/>
          </a:prstGeom>
          <a:noFill/>
          <a:ln/>
        </p:spPr>
        <p:txBody>
          <a:bodyPr wrap="square" lIns="0" tIns="0" rIns="0" bIns="0" rtlCol="0" anchor="ctr"/>
          <a:lstStyle/>
          <a:p>
            <a:pPr marL="0" indent="0">
              <a:buNone/>
            </a:pPr>
            <a:r>
              <a:rPr lang="en-US" sz="1200" b="1" dirty="0">
                <a:solidFill>
                  <a:srgbClr val="0D1B2A"/>
                </a:solidFill>
                <a:latin typeface="Calibri" pitchFamily="34" charset="0"/>
                <a:ea typeface="Calibri" pitchFamily="34" charset="-122"/>
                <a:cs typeface="Calibri" pitchFamily="34" charset="-120"/>
              </a:rPr>
              <a:t>Systemic Spillovers: </a:t>
            </a:r>
            <a:endParaRPr lang="en-US" sz="1200" dirty="0"/>
          </a:p>
        </p:txBody>
      </p:sp>
      <p:sp>
        <p:nvSpPr>
          <p:cNvPr id="34" name="Text 32"/>
          <p:cNvSpPr/>
          <p:nvPr/>
        </p:nvSpPr>
        <p:spPr>
          <a:xfrm>
            <a:off x="2468880" y="4133088"/>
            <a:ext cx="6035040" cy="502920"/>
          </a:xfrm>
          <a:prstGeom prst="rect">
            <a:avLst/>
          </a:prstGeom>
          <a:noFill/>
          <a:ln/>
        </p:spPr>
        <p:txBody>
          <a:bodyPr wrap="square" lIns="0" tIns="0" rIns="0" bIns="0" rtlCol="0" anchor="ctr"/>
          <a:lstStyle/>
          <a:p>
            <a:pPr marL="0" indent="0">
              <a:buNone/>
            </a:pPr>
            <a:r>
              <a:rPr lang="en-US" sz="1150" dirty="0">
                <a:solidFill>
                  <a:srgbClr val="243447"/>
                </a:solidFill>
                <a:latin typeface="Calibri" pitchFamily="34" charset="0"/>
                <a:ea typeface="Calibri" pitchFamily="34" charset="-122"/>
                <a:cs typeface="Calibri" pitchFamily="34" charset="-120"/>
              </a:rPr>
              <a:t>Dead markets rarely collapse in isolation. Contagion spreads through trade, credit, and capital-flow channels — as the 1997 Asian crisis demonstrated across 10+ countries.</a:t>
            </a:r>
            <a:endParaRPr lang="en-US" sz="1150" dirty="0"/>
          </a:p>
        </p:txBody>
      </p:sp>
      <p:sp>
        <p:nvSpPr>
          <p:cNvPr id="35" name="Text 33"/>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 Reinhart &amp; Rogoff (2009), Bloomberg, World Bank</a:t>
            </a:r>
            <a:endParaRPr lang="en-US" sz="850" dirty="0"/>
          </a:p>
        </p:txBody>
      </p:sp>
      <p:sp>
        <p:nvSpPr>
          <p:cNvPr id="36" name="Shape 34"/>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37" name="Text 35"/>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6 / 32</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1B2A"/>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Analytical Methodology Framework</a:t>
            </a:r>
            <a:endParaRPr lang="en-US" sz="2400" dirty="0"/>
          </a:p>
        </p:txBody>
      </p:sp>
      <p:sp>
        <p:nvSpPr>
          <p:cNvPr id="3" name="Shape 1"/>
          <p:cNvSpPr/>
          <p:nvPr/>
        </p:nvSpPr>
        <p:spPr>
          <a:xfrm>
            <a:off x="457200" y="841248"/>
            <a:ext cx="4114800" cy="1920240"/>
          </a:xfrm>
          <a:prstGeom prst="rect">
            <a:avLst/>
          </a:prstGeom>
          <a:solidFill>
            <a:srgbClr val="243447"/>
          </a:solidFill>
          <a:ln w="12700">
            <a:solidFill>
              <a:srgbClr val="243447"/>
            </a:solidFill>
            <a:prstDash val="solid"/>
          </a:ln>
        </p:spPr>
        <p:txBody>
          <a:bodyPr/>
          <a:lstStyle/>
          <a:p>
            <a:endParaRPr lang="en-US"/>
          </a:p>
        </p:txBody>
      </p:sp>
      <p:sp>
        <p:nvSpPr>
          <p:cNvPr id="4" name="Shape 2"/>
          <p:cNvSpPr/>
          <p:nvPr/>
        </p:nvSpPr>
        <p:spPr>
          <a:xfrm>
            <a:off x="457200" y="841248"/>
            <a:ext cx="4114800" cy="384048"/>
          </a:xfrm>
          <a:prstGeom prst="rect">
            <a:avLst/>
          </a:prstGeom>
          <a:solidFill>
            <a:srgbClr val="1A7A8A"/>
          </a:solidFill>
          <a:ln w="12700">
            <a:solidFill>
              <a:srgbClr val="1A7A8A"/>
            </a:solidFill>
            <a:prstDash val="solid"/>
          </a:ln>
        </p:spPr>
        <p:txBody>
          <a:bodyPr/>
          <a:lstStyle/>
          <a:p>
            <a:endParaRPr lang="en-US"/>
          </a:p>
        </p:txBody>
      </p:sp>
      <p:sp>
        <p:nvSpPr>
          <p:cNvPr id="5" name="Text 3"/>
          <p:cNvSpPr/>
          <p:nvPr/>
        </p:nvSpPr>
        <p:spPr>
          <a:xfrm>
            <a:off x="566928" y="886968"/>
            <a:ext cx="3895344" cy="301752"/>
          </a:xfrm>
          <a:prstGeom prst="rect">
            <a:avLst/>
          </a:prstGeom>
          <a:noFill/>
          <a:ln/>
        </p:spPr>
        <p:txBody>
          <a:bodyPr wrap="square" lIns="0" tIns="0" rIns="0" bIns="0" rtlCol="0" anchor="ctr"/>
          <a:lstStyle/>
          <a:p>
            <a:pPr marL="0" indent="0">
              <a:buNone/>
            </a:pPr>
            <a:r>
              <a:rPr lang="en-US" sz="1150" b="1" kern="0" spc="100" dirty="0">
                <a:solidFill>
                  <a:srgbClr val="FFFFFF"/>
                </a:solidFill>
                <a:latin typeface="Calibri" pitchFamily="34" charset="0"/>
                <a:ea typeface="Calibri" pitchFamily="34" charset="-122"/>
                <a:cs typeface="Calibri" pitchFamily="34" charset="-120"/>
              </a:rPr>
              <a:t>DATA COLLECTION</a:t>
            </a:r>
            <a:endParaRPr lang="en-US" sz="1150" dirty="0"/>
          </a:p>
        </p:txBody>
      </p:sp>
      <p:sp>
        <p:nvSpPr>
          <p:cNvPr id="6" name="Text 4"/>
          <p:cNvSpPr/>
          <p:nvPr/>
        </p:nvSpPr>
        <p:spPr>
          <a:xfrm>
            <a:off x="621792" y="1298448"/>
            <a:ext cx="3749040" cy="1417320"/>
          </a:xfrm>
          <a:prstGeom prst="rect">
            <a:avLst/>
          </a:prstGeom>
          <a:noFill/>
          <a:ln/>
        </p:spPr>
        <p:txBody>
          <a:bodyPr wrap="square" lIns="25400" tIns="25400" rIns="25400" bIns="25400" rtlCol="0" anchor="ctr"/>
          <a:lstStyle/>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Publicly available financial datasets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Historical equity &amp; bond market records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Economic &amp; policy literature</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Central bank &amp; BIS reports</a:t>
            </a:r>
            <a:endParaRPr lang="en-US" sz="1150" dirty="0"/>
          </a:p>
        </p:txBody>
      </p:sp>
      <p:sp>
        <p:nvSpPr>
          <p:cNvPr id="7" name="Shape 5"/>
          <p:cNvSpPr/>
          <p:nvPr/>
        </p:nvSpPr>
        <p:spPr>
          <a:xfrm>
            <a:off x="4846320" y="841248"/>
            <a:ext cx="4114800" cy="1920240"/>
          </a:xfrm>
          <a:prstGeom prst="rect">
            <a:avLst/>
          </a:prstGeom>
          <a:solidFill>
            <a:srgbClr val="243447"/>
          </a:solidFill>
          <a:ln w="12700">
            <a:solidFill>
              <a:srgbClr val="243447"/>
            </a:solidFill>
            <a:prstDash val="solid"/>
          </a:ln>
        </p:spPr>
        <p:txBody>
          <a:bodyPr/>
          <a:lstStyle/>
          <a:p>
            <a:endParaRPr lang="en-US"/>
          </a:p>
        </p:txBody>
      </p:sp>
      <p:sp>
        <p:nvSpPr>
          <p:cNvPr id="8" name="Shape 6"/>
          <p:cNvSpPr/>
          <p:nvPr/>
        </p:nvSpPr>
        <p:spPr>
          <a:xfrm>
            <a:off x="4846320" y="841248"/>
            <a:ext cx="4114800" cy="384048"/>
          </a:xfrm>
          <a:prstGeom prst="rect">
            <a:avLst/>
          </a:prstGeom>
          <a:solidFill>
            <a:srgbClr val="C0392B"/>
          </a:solidFill>
          <a:ln w="12700">
            <a:solidFill>
              <a:srgbClr val="C0392B"/>
            </a:solidFill>
            <a:prstDash val="solid"/>
          </a:ln>
        </p:spPr>
        <p:txBody>
          <a:bodyPr/>
          <a:lstStyle/>
          <a:p>
            <a:endParaRPr lang="en-US"/>
          </a:p>
        </p:txBody>
      </p:sp>
      <p:sp>
        <p:nvSpPr>
          <p:cNvPr id="9" name="Text 7"/>
          <p:cNvSpPr/>
          <p:nvPr/>
        </p:nvSpPr>
        <p:spPr>
          <a:xfrm>
            <a:off x="4956048" y="886968"/>
            <a:ext cx="3895344" cy="301752"/>
          </a:xfrm>
          <a:prstGeom prst="rect">
            <a:avLst/>
          </a:prstGeom>
          <a:noFill/>
          <a:ln/>
        </p:spPr>
        <p:txBody>
          <a:bodyPr wrap="square" lIns="0" tIns="0" rIns="0" bIns="0" rtlCol="0" anchor="ctr"/>
          <a:lstStyle/>
          <a:p>
            <a:pPr marL="0" indent="0">
              <a:buNone/>
            </a:pPr>
            <a:r>
              <a:rPr lang="en-US" sz="1150" b="1" kern="0" spc="100" dirty="0">
                <a:solidFill>
                  <a:srgbClr val="FFFFFF"/>
                </a:solidFill>
                <a:latin typeface="Calibri" pitchFamily="34" charset="0"/>
                <a:ea typeface="Calibri" pitchFamily="34" charset="-122"/>
                <a:cs typeface="Calibri" pitchFamily="34" charset="-120"/>
              </a:rPr>
              <a:t>QUANTITATIVE MODELING</a:t>
            </a:r>
            <a:endParaRPr lang="en-US" sz="1150" dirty="0"/>
          </a:p>
        </p:txBody>
      </p:sp>
      <p:sp>
        <p:nvSpPr>
          <p:cNvPr id="10" name="Text 8"/>
          <p:cNvSpPr/>
          <p:nvPr/>
        </p:nvSpPr>
        <p:spPr>
          <a:xfrm>
            <a:off x="5010912" y="1298448"/>
            <a:ext cx="3749040" cy="1417320"/>
          </a:xfrm>
          <a:prstGeom prst="rect">
            <a:avLst/>
          </a:prstGeom>
          <a:noFill/>
          <a:ln/>
        </p:spPr>
        <p:txBody>
          <a:bodyPr wrap="square" lIns="25400" tIns="25400" rIns="25400" bIns="25400" rtlCol="0" anchor="ctr"/>
          <a:lstStyle/>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Time-series analysis (GARCH, ARIMA)</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Regression models (OLS, logistic, panel)</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Network graph analysis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Clustering &amp; anomaly detection</a:t>
            </a:r>
            <a:endParaRPr lang="en-US" sz="1150" dirty="0"/>
          </a:p>
        </p:txBody>
      </p:sp>
      <p:sp>
        <p:nvSpPr>
          <p:cNvPr id="11" name="Shape 9"/>
          <p:cNvSpPr/>
          <p:nvPr/>
        </p:nvSpPr>
        <p:spPr>
          <a:xfrm>
            <a:off x="457200" y="2898648"/>
            <a:ext cx="4114800" cy="1920240"/>
          </a:xfrm>
          <a:prstGeom prst="rect">
            <a:avLst/>
          </a:prstGeom>
          <a:solidFill>
            <a:srgbClr val="243447"/>
          </a:solidFill>
          <a:ln w="12700">
            <a:solidFill>
              <a:srgbClr val="243447"/>
            </a:solidFill>
            <a:prstDash val="solid"/>
          </a:ln>
        </p:spPr>
        <p:txBody>
          <a:bodyPr/>
          <a:lstStyle/>
          <a:p>
            <a:endParaRPr lang="en-US"/>
          </a:p>
        </p:txBody>
      </p:sp>
      <p:sp>
        <p:nvSpPr>
          <p:cNvPr id="12" name="Shape 10"/>
          <p:cNvSpPr/>
          <p:nvPr/>
        </p:nvSpPr>
        <p:spPr>
          <a:xfrm>
            <a:off x="457200" y="2898648"/>
            <a:ext cx="4114800" cy="384048"/>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566928" y="2944368"/>
            <a:ext cx="3895344" cy="301752"/>
          </a:xfrm>
          <a:prstGeom prst="rect">
            <a:avLst/>
          </a:prstGeom>
          <a:noFill/>
          <a:ln/>
        </p:spPr>
        <p:txBody>
          <a:bodyPr wrap="square" lIns="0" tIns="0" rIns="0" bIns="0" rtlCol="0" anchor="ctr"/>
          <a:lstStyle/>
          <a:p>
            <a:pPr marL="0" indent="0">
              <a:buNone/>
            </a:pPr>
            <a:r>
              <a:rPr lang="en-US" sz="1150" b="1" kern="0" spc="100" dirty="0">
                <a:solidFill>
                  <a:srgbClr val="FFFFFF"/>
                </a:solidFill>
                <a:latin typeface="Calibri" pitchFamily="34" charset="0"/>
                <a:ea typeface="Calibri" pitchFamily="34" charset="-122"/>
                <a:cs typeface="Calibri" pitchFamily="34" charset="-120"/>
              </a:rPr>
              <a:t>BEHAVIORAL ANALYSIS</a:t>
            </a:r>
            <a:endParaRPr lang="en-US" sz="1150" dirty="0"/>
          </a:p>
        </p:txBody>
      </p:sp>
      <p:sp>
        <p:nvSpPr>
          <p:cNvPr id="14" name="Text 12"/>
          <p:cNvSpPr/>
          <p:nvPr/>
        </p:nvSpPr>
        <p:spPr>
          <a:xfrm>
            <a:off x="621792" y="3355848"/>
            <a:ext cx="3749040" cy="1417320"/>
          </a:xfrm>
          <a:prstGeom prst="rect">
            <a:avLst/>
          </a:prstGeom>
          <a:noFill/>
          <a:ln/>
        </p:spPr>
        <p:txBody>
          <a:bodyPr wrap="square" lIns="25400" tIns="25400" rIns="25400" bIns="25400" rtlCol="0" anchor="ctr"/>
          <a:lstStyle/>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Cognitive bias identification</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Herd behavior &amp; sentiment indicators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Institutional incentive mapping</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Narrative &amp; media analysis</a:t>
            </a:r>
            <a:endParaRPr lang="en-US" sz="1150" dirty="0"/>
          </a:p>
        </p:txBody>
      </p:sp>
      <p:sp>
        <p:nvSpPr>
          <p:cNvPr id="15" name="Shape 13"/>
          <p:cNvSpPr/>
          <p:nvPr/>
        </p:nvSpPr>
        <p:spPr>
          <a:xfrm>
            <a:off x="4846320" y="2898648"/>
            <a:ext cx="4114800" cy="1920240"/>
          </a:xfrm>
          <a:prstGeom prst="rect">
            <a:avLst/>
          </a:prstGeom>
          <a:solidFill>
            <a:srgbClr val="243447"/>
          </a:solidFill>
          <a:ln w="12700">
            <a:solidFill>
              <a:srgbClr val="243447"/>
            </a:solidFill>
            <a:prstDash val="solid"/>
          </a:ln>
        </p:spPr>
        <p:txBody>
          <a:bodyPr/>
          <a:lstStyle/>
          <a:p>
            <a:endParaRPr lang="en-US"/>
          </a:p>
        </p:txBody>
      </p:sp>
      <p:sp>
        <p:nvSpPr>
          <p:cNvPr id="16" name="Shape 14"/>
          <p:cNvSpPr/>
          <p:nvPr/>
        </p:nvSpPr>
        <p:spPr>
          <a:xfrm>
            <a:off x="4846320" y="2898648"/>
            <a:ext cx="4114800" cy="384048"/>
          </a:xfrm>
          <a:prstGeom prst="rect">
            <a:avLst/>
          </a:prstGeom>
          <a:solidFill>
            <a:srgbClr val="6C3483"/>
          </a:solidFill>
          <a:ln w="12700">
            <a:solidFill>
              <a:srgbClr val="6C3483"/>
            </a:solidFill>
            <a:prstDash val="solid"/>
          </a:ln>
        </p:spPr>
        <p:txBody>
          <a:bodyPr/>
          <a:lstStyle/>
          <a:p>
            <a:endParaRPr lang="en-US"/>
          </a:p>
        </p:txBody>
      </p:sp>
      <p:sp>
        <p:nvSpPr>
          <p:cNvPr id="17" name="Text 15"/>
          <p:cNvSpPr/>
          <p:nvPr/>
        </p:nvSpPr>
        <p:spPr>
          <a:xfrm>
            <a:off x="4956048" y="2944368"/>
            <a:ext cx="3895344" cy="301752"/>
          </a:xfrm>
          <a:prstGeom prst="rect">
            <a:avLst/>
          </a:prstGeom>
          <a:noFill/>
          <a:ln/>
        </p:spPr>
        <p:txBody>
          <a:bodyPr wrap="square" lIns="0" tIns="0" rIns="0" bIns="0" rtlCol="0" anchor="ctr"/>
          <a:lstStyle/>
          <a:p>
            <a:pPr marL="0" indent="0">
              <a:buNone/>
            </a:pPr>
            <a:r>
              <a:rPr lang="en-US" sz="1150" b="1" kern="0" spc="100" dirty="0">
                <a:solidFill>
                  <a:srgbClr val="FFFFFF"/>
                </a:solidFill>
                <a:latin typeface="Calibri" pitchFamily="34" charset="0"/>
                <a:ea typeface="Calibri" pitchFamily="34" charset="-122"/>
                <a:cs typeface="Calibri" pitchFamily="34" charset="-120"/>
              </a:rPr>
              <a:t>MACRO CONTEXT</a:t>
            </a:r>
            <a:endParaRPr lang="en-US" sz="1150" dirty="0"/>
          </a:p>
        </p:txBody>
      </p:sp>
      <p:sp>
        <p:nvSpPr>
          <p:cNvPr id="18" name="Text 16"/>
          <p:cNvSpPr/>
          <p:nvPr/>
        </p:nvSpPr>
        <p:spPr>
          <a:xfrm>
            <a:off x="5010912" y="3355848"/>
            <a:ext cx="3749040" cy="1417320"/>
          </a:xfrm>
          <a:prstGeom prst="rect">
            <a:avLst/>
          </a:prstGeom>
          <a:noFill/>
          <a:ln/>
        </p:spPr>
        <p:txBody>
          <a:bodyPr wrap="square" lIns="25400" tIns="25400" rIns="25400" bIns="25400" rtlCol="0" anchor="ctr"/>
          <a:lstStyle/>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Monetary policy &amp; interest rate cycles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Regulatory change assessment</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Geopolitical risk factors</a:t>
            </a:r>
            <a:endParaRPr lang="en-US" sz="1150" dirty="0"/>
          </a:p>
          <a:p>
            <a:pPr marL="342900" indent="-342900">
              <a:buSzPct val="100000"/>
              <a:buChar char="•"/>
            </a:pPr>
            <a:r>
              <a:rPr lang="en-US" sz="1150" dirty="0">
                <a:solidFill>
                  <a:srgbClr val="E8EFF6"/>
                </a:solidFill>
                <a:latin typeface="Calibri" pitchFamily="34" charset="0"/>
                <a:ea typeface="Calibri" pitchFamily="34" charset="-122"/>
                <a:cs typeface="Calibri" pitchFamily="34" charset="-120"/>
              </a:rPr>
              <a:t>Cross-country structural comparisons</a:t>
            </a:r>
            <a:endParaRPr lang="en-US" sz="1150" dirty="0"/>
          </a:p>
        </p:txBody>
      </p:sp>
      <p:sp>
        <p:nvSpPr>
          <p:cNvPr id="19" name="Shape 17"/>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0" name="Text 18"/>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7 / 32</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Data Collection &amp; Curation</a:t>
            </a:r>
            <a:endParaRPr lang="en-US" sz="2400" dirty="0"/>
          </a:p>
        </p:txBody>
      </p:sp>
      <p:sp>
        <p:nvSpPr>
          <p:cNvPr id="3" name="Shape 1"/>
          <p:cNvSpPr/>
          <p:nvPr/>
        </p:nvSpPr>
        <p:spPr>
          <a:xfrm>
            <a:off x="457200" y="804672"/>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4" name="Shape 2"/>
          <p:cNvSpPr/>
          <p:nvPr/>
        </p:nvSpPr>
        <p:spPr>
          <a:xfrm>
            <a:off x="457200" y="804672"/>
            <a:ext cx="54864" cy="896112"/>
          </a:xfrm>
          <a:prstGeom prst="rect">
            <a:avLst/>
          </a:prstGeom>
          <a:solidFill>
            <a:srgbClr val="C9A84C"/>
          </a:solidFill>
          <a:ln w="12700">
            <a:solidFill>
              <a:srgbClr val="C9A84C"/>
            </a:solidFill>
            <a:prstDash val="solid"/>
          </a:ln>
        </p:spPr>
        <p:txBody>
          <a:bodyPr/>
          <a:lstStyle/>
          <a:p>
            <a:endParaRPr lang="en-US"/>
          </a:p>
        </p:txBody>
      </p:sp>
      <p:sp>
        <p:nvSpPr>
          <p:cNvPr id="5" name="Text 3"/>
          <p:cNvSpPr/>
          <p:nvPr/>
        </p:nvSpPr>
        <p:spPr>
          <a:xfrm>
            <a:off x="658368" y="914400"/>
            <a:ext cx="457200" cy="658368"/>
          </a:xfrm>
          <a:prstGeom prst="rect">
            <a:avLst/>
          </a:prstGeom>
          <a:noFill/>
          <a:ln/>
        </p:spPr>
        <p:txBody>
          <a:bodyPr wrap="square" lIns="0" tIns="0" rIns="0" bIns="0" rtlCol="0" anchor="ctr"/>
          <a:lstStyle/>
          <a:p>
            <a:pPr marL="0" indent="0">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6" name="Text 4"/>
          <p:cNvSpPr/>
          <p:nvPr/>
        </p:nvSpPr>
        <p:spPr>
          <a:xfrm>
            <a:off x="1261872" y="877824"/>
            <a:ext cx="2743200" cy="32004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Financial Databases</a:t>
            </a:r>
            <a:endParaRPr lang="en-US" sz="1350" dirty="0"/>
          </a:p>
        </p:txBody>
      </p:sp>
      <p:sp>
        <p:nvSpPr>
          <p:cNvPr id="7" name="Text 5"/>
          <p:cNvSpPr/>
          <p:nvPr/>
        </p:nvSpPr>
        <p:spPr>
          <a:xfrm>
            <a:off x="1261872" y="1243584"/>
            <a:ext cx="7223760" cy="38404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Bloomberg Terminal, FRED (Federal Reserve), World Bank Open Data, IMF Data Warehouse — price history, fundamentals, macro indicators.</a:t>
            </a:r>
            <a:endParaRPr lang="en-US" sz="1200" dirty="0"/>
          </a:p>
        </p:txBody>
      </p:sp>
      <p:sp>
        <p:nvSpPr>
          <p:cNvPr id="8" name="Shape 6"/>
          <p:cNvSpPr/>
          <p:nvPr/>
        </p:nvSpPr>
        <p:spPr>
          <a:xfrm>
            <a:off x="457200" y="1810512"/>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9" name="Shape 7"/>
          <p:cNvSpPr/>
          <p:nvPr/>
        </p:nvSpPr>
        <p:spPr>
          <a:xfrm>
            <a:off x="457200" y="1810512"/>
            <a:ext cx="54864" cy="896112"/>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658368" y="1920240"/>
            <a:ext cx="457200" cy="658368"/>
          </a:xfrm>
          <a:prstGeom prst="rect">
            <a:avLst/>
          </a:prstGeom>
          <a:noFill/>
          <a:ln/>
        </p:spPr>
        <p:txBody>
          <a:bodyPr wrap="square" lIns="0" tIns="0" rIns="0" bIns="0" rtlCol="0" anchor="ctr"/>
          <a:lstStyle/>
          <a:p>
            <a:pPr marL="0" indent="0">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1" name="Text 9"/>
          <p:cNvSpPr/>
          <p:nvPr/>
        </p:nvSpPr>
        <p:spPr>
          <a:xfrm>
            <a:off x="1261872" y="1883664"/>
            <a:ext cx="2743200" cy="32004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Historical Market Records</a:t>
            </a:r>
            <a:endParaRPr lang="en-US" sz="1350" dirty="0"/>
          </a:p>
        </p:txBody>
      </p:sp>
      <p:sp>
        <p:nvSpPr>
          <p:cNvPr id="12" name="Text 10"/>
          <p:cNvSpPr/>
          <p:nvPr/>
        </p:nvSpPr>
        <p:spPr>
          <a:xfrm>
            <a:off x="1261872" y="2249424"/>
            <a:ext cx="7223760" cy="38404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Multi-decade equity, bond, and currency datasets enabling the study of full boom-bust cycles and long-wave economic patterns.</a:t>
            </a:r>
            <a:endParaRPr lang="en-US" sz="1200" dirty="0"/>
          </a:p>
        </p:txBody>
      </p:sp>
      <p:sp>
        <p:nvSpPr>
          <p:cNvPr id="13" name="Shape 11"/>
          <p:cNvSpPr/>
          <p:nvPr/>
        </p:nvSpPr>
        <p:spPr>
          <a:xfrm>
            <a:off x="457200" y="2816352"/>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4" name="Shape 12"/>
          <p:cNvSpPr/>
          <p:nvPr/>
        </p:nvSpPr>
        <p:spPr>
          <a:xfrm>
            <a:off x="457200" y="2816352"/>
            <a:ext cx="54864" cy="896112"/>
          </a:xfrm>
          <a:prstGeom prst="rect">
            <a:avLst/>
          </a:prstGeom>
          <a:solidFill>
            <a:srgbClr val="C9A84C"/>
          </a:solidFill>
          <a:ln w="12700">
            <a:solidFill>
              <a:srgbClr val="C9A84C"/>
            </a:solidFill>
            <a:prstDash val="solid"/>
          </a:ln>
        </p:spPr>
        <p:txBody>
          <a:bodyPr/>
          <a:lstStyle/>
          <a:p>
            <a:endParaRPr lang="en-US"/>
          </a:p>
        </p:txBody>
      </p:sp>
      <p:sp>
        <p:nvSpPr>
          <p:cNvPr id="15" name="Text 13"/>
          <p:cNvSpPr/>
          <p:nvPr/>
        </p:nvSpPr>
        <p:spPr>
          <a:xfrm>
            <a:off x="658368" y="2926080"/>
            <a:ext cx="457200" cy="658368"/>
          </a:xfrm>
          <a:prstGeom prst="rect">
            <a:avLst/>
          </a:prstGeom>
          <a:noFill/>
          <a:ln/>
        </p:spPr>
        <p:txBody>
          <a:bodyPr wrap="square" lIns="0" tIns="0" rIns="0" bIns="0" rtlCol="0" anchor="ctr"/>
          <a:lstStyle/>
          <a:p>
            <a:pPr marL="0" indent="0">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6" name="Text 14"/>
          <p:cNvSpPr/>
          <p:nvPr/>
        </p:nvSpPr>
        <p:spPr>
          <a:xfrm>
            <a:off x="1261872" y="2889504"/>
            <a:ext cx="2743200" cy="32004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Academic Literature</a:t>
            </a:r>
            <a:endParaRPr lang="en-US" sz="1350" dirty="0"/>
          </a:p>
        </p:txBody>
      </p:sp>
      <p:sp>
        <p:nvSpPr>
          <p:cNvPr id="17" name="Text 15"/>
          <p:cNvSpPr/>
          <p:nvPr/>
        </p:nvSpPr>
        <p:spPr>
          <a:xfrm>
            <a:off x="1261872" y="3255264"/>
            <a:ext cx="7223760" cy="38404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Peer-reviewed journals (Journal of Finance, Review of Financial Studies, AER) provide theoretical anchors for empirical findings.</a:t>
            </a:r>
            <a:endParaRPr lang="en-US" sz="1200" dirty="0"/>
          </a:p>
        </p:txBody>
      </p:sp>
      <p:sp>
        <p:nvSpPr>
          <p:cNvPr id="18" name="Shape 16"/>
          <p:cNvSpPr/>
          <p:nvPr/>
        </p:nvSpPr>
        <p:spPr>
          <a:xfrm>
            <a:off x="457200" y="3822192"/>
            <a:ext cx="8229600" cy="896112"/>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9" name="Shape 17"/>
          <p:cNvSpPr/>
          <p:nvPr/>
        </p:nvSpPr>
        <p:spPr>
          <a:xfrm>
            <a:off x="457200" y="3822192"/>
            <a:ext cx="54864" cy="896112"/>
          </a:xfrm>
          <a:prstGeom prst="rect">
            <a:avLst/>
          </a:prstGeom>
          <a:solidFill>
            <a:srgbClr val="C9A84C"/>
          </a:solidFill>
          <a:ln w="12700">
            <a:solidFill>
              <a:srgbClr val="C9A84C"/>
            </a:solidFill>
            <a:prstDash val="solid"/>
          </a:ln>
        </p:spPr>
        <p:txBody>
          <a:bodyPr/>
          <a:lstStyle/>
          <a:p>
            <a:endParaRPr lang="en-US"/>
          </a:p>
        </p:txBody>
      </p:sp>
      <p:sp>
        <p:nvSpPr>
          <p:cNvPr id="20" name="Text 18"/>
          <p:cNvSpPr/>
          <p:nvPr/>
        </p:nvSpPr>
        <p:spPr>
          <a:xfrm>
            <a:off x="658368" y="3931920"/>
            <a:ext cx="457200" cy="658368"/>
          </a:xfrm>
          <a:prstGeom prst="rect">
            <a:avLst/>
          </a:prstGeom>
          <a:noFill/>
          <a:ln/>
        </p:spPr>
        <p:txBody>
          <a:bodyPr wrap="square" lIns="0" tIns="0" rIns="0" bIns="0" rtlCol="0" anchor="ctr"/>
          <a:lstStyle/>
          <a:p>
            <a:pPr marL="0" indent="0">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1" name="Text 19"/>
          <p:cNvSpPr/>
          <p:nvPr/>
        </p:nvSpPr>
        <p:spPr>
          <a:xfrm>
            <a:off x="1261872" y="3895344"/>
            <a:ext cx="2743200" cy="32004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Policy &amp; Regulatory Documents</a:t>
            </a:r>
            <a:endParaRPr lang="en-US" sz="1350" dirty="0"/>
          </a:p>
        </p:txBody>
      </p:sp>
      <p:sp>
        <p:nvSpPr>
          <p:cNvPr id="22" name="Text 20"/>
          <p:cNvSpPr/>
          <p:nvPr/>
        </p:nvSpPr>
        <p:spPr>
          <a:xfrm>
            <a:off x="1261872" y="4261104"/>
            <a:ext cx="7223760" cy="384048"/>
          </a:xfrm>
          <a:prstGeom prst="rect">
            <a:avLst/>
          </a:prstGeom>
          <a:noFill/>
          <a:ln/>
        </p:spPr>
        <p:txBody>
          <a:bodyPr wrap="square" lIns="0" tIns="0" rIns="0" bIns="0" rtlCol="0" anchor="ctr"/>
          <a:lstStyle/>
          <a:p>
            <a:pPr marL="0" indent="0">
              <a:buNone/>
            </a:pPr>
            <a:r>
              <a:rPr lang="en-US" sz="1200" dirty="0">
                <a:solidFill>
                  <a:srgbClr val="243447"/>
                </a:solidFill>
                <a:latin typeface="Calibri" pitchFamily="34" charset="0"/>
                <a:ea typeface="Calibri" pitchFamily="34" charset="-122"/>
                <a:cs typeface="Calibri" pitchFamily="34" charset="-120"/>
              </a:rPr>
              <a:t>Bank for International Settlements (BIS) papers, central bank reports, IMF Working Papers, and SEC/regulatory filings.</a:t>
            </a:r>
            <a:endParaRPr lang="en-US" sz="1200" dirty="0"/>
          </a:p>
        </p:txBody>
      </p:sp>
      <p:sp>
        <p:nvSpPr>
          <p:cNvPr id="23" name="Text 21"/>
          <p:cNvSpPr/>
          <p:nvPr/>
        </p:nvSpPr>
        <p:spPr>
          <a:xfrm>
            <a:off x="365760" y="4663440"/>
            <a:ext cx="7772400" cy="164592"/>
          </a:xfrm>
          <a:prstGeom prst="rect">
            <a:avLst/>
          </a:prstGeom>
          <a:noFill/>
          <a:ln/>
        </p:spPr>
        <p:txBody>
          <a:bodyPr wrap="square" lIns="0" tIns="0" rIns="0" bIns="0" rtlCol="0" anchor="ctr"/>
          <a:lstStyle/>
          <a:p>
            <a:pPr marL="0" indent="0">
              <a:buNone/>
            </a:pPr>
            <a:r>
              <a:rPr lang="en-US" sz="850" i="1" dirty="0">
                <a:solidFill>
                  <a:srgbClr val="8FA3B8"/>
                </a:solidFill>
                <a:latin typeface="Calibri" pitchFamily="34" charset="0"/>
                <a:ea typeface="Calibri" pitchFamily="34" charset="-122"/>
                <a:cs typeface="Calibri" pitchFamily="34" charset="-120"/>
              </a:rPr>
              <a:t>Sources: Bloomberg, FRED (Federal Reserve Bank of St. Louis), World Bank, IMF, BIS</a:t>
            </a:r>
            <a:endParaRPr lang="en-US" sz="850" dirty="0"/>
          </a:p>
        </p:txBody>
      </p:sp>
      <p:sp>
        <p:nvSpPr>
          <p:cNvPr id="24" name="Shape 22"/>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5" name="Text 23"/>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8 / 32</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8EFF6"/>
        </a:solidFill>
        <a:effectLst/>
      </p:bgPr>
    </p:bg>
    <p:spTree>
      <p:nvGrpSpPr>
        <p:cNvPr id="1" name=""/>
        <p:cNvGrpSpPr/>
        <p:nvPr/>
      </p:nvGrpSpPr>
      <p:grpSpPr>
        <a:xfrm>
          <a:off x="0" y="0"/>
          <a:ext cx="0" cy="0"/>
          <a:chOff x="0" y="0"/>
          <a:chExt cx="0" cy="0"/>
        </a:xfrm>
      </p:grpSpPr>
      <p:sp>
        <p:nvSpPr>
          <p:cNvPr id="2" name="Text 0"/>
          <p:cNvSpPr/>
          <p:nvPr/>
        </p:nvSpPr>
        <p:spPr>
          <a:xfrm>
            <a:off x="457200" y="164592"/>
            <a:ext cx="8229600" cy="502920"/>
          </a:xfrm>
          <a:prstGeom prst="rect">
            <a:avLst/>
          </a:prstGeom>
          <a:noFill/>
          <a:ln/>
        </p:spPr>
        <p:txBody>
          <a:bodyPr wrap="square" lIns="0" tIns="0" rIns="0" bIns="0" rtlCol="0" anchor="ctr"/>
          <a:lstStyle/>
          <a:p>
            <a:pPr marL="0" indent="0">
              <a:buNone/>
            </a:pPr>
            <a:r>
              <a:rPr lang="en-US" sz="2400" b="1" dirty="0">
                <a:solidFill>
                  <a:srgbClr val="0D1B2A"/>
                </a:solidFill>
                <a:latin typeface="Calibri" pitchFamily="34" charset="0"/>
                <a:ea typeface="Calibri" pitchFamily="34" charset="-122"/>
                <a:cs typeface="Calibri" pitchFamily="34" charset="-120"/>
              </a:rPr>
              <a:t>Quantitative Analysis Techniques</a:t>
            </a:r>
            <a:endParaRPr lang="en-US" sz="2400" dirty="0"/>
          </a:p>
        </p:txBody>
      </p:sp>
      <p:sp>
        <p:nvSpPr>
          <p:cNvPr id="3" name="Shape 1"/>
          <p:cNvSpPr/>
          <p:nvPr/>
        </p:nvSpPr>
        <p:spPr>
          <a:xfrm>
            <a:off x="457200" y="804672"/>
            <a:ext cx="658368" cy="914400"/>
          </a:xfrm>
          <a:prstGeom prst="rect">
            <a:avLst/>
          </a:prstGeom>
          <a:solidFill>
            <a:srgbClr val="1A7A8A"/>
          </a:solidFill>
          <a:ln w="12700">
            <a:solidFill>
              <a:srgbClr val="1A7A8A"/>
            </a:solidFill>
            <a:prstDash val="solid"/>
          </a:ln>
        </p:spPr>
        <p:txBody>
          <a:bodyPr/>
          <a:lstStyle/>
          <a:p>
            <a:endParaRPr lang="en-US"/>
          </a:p>
        </p:txBody>
      </p:sp>
      <p:sp>
        <p:nvSpPr>
          <p:cNvPr id="4" name="Text 2"/>
          <p:cNvSpPr/>
          <p:nvPr/>
        </p:nvSpPr>
        <p:spPr>
          <a:xfrm>
            <a:off x="457200" y="804672"/>
            <a:ext cx="658368" cy="91440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01</a:t>
            </a:r>
            <a:endParaRPr lang="en-US" sz="2200" dirty="0"/>
          </a:p>
        </p:txBody>
      </p:sp>
      <p:sp>
        <p:nvSpPr>
          <p:cNvPr id="5" name="Shape 3"/>
          <p:cNvSpPr/>
          <p:nvPr/>
        </p:nvSpPr>
        <p:spPr>
          <a:xfrm>
            <a:off x="1115568" y="804672"/>
            <a:ext cx="7571232" cy="9144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6" name="Shape 4"/>
          <p:cNvSpPr/>
          <p:nvPr/>
        </p:nvSpPr>
        <p:spPr>
          <a:xfrm>
            <a:off x="1115568" y="804672"/>
            <a:ext cx="54864" cy="914400"/>
          </a:xfrm>
          <a:prstGeom prst="rect">
            <a:avLst/>
          </a:prstGeom>
          <a:solidFill>
            <a:srgbClr val="1A7A8A"/>
          </a:solidFill>
          <a:ln w="12700">
            <a:solidFill>
              <a:srgbClr val="1A7A8A"/>
            </a:solidFill>
            <a:prstDash val="solid"/>
          </a:ln>
        </p:spPr>
        <p:txBody>
          <a:bodyPr/>
          <a:lstStyle/>
          <a:p>
            <a:endParaRPr lang="en-US"/>
          </a:p>
        </p:txBody>
      </p:sp>
      <p:sp>
        <p:nvSpPr>
          <p:cNvPr id="7" name="Text 5"/>
          <p:cNvSpPr/>
          <p:nvPr/>
        </p:nvSpPr>
        <p:spPr>
          <a:xfrm>
            <a:off x="1280160" y="859536"/>
            <a:ext cx="722376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Time-Series Analysis</a:t>
            </a:r>
            <a:endParaRPr lang="en-US" sz="1350" dirty="0"/>
          </a:p>
        </p:txBody>
      </p:sp>
      <p:sp>
        <p:nvSpPr>
          <p:cNvPr id="8" name="Text 6"/>
          <p:cNvSpPr/>
          <p:nvPr/>
        </p:nvSpPr>
        <p:spPr>
          <a:xfrm>
            <a:off x="1280160" y="1170432"/>
            <a:ext cx="7223760" cy="512064"/>
          </a:xfrm>
          <a:prstGeom prst="rect">
            <a:avLst/>
          </a:prstGeom>
          <a:noFill/>
          <a:ln/>
        </p:spPr>
        <p:txBody>
          <a:bodyPr wrap="square" lIns="12700" tIns="12700" rIns="12700" bIns="127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Trend break &amp; regime-shift detection</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Volatility clustering via GARCH models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Cyclical pattern identification (Fourier, HP filter)</a:t>
            </a:r>
            <a:endParaRPr lang="en-US" sz="1150" dirty="0"/>
          </a:p>
        </p:txBody>
      </p:sp>
      <p:sp>
        <p:nvSpPr>
          <p:cNvPr id="9" name="Shape 7"/>
          <p:cNvSpPr/>
          <p:nvPr/>
        </p:nvSpPr>
        <p:spPr>
          <a:xfrm>
            <a:off x="457200" y="1828800"/>
            <a:ext cx="658368" cy="914400"/>
          </a:xfrm>
          <a:prstGeom prst="rect">
            <a:avLst/>
          </a:prstGeom>
          <a:solidFill>
            <a:srgbClr val="C9A84C"/>
          </a:solidFill>
          <a:ln w="12700">
            <a:solidFill>
              <a:srgbClr val="C9A84C"/>
            </a:solidFill>
            <a:prstDash val="solid"/>
          </a:ln>
        </p:spPr>
        <p:txBody>
          <a:bodyPr/>
          <a:lstStyle/>
          <a:p>
            <a:endParaRPr lang="en-US"/>
          </a:p>
        </p:txBody>
      </p:sp>
      <p:sp>
        <p:nvSpPr>
          <p:cNvPr id="10" name="Text 8"/>
          <p:cNvSpPr/>
          <p:nvPr/>
        </p:nvSpPr>
        <p:spPr>
          <a:xfrm>
            <a:off x="457200" y="1828800"/>
            <a:ext cx="658368" cy="91440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02</a:t>
            </a:r>
            <a:endParaRPr lang="en-US" sz="2200" dirty="0"/>
          </a:p>
        </p:txBody>
      </p:sp>
      <p:sp>
        <p:nvSpPr>
          <p:cNvPr id="11" name="Shape 9"/>
          <p:cNvSpPr/>
          <p:nvPr/>
        </p:nvSpPr>
        <p:spPr>
          <a:xfrm>
            <a:off x="1115568" y="1828800"/>
            <a:ext cx="7571232" cy="9144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2" name="Shape 10"/>
          <p:cNvSpPr/>
          <p:nvPr/>
        </p:nvSpPr>
        <p:spPr>
          <a:xfrm>
            <a:off x="1115568" y="1828800"/>
            <a:ext cx="54864" cy="914400"/>
          </a:xfrm>
          <a:prstGeom prst="rect">
            <a:avLst/>
          </a:prstGeom>
          <a:solidFill>
            <a:srgbClr val="C9A84C"/>
          </a:solidFill>
          <a:ln w="12700">
            <a:solidFill>
              <a:srgbClr val="C9A84C"/>
            </a:solidFill>
            <a:prstDash val="solid"/>
          </a:ln>
        </p:spPr>
        <p:txBody>
          <a:bodyPr/>
          <a:lstStyle/>
          <a:p>
            <a:endParaRPr lang="en-US"/>
          </a:p>
        </p:txBody>
      </p:sp>
      <p:sp>
        <p:nvSpPr>
          <p:cNvPr id="13" name="Text 11"/>
          <p:cNvSpPr/>
          <p:nvPr/>
        </p:nvSpPr>
        <p:spPr>
          <a:xfrm>
            <a:off x="1280160" y="1883664"/>
            <a:ext cx="722376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Regression Models</a:t>
            </a:r>
            <a:endParaRPr lang="en-US" sz="1350" dirty="0"/>
          </a:p>
        </p:txBody>
      </p:sp>
      <p:sp>
        <p:nvSpPr>
          <p:cNvPr id="14" name="Text 12"/>
          <p:cNvSpPr/>
          <p:nvPr/>
        </p:nvSpPr>
        <p:spPr>
          <a:xfrm>
            <a:off x="1280160" y="2194560"/>
            <a:ext cx="7223760" cy="512064"/>
          </a:xfrm>
          <a:prstGeom prst="rect">
            <a:avLst/>
          </a:prstGeom>
          <a:noFill/>
          <a:ln/>
        </p:spPr>
        <p:txBody>
          <a:bodyPr wrap="square" lIns="12700" tIns="12700" rIns="12700" bIns="127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OLS and panel data regressions on macro drivers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Logistic models for crisis-probability estimation</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Instrumental variables for causal inference</a:t>
            </a:r>
            <a:endParaRPr lang="en-US" sz="1150" dirty="0"/>
          </a:p>
        </p:txBody>
      </p:sp>
      <p:sp>
        <p:nvSpPr>
          <p:cNvPr id="15" name="Shape 13"/>
          <p:cNvSpPr/>
          <p:nvPr/>
        </p:nvSpPr>
        <p:spPr>
          <a:xfrm>
            <a:off x="457200" y="2852928"/>
            <a:ext cx="658368" cy="914400"/>
          </a:xfrm>
          <a:prstGeom prst="rect">
            <a:avLst/>
          </a:prstGeom>
          <a:solidFill>
            <a:srgbClr val="C0392B"/>
          </a:solidFill>
          <a:ln w="12700">
            <a:solidFill>
              <a:srgbClr val="C0392B"/>
            </a:solidFill>
            <a:prstDash val="solid"/>
          </a:ln>
        </p:spPr>
        <p:txBody>
          <a:bodyPr/>
          <a:lstStyle/>
          <a:p>
            <a:endParaRPr lang="en-US"/>
          </a:p>
        </p:txBody>
      </p:sp>
      <p:sp>
        <p:nvSpPr>
          <p:cNvPr id="16" name="Text 14"/>
          <p:cNvSpPr/>
          <p:nvPr/>
        </p:nvSpPr>
        <p:spPr>
          <a:xfrm>
            <a:off x="457200" y="2852928"/>
            <a:ext cx="658368" cy="91440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03</a:t>
            </a:r>
            <a:endParaRPr lang="en-US" sz="2200" dirty="0"/>
          </a:p>
        </p:txBody>
      </p:sp>
      <p:sp>
        <p:nvSpPr>
          <p:cNvPr id="17" name="Shape 15"/>
          <p:cNvSpPr/>
          <p:nvPr/>
        </p:nvSpPr>
        <p:spPr>
          <a:xfrm>
            <a:off x="1115568" y="2852928"/>
            <a:ext cx="7571232" cy="9144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18" name="Shape 16"/>
          <p:cNvSpPr/>
          <p:nvPr/>
        </p:nvSpPr>
        <p:spPr>
          <a:xfrm>
            <a:off x="1115568" y="2852928"/>
            <a:ext cx="54864" cy="914400"/>
          </a:xfrm>
          <a:prstGeom prst="rect">
            <a:avLst/>
          </a:prstGeom>
          <a:solidFill>
            <a:srgbClr val="C0392B"/>
          </a:solidFill>
          <a:ln w="12700">
            <a:solidFill>
              <a:srgbClr val="C0392B"/>
            </a:solidFill>
            <a:prstDash val="solid"/>
          </a:ln>
        </p:spPr>
        <p:txBody>
          <a:bodyPr/>
          <a:lstStyle/>
          <a:p>
            <a:endParaRPr lang="en-US"/>
          </a:p>
        </p:txBody>
      </p:sp>
      <p:sp>
        <p:nvSpPr>
          <p:cNvPr id="19" name="Text 17"/>
          <p:cNvSpPr/>
          <p:nvPr/>
        </p:nvSpPr>
        <p:spPr>
          <a:xfrm>
            <a:off x="1280160" y="2907792"/>
            <a:ext cx="722376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Network Graph Analysis</a:t>
            </a:r>
            <a:endParaRPr lang="en-US" sz="1350" dirty="0"/>
          </a:p>
        </p:txBody>
      </p:sp>
      <p:sp>
        <p:nvSpPr>
          <p:cNvPr id="20" name="Text 18"/>
          <p:cNvSpPr/>
          <p:nvPr/>
        </p:nvSpPr>
        <p:spPr>
          <a:xfrm>
            <a:off x="1280160" y="3218688"/>
            <a:ext cx="7223760" cy="512064"/>
          </a:xfrm>
          <a:prstGeom prst="rect">
            <a:avLst/>
          </a:prstGeom>
          <a:noFill/>
          <a:ln/>
        </p:spPr>
        <p:txBody>
          <a:bodyPr wrap="square" lIns="12700" tIns="12700" rIns="12700" bIns="127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Financial system mapped as interconnected nodes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Contagion pathway tracing across markets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Centrality metrics to identify systemic hubs</a:t>
            </a:r>
            <a:endParaRPr lang="en-US" sz="1150" dirty="0"/>
          </a:p>
        </p:txBody>
      </p:sp>
      <p:sp>
        <p:nvSpPr>
          <p:cNvPr id="21" name="Shape 19"/>
          <p:cNvSpPr/>
          <p:nvPr/>
        </p:nvSpPr>
        <p:spPr>
          <a:xfrm>
            <a:off x="457200" y="3877056"/>
            <a:ext cx="658368" cy="914400"/>
          </a:xfrm>
          <a:prstGeom prst="rect">
            <a:avLst/>
          </a:prstGeom>
          <a:solidFill>
            <a:srgbClr val="6C3483"/>
          </a:solidFill>
          <a:ln w="12700">
            <a:solidFill>
              <a:srgbClr val="6C3483"/>
            </a:solidFill>
            <a:prstDash val="solid"/>
          </a:ln>
        </p:spPr>
        <p:txBody>
          <a:bodyPr/>
          <a:lstStyle/>
          <a:p>
            <a:endParaRPr lang="en-US"/>
          </a:p>
        </p:txBody>
      </p:sp>
      <p:sp>
        <p:nvSpPr>
          <p:cNvPr id="22" name="Text 20"/>
          <p:cNvSpPr/>
          <p:nvPr/>
        </p:nvSpPr>
        <p:spPr>
          <a:xfrm>
            <a:off x="457200" y="3877056"/>
            <a:ext cx="658368" cy="914400"/>
          </a:xfrm>
          <a:prstGeom prst="rect">
            <a:avLst/>
          </a:prstGeom>
          <a:noFill/>
          <a:ln/>
        </p:spPr>
        <p:txBody>
          <a:bodyPr wrap="square" lIns="0" tIns="0" rIns="0" bIns="0" rtlCol="0" anchor="ctr"/>
          <a:lstStyle/>
          <a:p>
            <a:pPr marL="0" indent="0" algn="ctr">
              <a:buNone/>
            </a:pPr>
            <a:r>
              <a:rPr lang="en-US" sz="2200" b="1" dirty="0">
                <a:solidFill>
                  <a:srgbClr val="FFFFFF"/>
                </a:solidFill>
                <a:latin typeface="Calibri" pitchFamily="34" charset="0"/>
                <a:ea typeface="Calibri" pitchFamily="34" charset="-122"/>
                <a:cs typeface="Calibri" pitchFamily="34" charset="-120"/>
              </a:rPr>
              <a:t>04</a:t>
            </a:r>
            <a:endParaRPr lang="en-US" sz="2200" dirty="0"/>
          </a:p>
        </p:txBody>
      </p:sp>
      <p:sp>
        <p:nvSpPr>
          <p:cNvPr id="23" name="Shape 21"/>
          <p:cNvSpPr/>
          <p:nvPr/>
        </p:nvSpPr>
        <p:spPr>
          <a:xfrm>
            <a:off x="1115568" y="3877056"/>
            <a:ext cx="7571232" cy="914400"/>
          </a:xfrm>
          <a:prstGeom prst="rect">
            <a:avLst/>
          </a:prstGeom>
          <a:solidFill>
            <a:srgbClr val="FFFFFF"/>
          </a:solidFill>
          <a:ln w="12700">
            <a:solidFill>
              <a:srgbClr val="FFFFFF"/>
            </a:solidFill>
            <a:prstDash val="solid"/>
          </a:ln>
          <a:effectLst>
            <a:outerShdw blurRad="101600" dist="38100" dir="8100000" algn="bl" rotWithShape="0">
              <a:srgbClr val="000000">
                <a:alpha val="10000"/>
              </a:srgbClr>
            </a:outerShdw>
          </a:effectLst>
        </p:spPr>
        <p:txBody>
          <a:bodyPr/>
          <a:lstStyle/>
          <a:p>
            <a:endParaRPr lang="en-US"/>
          </a:p>
        </p:txBody>
      </p:sp>
      <p:sp>
        <p:nvSpPr>
          <p:cNvPr id="24" name="Shape 22"/>
          <p:cNvSpPr/>
          <p:nvPr/>
        </p:nvSpPr>
        <p:spPr>
          <a:xfrm>
            <a:off x="1115568" y="3877056"/>
            <a:ext cx="54864" cy="914400"/>
          </a:xfrm>
          <a:prstGeom prst="rect">
            <a:avLst/>
          </a:prstGeom>
          <a:solidFill>
            <a:srgbClr val="6C3483"/>
          </a:solidFill>
          <a:ln w="12700">
            <a:solidFill>
              <a:srgbClr val="6C3483"/>
            </a:solidFill>
            <a:prstDash val="solid"/>
          </a:ln>
        </p:spPr>
        <p:txBody>
          <a:bodyPr/>
          <a:lstStyle/>
          <a:p>
            <a:endParaRPr lang="en-US"/>
          </a:p>
        </p:txBody>
      </p:sp>
      <p:sp>
        <p:nvSpPr>
          <p:cNvPr id="25" name="Text 23"/>
          <p:cNvSpPr/>
          <p:nvPr/>
        </p:nvSpPr>
        <p:spPr>
          <a:xfrm>
            <a:off x="1280160" y="3931920"/>
            <a:ext cx="7223760" cy="274320"/>
          </a:xfrm>
          <a:prstGeom prst="rect">
            <a:avLst/>
          </a:prstGeom>
          <a:noFill/>
          <a:ln/>
        </p:spPr>
        <p:txBody>
          <a:bodyPr wrap="square" lIns="0" tIns="0" rIns="0" bIns="0" rtlCol="0" anchor="ctr"/>
          <a:lstStyle/>
          <a:p>
            <a:pPr marL="0" indent="0">
              <a:buNone/>
            </a:pPr>
            <a:r>
              <a:rPr lang="en-US" sz="1350" b="1" dirty="0">
                <a:solidFill>
                  <a:srgbClr val="0D1B2A"/>
                </a:solidFill>
                <a:latin typeface="Calibri" pitchFamily="34" charset="0"/>
                <a:ea typeface="Calibri" pitchFamily="34" charset="-122"/>
                <a:cs typeface="Calibri" pitchFamily="34" charset="-120"/>
              </a:rPr>
              <a:t>Anomaly Detection</a:t>
            </a:r>
            <a:endParaRPr lang="en-US" sz="1350" dirty="0"/>
          </a:p>
        </p:txBody>
      </p:sp>
      <p:sp>
        <p:nvSpPr>
          <p:cNvPr id="26" name="Text 24"/>
          <p:cNvSpPr/>
          <p:nvPr/>
        </p:nvSpPr>
        <p:spPr>
          <a:xfrm>
            <a:off x="1280160" y="4242816"/>
            <a:ext cx="7223760" cy="512064"/>
          </a:xfrm>
          <a:prstGeom prst="rect">
            <a:avLst/>
          </a:prstGeom>
          <a:noFill/>
          <a:ln/>
        </p:spPr>
        <p:txBody>
          <a:bodyPr wrap="square" lIns="12700" tIns="12700" rIns="12700" bIns="12700" rtlCol="0" anchor="ctr"/>
          <a:lstStyle/>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k-means &amp; DBSCAN clustering on market data</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Statistical thresholding (z-score, IQR methods)</a:t>
            </a:r>
            <a:endParaRPr lang="en-US" sz="1150" dirty="0"/>
          </a:p>
          <a:p>
            <a:pPr marL="342900" indent="-342900">
              <a:buSzPct val="100000"/>
              <a:buChar char="•"/>
            </a:pPr>
            <a:r>
              <a:rPr lang="en-US" sz="1150" dirty="0">
                <a:solidFill>
                  <a:srgbClr val="243447"/>
                </a:solidFill>
                <a:latin typeface="Calibri" pitchFamily="34" charset="0"/>
                <a:ea typeface="Calibri" pitchFamily="34" charset="-122"/>
                <a:cs typeface="Calibri" pitchFamily="34" charset="-120"/>
              </a:rPr>
              <a:t>Isolation Forest for rare-event detection</a:t>
            </a:r>
            <a:endParaRPr lang="en-US" sz="1150" dirty="0"/>
          </a:p>
        </p:txBody>
      </p:sp>
      <p:sp>
        <p:nvSpPr>
          <p:cNvPr id="27" name="Shape 25"/>
          <p:cNvSpPr/>
          <p:nvPr/>
        </p:nvSpPr>
        <p:spPr>
          <a:xfrm>
            <a:off x="365760" y="4828032"/>
            <a:ext cx="8412480" cy="18288"/>
          </a:xfrm>
          <a:prstGeom prst="rect">
            <a:avLst/>
          </a:prstGeom>
          <a:solidFill>
            <a:srgbClr val="C9A84C"/>
          </a:solidFill>
          <a:ln w="12700">
            <a:solidFill>
              <a:srgbClr val="C9A84C"/>
            </a:solidFill>
            <a:prstDash val="solid"/>
          </a:ln>
        </p:spPr>
        <p:txBody>
          <a:bodyPr/>
          <a:lstStyle/>
          <a:p>
            <a:endParaRPr lang="en-US"/>
          </a:p>
        </p:txBody>
      </p:sp>
      <p:sp>
        <p:nvSpPr>
          <p:cNvPr id="28" name="Text 26"/>
          <p:cNvSpPr/>
          <p:nvPr/>
        </p:nvSpPr>
        <p:spPr>
          <a:xfrm>
            <a:off x="8138160" y="4846320"/>
            <a:ext cx="731520" cy="182880"/>
          </a:xfrm>
          <a:prstGeom prst="rect">
            <a:avLst/>
          </a:prstGeom>
          <a:noFill/>
          <a:ln/>
        </p:spPr>
        <p:txBody>
          <a:bodyPr wrap="square" rtlCol="0" anchor="ctr"/>
          <a:lstStyle/>
          <a:p>
            <a:pPr marL="0" indent="0" algn="r">
              <a:buNone/>
            </a:pPr>
            <a:r>
              <a:rPr lang="en-US" sz="900" dirty="0">
                <a:solidFill>
                  <a:srgbClr val="8FA3B8"/>
                </a:solidFill>
                <a:latin typeface="Calibri" pitchFamily="34" charset="0"/>
                <a:ea typeface="Calibri" pitchFamily="34" charset="-122"/>
                <a:cs typeface="Calibri" pitchFamily="34" charset="-120"/>
              </a:rPr>
              <a:t>9 / 32</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4003</Words>
  <Application>Microsoft Office PowerPoint</Application>
  <PresentationFormat>On-screen Show (16:9)</PresentationFormat>
  <Paragraphs>636</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Calibic</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Dead Market: An Open Research Framework on Market Mortality and Systemic Risk</dc:title>
  <dc:subject>PptxGenJS Presentation</dc:subject>
  <dc:creator>Kallol Chakrabarti</dc:creator>
  <cp:lastModifiedBy>Kallol Chakrabarti</cp:lastModifiedBy>
  <cp:revision>2</cp:revision>
  <dcterms:created xsi:type="dcterms:W3CDTF">2026-03-18T04:42:02Z</dcterms:created>
  <dcterms:modified xsi:type="dcterms:W3CDTF">2026-03-18T04:49:44Z</dcterms:modified>
</cp:coreProperties>
</file>