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slideMasters/slideMaster21.xml" ContentType="application/vnd.openxmlformats-officedocument.presentationml.slideMaster+xml"/>
  <Override PartName="/ppt/slides/slide21.xml" ContentType="application/vnd.openxmlformats-officedocument.presentationml.slide+xml"/>
  <Override PartName="/ppt/slideMasters/slideMaster22.xml" ContentType="application/vnd.openxmlformats-officedocument.presentationml.slideMaster+xml"/>
  <Override PartName="/ppt/slides/slide22.xml" ContentType="application/vnd.openxmlformats-officedocument.presentationml.slide+xml"/>
  <Override PartName="/ppt/slideMasters/slideMaster23.xml" ContentType="application/vnd.openxmlformats-officedocument.presentationml.slideMaster+xml"/>
  <Override PartName="/ppt/slides/slide23.xml" ContentType="application/vnd.openxmlformats-officedocument.presentationml.slide+xml"/>
  <Override PartName="/ppt/slideMasters/slideMaster24.xml" ContentType="application/vnd.openxmlformats-officedocument.presentationml.slideMaster+xml"/>
  <Override PartName="/ppt/slides/slide24.xml" ContentType="application/vnd.openxmlformats-officedocument.presentationml.slide+xml"/>
  <Override PartName="/ppt/slideMasters/slideMaster25.xml" ContentType="application/vnd.openxmlformats-officedocument.presentationml.slideMaster+xml"/>
  <Override PartName="/ppt/slides/slide25.xml" ContentType="application/vnd.openxmlformats-officedocument.presentationml.slide+xml"/>
  <Override PartName="/ppt/slideMasters/slideMaster26.xml" ContentType="application/vnd.openxmlformats-officedocument.presentationml.slideMaster+xml"/>
  <Override PartName="/ppt/slides/slide26.xml" ContentType="application/vnd.openxmlformats-officedocument.presentationml.slide+xml"/>
  <Override PartName="/ppt/slideMasters/slideMaster27.xml" ContentType="application/vnd.openxmlformats-officedocument.presentationml.slideMaster+xml"/>
  <Override PartName="/ppt/slides/slide27.xml" ContentType="application/vnd.openxmlformats-officedocument.presentationml.slide+xml"/>
  <Override PartName="/ppt/slideMasters/slideMaster28.xml" ContentType="application/vnd.openxmlformats-officedocument.presentationml.slideMaster+xml"/>
  <Override PartName="/ppt/slides/slide28.xml" ContentType="application/vnd.openxmlformats-officedocument.presentationml.slide+xml"/>
  <Override PartName="/ppt/slideMasters/slideMaster29.xml" ContentType="application/vnd.openxmlformats-officedocument.presentationml.slideMaster+xml"/>
  <Override PartName="/ppt/slides/slide29.xml" ContentType="application/vnd.openxmlformats-officedocument.presentationml.slide+xml"/>
  <Override PartName="/ppt/slideMasters/slideMaster30.xml" ContentType="application/vnd.openxmlformats-officedocument.presentationml.slideMaster+xml"/>
  <Override PartName="/ppt/slides/slide30.xml" ContentType="application/vnd.openxmlformats-officedocument.presentationml.slide+xml"/>
  <Override PartName="/ppt/slideMasters/slideMaster31.xml" ContentType="application/vnd.openxmlformats-officedocument.presentationml.slideMaster+xml"/>
  <Override PartName="/ppt/slides/slide31.xml" ContentType="application/vnd.openxmlformats-officedocument.presentationml.slide+xml"/>
  <Override PartName="/ppt/slideMasters/slideMaster32.xml" ContentType="application/vnd.openxmlformats-officedocument.presentationml.slideMaster+xml"/>
  <Override PartName="/ppt/slides/slide32.xml" ContentType="application/vnd.openxmlformats-officedocument.presentationml.slide+xml"/>
  <Override PartName="/ppt/slideMasters/slideMaster33.xml" ContentType="application/vnd.openxmlformats-officedocument.presentationml.slideMaster+xml"/>
  <Override PartName="/ppt/slides/slide33.xml" ContentType="application/vnd.openxmlformats-officedocument.presentationml.slide+xml"/>
  <Override PartName="/ppt/slideMasters/slideMaster34.xml" ContentType="application/vnd.openxmlformats-officedocument.presentationml.slideMaster+xml"/>
  <Override PartName="/ppt/slides/slide34.xml" ContentType="application/vnd.openxmlformats-officedocument.presentationml.slide+xml"/>
  <Override PartName="/ppt/slideMasters/slideMaster35.xml" ContentType="application/vnd.openxmlformats-officedocument.presentationml.slideMaster+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notesMasterIdLst>
    <p:notesMasterId r:id="rId37"/>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notesMaster" Target="notesMasters/notes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2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1.xml"/>
		</Relationships>
</file>

<file path=ppt/notesSlides/_rels/notesSlide2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2.xml"/>
		</Relationships>
</file>

<file path=ppt/notesSlides/_rels/notesSlide2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3.xml"/>
		</Relationships>
</file>

<file path=ppt/notesSlides/_rels/notesSlide2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4.xml"/>
		</Relationships>
</file>

<file path=ppt/notesSlides/_rels/notesSlide2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5.xml"/>
		</Relationships>
</file>

<file path=ppt/notesSlides/_rels/notesSlide2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6.xml"/>
		</Relationships>
</file>

<file path=ppt/notesSlides/_rels/notesSlide2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7.xml"/>
		</Relationships>
</file>

<file path=ppt/notesSlides/_rels/notesSlide2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8.xml"/>
		</Relationships>
</file>

<file path=ppt/notesSlides/_rels/notesSlide2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9.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0.xml"/>
		</Relationships>
</file>

<file path=ppt/notesSlides/_rels/notesSlide3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1.xml"/>
		</Relationships>
</file>

<file path=ppt/notesSlides/_rels/notesSlide3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2.xml"/>
		</Relationships>
</file>

<file path=ppt/notesSlides/_rels/notesSlide3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3.xml"/>
		</Relationships>
</file>

<file path=ppt/notesSlides/_rels/notesSlide3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4.xml"/>
		</Relationships>
</file>

<file path=ppt/notesSlides/_rels/notesSlide3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5.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109728" cy="5143500"/>
          </a:xfrm>
          <a:prstGeom prst="rect">
            <a:avLst/>
          </a:prstGeom>
          <a:solidFill>
            <a:srgbClr val="58A6FF"/>
          </a:solidFill>
          <a:ln/>
        </p:spPr>
      </p:sp>
      <p:sp>
        <p:nvSpPr>
          <p:cNvPr id="3" name="Shape 1"/>
          <p:cNvSpPr/>
          <p:nvPr/>
        </p:nvSpPr>
        <p:spPr>
          <a:xfrm>
            <a:off x="109728" y="0"/>
            <a:ext cx="45720" cy="5143500"/>
          </a:xfrm>
          <a:prstGeom prst="rect">
            <a:avLst/>
          </a:prstGeom>
          <a:solidFill>
            <a:srgbClr val="58A6FF">
              <a:alpha val="40000"/>
            </a:srgbClr>
          </a:solidFill>
          <a:ln/>
        </p:spPr>
      </p:sp>
      <p:sp>
        <p:nvSpPr>
          <p:cNvPr id="4" name="Text 2"/>
          <p:cNvSpPr/>
          <p:nvPr/>
        </p:nvSpPr>
        <p:spPr>
          <a:xfrm>
            <a:off x="1097280" y="502920"/>
            <a:ext cx="1097280" cy="914400"/>
          </a:xfrm>
          <a:prstGeom prst="rect">
            <a:avLst/>
          </a:prstGeom>
          <a:noFill/>
          <a:ln/>
        </p:spPr>
        <p:txBody>
          <a:bodyPr wrap="square" rtlCol="0" anchor="ctr"/>
          <a:lstStyle/>
          <a:p>
            <a:pPr algn="ctr" indent="0" marL="0">
              <a:buNone/>
            </a:pPr>
            <a:r>
              <a:rPr lang="en-US" sz="6400" dirty="0">
                <a:solidFill>
                  <a:srgbClr val="000000"/>
                </a:solidFill>
              </a:rPr>
              <a:t>📜</a:t>
            </a:r>
            <a:endParaRPr lang="en-US" sz="6400" dirty="0"/>
          </a:p>
        </p:txBody>
      </p:sp>
      <p:sp>
        <p:nvSpPr>
          <p:cNvPr id="5" name="Text 3"/>
          <p:cNvSpPr/>
          <p:nvPr/>
        </p:nvSpPr>
        <p:spPr>
          <a:xfrm>
            <a:off x="2194560" y="411480"/>
            <a:ext cx="6675120" cy="1645920"/>
          </a:xfrm>
          <a:prstGeom prst="rect">
            <a:avLst/>
          </a:prstGeom>
          <a:noFill/>
          <a:ln/>
        </p:spPr>
        <p:txBody>
          <a:bodyPr wrap="square" rtlCol="0" anchor="ctr"/>
          <a:lstStyle/>
          <a:p>
            <a:pPr indent="0" marL="0">
              <a:buNone/>
            </a:pPr>
            <a:r>
              <a:rPr lang="en-US" sz="3800" b="1" spc="200" kern="0" dirty="0">
                <a:solidFill>
                  <a:srgbClr val="E6EDF3"/>
                </a:solidFill>
                <a:latin typeface="Calibri" pitchFamily="34" charset="0"/>
                <a:ea typeface="Calibri" pitchFamily="34" charset="-122"/>
                <a:cs typeface="Calibri" pitchFamily="34" charset="-120"/>
              </a:rPr>
              <a:t>THE PEOPLE'S</a:t>
            </a:r>
            <a:endParaRPr lang="en-US" sz="3800" dirty="0"/>
          </a:p>
          <a:p>
            <a:pPr indent="0" marL="0">
              <a:buNone/>
            </a:pPr>
            <a:r>
              <a:rPr lang="en-US" sz="3800" b="1" spc="200" kern="0" dirty="0">
                <a:solidFill>
                  <a:srgbClr val="E6EDF3"/>
                </a:solidFill>
                <a:latin typeface="Calibri" pitchFamily="34" charset="0"/>
                <a:ea typeface="Calibri" pitchFamily="34" charset="-122"/>
                <a:cs typeface="Calibri" pitchFamily="34" charset="-120"/>
              </a:rPr>
              <a:t>POLITICAL DICTIONARY</a:t>
            </a:r>
            <a:endParaRPr lang="en-US" sz="3800" dirty="0"/>
          </a:p>
        </p:txBody>
      </p:sp>
      <p:sp>
        <p:nvSpPr>
          <p:cNvPr id="6" name="Shape 4"/>
          <p:cNvSpPr/>
          <p:nvPr/>
        </p:nvSpPr>
        <p:spPr>
          <a:xfrm>
            <a:off x="1097280" y="2194560"/>
            <a:ext cx="7680960" cy="36576"/>
          </a:xfrm>
          <a:prstGeom prst="rect">
            <a:avLst/>
          </a:prstGeom>
          <a:solidFill>
            <a:srgbClr val="58A6FF"/>
          </a:solidFill>
          <a:ln/>
        </p:spPr>
      </p:sp>
      <p:sp>
        <p:nvSpPr>
          <p:cNvPr id="7" name="Text 5"/>
          <p:cNvSpPr/>
          <p:nvPr/>
        </p:nvSpPr>
        <p:spPr>
          <a:xfrm>
            <a:off x="1097280" y="2331720"/>
            <a:ext cx="7680960" cy="457200"/>
          </a:xfrm>
          <a:prstGeom prst="rect">
            <a:avLst/>
          </a:prstGeom>
          <a:noFill/>
          <a:ln/>
        </p:spPr>
        <p:txBody>
          <a:bodyPr wrap="square" rtlCol="0" anchor="ctr"/>
          <a:lstStyle/>
          <a:p>
            <a:pPr algn="ctr" indent="0" marL="0">
              <a:buNone/>
            </a:pPr>
            <a:r>
              <a:rPr lang="en-US" sz="1600" dirty="0">
                <a:solidFill>
                  <a:srgbClr val="58A6FF"/>
                </a:solidFill>
                <a:latin typeface="Calibri" pitchFamily="34" charset="0"/>
                <a:ea typeface="Calibri" pitchFamily="34" charset="-122"/>
                <a:cs typeface="Calibri" pitchFamily="34" charset="-120"/>
              </a:rPr>
              <a:t>300+ Political &amp; Constitutional Terms Explained in Plain Language</a:t>
            </a:r>
            <a:endParaRPr lang="en-US" sz="1600" dirty="0"/>
          </a:p>
        </p:txBody>
      </p:sp>
      <p:sp>
        <p:nvSpPr>
          <p:cNvPr id="8" name="Text 6"/>
          <p:cNvSpPr/>
          <p:nvPr/>
        </p:nvSpPr>
        <p:spPr>
          <a:xfrm>
            <a:off x="1097280" y="2743200"/>
            <a:ext cx="7680960" cy="365760"/>
          </a:xfrm>
          <a:prstGeom prst="rect">
            <a:avLst/>
          </a:prstGeom>
          <a:noFill/>
          <a:ln/>
        </p:spPr>
        <p:txBody>
          <a:bodyPr wrap="square" rtlCol="0" anchor="ctr"/>
          <a:lstStyle/>
          <a:p>
            <a:pPr algn="ctr" indent="0" marL="0">
              <a:buNone/>
            </a:pPr>
            <a:r>
              <a:rPr lang="en-US" sz="1300" i="1" dirty="0">
                <a:solidFill>
                  <a:srgbClr val="8B949E"/>
                </a:solidFill>
                <a:latin typeface="Calibri" pitchFamily="34" charset="0"/>
                <a:ea typeface="Calibri" pitchFamily="34" charset="-122"/>
                <a:cs typeface="Calibri" pitchFamily="34" charset="-120"/>
              </a:rPr>
              <a:t>Your Essential Guide to Understanding Governance, Law &amp; Democracy</a:t>
            </a:r>
            <a:endParaRPr lang="en-US" sz="1300" dirty="0"/>
          </a:p>
        </p:txBody>
      </p:sp>
      <p:sp>
        <p:nvSpPr>
          <p:cNvPr id="9" name="Shape 7"/>
          <p:cNvSpPr/>
          <p:nvPr/>
        </p:nvSpPr>
        <p:spPr>
          <a:xfrm>
            <a:off x="1371600" y="3337560"/>
            <a:ext cx="1691640" cy="365760"/>
          </a:xfrm>
          <a:prstGeom prst="rect">
            <a:avLst/>
          </a:prstGeom>
          <a:solidFill>
            <a:srgbClr val="21262D"/>
          </a:solidFill>
          <a:ln w="25400">
            <a:solidFill>
              <a:srgbClr val="58A6FF"/>
            </a:solidFill>
            <a:prstDash val="solid"/>
          </a:ln>
        </p:spPr>
      </p:sp>
      <p:sp>
        <p:nvSpPr>
          <p:cNvPr id="10" name="Text 8"/>
          <p:cNvSpPr/>
          <p:nvPr/>
        </p:nvSpPr>
        <p:spPr>
          <a:xfrm>
            <a:off x="1371600" y="3337560"/>
            <a:ext cx="1691640" cy="365760"/>
          </a:xfrm>
          <a:prstGeom prst="rect">
            <a:avLst/>
          </a:prstGeom>
          <a:noFill/>
          <a:ln/>
        </p:spPr>
        <p:txBody>
          <a:bodyPr wrap="square" rtlCol="0" anchor="ctr"/>
          <a:lstStyle/>
          <a:p>
            <a:pPr algn="ctr" indent="0" marL="0">
              <a:buNone/>
            </a:pPr>
            <a:r>
              <a:rPr lang="en-US" sz="1100" b="1" dirty="0">
                <a:solidFill>
                  <a:srgbClr val="58A6FF"/>
                </a:solidFill>
              </a:rPr>
              <a:t>📖 300+ Terms</a:t>
            </a:r>
            <a:endParaRPr lang="en-US" sz="1100" dirty="0"/>
          </a:p>
        </p:txBody>
      </p:sp>
      <p:sp>
        <p:nvSpPr>
          <p:cNvPr id="11" name="Shape 9"/>
          <p:cNvSpPr/>
          <p:nvPr/>
        </p:nvSpPr>
        <p:spPr>
          <a:xfrm>
            <a:off x="3291840" y="3337560"/>
            <a:ext cx="1691640" cy="365760"/>
          </a:xfrm>
          <a:prstGeom prst="rect">
            <a:avLst/>
          </a:prstGeom>
          <a:solidFill>
            <a:srgbClr val="21262D"/>
          </a:solidFill>
          <a:ln w="25400">
            <a:solidFill>
              <a:srgbClr val="8957E5"/>
            </a:solidFill>
            <a:prstDash val="solid"/>
          </a:ln>
        </p:spPr>
      </p:sp>
      <p:sp>
        <p:nvSpPr>
          <p:cNvPr id="12" name="Text 10"/>
          <p:cNvSpPr/>
          <p:nvPr/>
        </p:nvSpPr>
        <p:spPr>
          <a:xfrm>
            <a:off x="3291840" y="3337560"/>
            <a:ext cx="1691640" cy="365760"/>
          </a:xfrm>
          <a:prstGeom prst="rect">
            <a:avLst/>
          </a:prstGeom>
          <a:noFill/>
          <a:ln/>
        </p:spPr>
        <p:txBody>
          <a:bodyPr wrap="square" rtlCol="0" anchor="ctr"/>
          <a:lstStyle/>
          <a:p>
            <a:pPr algn="ctr" indent="0" marL="0">
              <a:buNone/>
            </a:pPr>
            <a:r>
              <a:rPr lang="en-US" sz="1100" b="1" dirty="0">
                <a:solidFill>
                  <a:srgbClr val="8957E5"/>
                </a:solidFill>
              </a:rPr>
              <a:t>🏛️ Constitutional</a:t>
            </a:r>
            <a:endParaRPr lang="en-US" sz="1100" dirty="0"/>
          </a:p>
        </p:txBody>
      </p:sp>
      <p:sp>
        <p:nvSpPr>
          <p:cNvPr id="13" name="Shape 11"/>
          <p:cNvSpPr/>
          <p:nvPr/>
        </p:nvSpPr>
        <p:spPr>
          <a:xfrm>
            <a:off x="5212080" y="3337560"/>
            <a:ext cx="1691640" cy="365760"/>
          </a:xfrm>
          <a:prstGeom prst="rect">
            <a:avLst/>
          </a:prstGeom>
          <a:solidFill>
            <a:srgbClr val="21262D"/>
          </a:solidFill>
          <a:ln w="25400">
            <a:solidFill>
              <a:srgbClr val="3FB950"/>
            </a:solidFill>
            <a:prstDash val="solid"/>
          </a:ln>
        </p:spPr>
      </p:sp>
      <p:sp>
        <p:nvSpPr>
          <p:cNvPr id="14" name="Text 12"/>
          <p:cNvSpPr/>
          <p:nvPr/>
        </p:nvSpPr>
        <p:spPr>
          <a:xfrm>
            <a:off x="5212080" y="3337560"/>
            <a:ext cx="1691640" cy="365760"/>
          </a:xfrm>
          <a:prstGeom prst="rect">
            <a:avLst/>
          </a:prstGeom>
          <a:noFill/>
          <a:ln/>
        </p:spPr>
        <p:txBody>
          <a:bodyPr wrap="square" rtlCol="0" anchor="ctr"/>
          <a:lstStyle/>
          <a:p>
            <a:pPr algn="ctr" indent="0" marL="0">
              <a:buNone/>
            </a:pPr>
            <a:r>
              <a:rPr lang="en-US" sz="1100" b="1" dirty="0">
                <a:solidFill>
                  <a:srgbClr val="3FB950"/>
                </a:solidFill>
              </a:rPr>
              <a:t>⚖️ Legal</a:t>
            </a:r>
            <a:endParaRPr lang="en-US" sz="1100" dirty="0"/>
          </a:p>
        </p:txBody>
      </p:sp>
      <p:sp>
        <p:nvSpPr>
          <p:cNvPr id="15" name="Shape 13"/>
          <p:cNvSpPr/>
          <p:nvPr/>
        </p:nvSpPr>
        <p:spPr>
          <a:xfrm>
            <a:off x="7132320" y="3337560"/>
            <a:ext cx="1691640" cy="365760"/>
          </a:xfrm>
          <a:prstGeom prst="rect">
            <a:avLst/>
          </a:prstGeom>
          <a:solidFill>
            <a:srgbClr val="21262D"/>
          </a:solidFill>
          <a:ln w="25400">
            <a:solidFill>
              <a:srgbClr val="F0C040"/>
            </a:solidFill>
            <a:prstDash val="solid"/>
          </a:ln>
        </p:spPr>
      </p:sp>
      <p:sp>
        <p:nvSpPr>
          <p:cNvPr id="16" name="Text 14"/>
          <p:cNvSpPr/>
          <p:nvPr/>
        </p:nvSpPr>
        <p:spPr>
          <a:xfrm>
            <a:off x="7132320" y="3337560"/>
            <a:ext cx="1691640" cy="365760"/>
          </a:xfrm>
          <a:prstGeom prst="rect">
            <a:avLst/>
          </a:prstGeom>
          <a:noFill/>
          <a:ln/>
        </p:spPr>
        <p:txBody>
          <a:bodyPr wrap="square" rtlCol="0" anchor="ctr"/>
          <a:lstStyle/>
          <a:p>
            <a:pPr algn="ctr" indent="0" marL="0">
              <a:buNone/>
            </a:pPr>
            <a:r>
              <a:rPr lang="en-US" sz="1100" b="1" dirty="0">
                <a:solidFill>
                  <a:srgbClr val="F0C040"/>
                </a:solidFill>
              </a:rPr>
              <a:t>🌍 Universal</a:t>
            </a:r>
            <a:endParaRPr lang="en-US" sz="1100" dirty="0"/>
          </a:p>
        </p:txBody>
      </p:sp>
      <p:sp>
        <p:nvSpPr>
          <p:cNvPr id="17" name="Text 15"/>
          <p:cNvSpPr/>
          <p:nvPr/>
        </p:nvSpPr>
        <p:spPr>
          <a:xfrm>
            <a:off x="1097280" y="3931920"/>
            <a:ext cx="7680960" cy="320040"/>
          </a:xfrm>
          <a:prstGeom prst="rect">
            <a:avLst/>
          </a:prstGeom>
          <a:noFill/>
          <a:ln/>
        </p:spPr>
        <p:txBody>
          <a:bodyPr wrap="square" rtlCol="0" anchor="ctr"/>
          <a:lstStyle/>
          <a:p>
            <a:pPr algn="ctr" indent="0" marL="0">
              <a:buNone/>
            </a:pPr>
            <a:r>
              <a:rPr lang="en-US" sz="1100" dirty="0">
                <a:solidFill>
                  <a:srgbClr val="8B949E"/>
                </a:solidFill>
                <a:latin typeface="Calibri" pitchFamily="34" charset="0"/>
                <a:ea typeface="Calibri" pitchFamily="34" charset="-122"/>
                <a:cs typeface="Calibri" pitchFamily="34" charset="-120"/>
              </a:rPr>
              <a:t>A Ready Reckoner for Citizens, Students, Researchers &amp; Political Enthusiasts</a:t>
            </a:r>
            <a:endParaRPr lang="en-US" sz="1100" dirty="0"/>
          </a:p>
        </p:txBody>
      </p:sp>
      <p:sp>
        <p:nvSpPr>
          <p:cNvPr id="18" name="Text 16"/>
          <p:cNvSpPr/>
          <p:nvPr/>
        </p:nvSpPr>
        <p:spPr>
          <a:xfrm>
            <a:off x="1097280" y="4434840"/>
            <a:ext cx="7680960" cy="274320"/>
          </a:xfrm>
          <a:prstGeom prst="rect">
            <a:avLst/>
          </a:prstGeom>
          <a:noFill/>
          <a:ln/>
        </p:spPr>
        <p:txBody>
          <a:bodyPr wrap="square" rtlCol="0" anchor="ctr"/>
          <a:lstStyle/>
          <a:p>
            <a:pPr algn="ctr" indent="0" marL="0">
              <a:buNone/>
            </a:pPr>
            <a:r>
              <a:rPr lang="en-US" sz="900" i="1" dirty="0">
                <a:solidFill>
                  <a:srgbClr val="8B949E"/>
                </a:solidFill>
              </a:rPr>
              <a:t>Source: worldfirstpeoplepoliticaldictionary.netlify.app</a:t>
            </a:r>
            <a:endParaRPr lang="en-US" sz="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502920" cy="5143500"/>
          </a:xfrm>
          <a:prstGeom prst="rect">
            <a:avLst/>
          </a:prstGeom>
          <a:solidFill>
            <a:srgbClr val="D29922"/>
          </a:solidFill>
          <a:ln/>
        </p:spPr>
      </p:sp>
      <p:sp>
        <p:nvSpPr>
          <p:cNvPr id="3" name="Text 1"/>
          <p:cNvSpPr/>
          <p:nvPr/>
        </p:nvSpPr>
        <p:spPr>
          <a:xfrm>
            <a:off x="0" y="822960"/>
            <a:ext cx="502920" cy="548640"/>
          </a:xfrm>
          <a:prstGeom prst="rect">
            <a:avLst/>
          </a:prstGeom>
          <a:noFill/>
          <a:ln/>
        </p:spPr>
        <p:txBody>
          <a:bodyPr wrap="square" rtlCol="0" anchor="ctr"/>
          <a:lstStyle/>
          <a:p>
            <a:pPr algn="ctr" indent="0" marL="0">
              <a:buNone/>
            </a:pPr>
            <a:r>
              <a:rPr lang="en-US" sz="2800" b="1" dirty="0">
                <a:solidFill>
                  <a:srgbClr val="FFFFFF"/>
                </a:solidFill>
              </a:rPr>
              <a:t>J</a:t>
            </a:r>
            <a:endParaRPr lang="en-US" sz="2800" dirty="0"/>
          </a:p>
        </p:txBody>
      </p:sp>
      <p:sp>
        <p:nvSpPr>
          <p:cNvPr id="4" name="Text 2"/>
          <p:cNvSpPr/>
          <p:nvPr/>
        </p:nvSpPr>
        <p:spPr>
          <a:xfrm>
            <a:off x="0" y="3017520"/>
            <a:ext cx="502920" cy="548640"/>
          </a:xfrm>
          <a:prstGeom prst="rect">
            <a:avLst/>
          </a:prstGeom>
          <a:noFill/>
          <a:ln/>
        </p:spPr>
        <p:txBody>
          <a:bodyPr wrap="square" rtlCol="0" anchor="ctr"/>
          <a:lstStyle/>
          <a:p>
            <a:pPr algn="ctr" indent="0" marL="0">
              <a:buNone/>
            </a:pPr>
            <a:r>
              <a:rPr lang="en-US" sz="2800" b="1" dirty="0">
                <a:solidFill>
                  <a:srgbClr val="FFFFFF"/>
                </a:solidFill>
              </a:rPr>
              <a:t>K</a:t>
            </a:r>
            <a:endParaRPr lang="en-US" sz="2800" dirty="0"/>
          </a:p>
        </p:txBody>
      </p:sp>
      <p:sp>
        <p:nvSpPr>
          <p:cNvPr id="5" name="Text 3"/>
          <p:cNvSpPr/>
          <p:nvPr/>
        </p:nvSpPr>
        <p:spPr>
          <a:xfrm>
            <a:off x="685800" y="91440"/>
            <a:ext cx="8229600" cy="411480"/>
          </a:xfrm>
          <a:prstGeom prst="rect">
            <a:avLst/>
          </a:prstGeom>
          <a:noFill/>
          <a:ln/>
        </p:spPr>
        <p:txBody>
          <a:bodyPr wrap="square" rtlCol="0" anchor="ctr"/>
          <a:lstStyle/>
          <a:p>
            <a:pPr indent="0" marL="0">
              <a:buNone/>
            </a:pPr>
            <a:r>
              <a:rPr lang="en-US" sz="1800" b="1" dirty="0">
                <a:solidFill>
                  <a:srgbClr val="E6EDF3"/>
                </a:solidFill>
              </a:rPr>
              <a:t>J &amp; K — KEY TERMS</a:t>
            </a:r>
            <a:endParaRPr lang="en-US" sz="1800" dirty="0"/>
          </a:p>
        </p:txBody>
      </p:sp>
      <p:sp>
        <p:nvSpPr>
          <p:cNvPr id="6" name="Shape 4"/>
          <p:cNvSpPr/>
          <p:nvPr/>
        </p:nvSpPr>
        <p:spPr>
          <a:xfrm>
            <a:off x="685800" y="594360"/>
            <a:ext cx="4069080" cy="713232"/>
          </a:xfrm>
          <a:prstGeom prst="rect">
            <a:avLst/>
          </a:prstGeom>
          <a:solidFill>
            <a:srgbClr val="21262D"/>
          </a:solidFill>
          <a:ln w="12700">
            <a:solidFill>
              <a:srgbClr val="30363D"/>
            </a:solidFill>
            <a:prstDash val="solid"/>
          </a:ln>
        </p:spPr>
      </p:sp>
      <p:sp>
        <p:nvSpPr>
          <p:cNvPr id="7" name="Shape 5"/>
          <p:cNvSpPr/>
          <p:nvPr/>
        </p:nvSpPr>
        <p:spPr>
          <a:xfrm>
            <a:off x="685800" y="594360"/>
            <a:ext cx="4069080" cy="45720"/>
          </a:xfrm>
          <a:prstGeom prst="rect">
            <a:avLst/>
          </a:prstGeom>
          <a:solidFill>
            <a:srgbClr val="D29922"/>
          </a:solidFill>
          <a:ln/>
        </p:spPr>
      </p:sp>
      <p:sp>
        <p:nvSpPr>
          <p:cNvPr id="8" name="Shape 6"/>
          <p:cNvSpPr/>
          <p:nvPr/>
        </p:nvSpPr>
        <p:spPr>
          <a:xfrm>
            <a:off x="3845052" y="658368"/>
            <a:ext cx="864108" cy="182880"/>
          </a:xfrm>
          <a:prstGeom prst="rect">
            <a:avLst/>
          </a:prstGeom>
          <a:solidFill>
            <a:srgbClr val="D29922"/>
          </a:solidFill>
          <a:ln/>
        </p:spPr>
      </p:sp>
      <p:sp>
        <p:nvSpPr>
          <p:cNvPr id="9" name="Text 7"/>
          <p:cNvSpPr/>
          <p:nvPr/>
        </p:nvSpPr>
        <p:spPr>
          <a:xfrm>
            <a:off x="3845052" y="658368"/>
            <a:ext cx="864108" cy="182880"/>
          </a:xfrm>
          <a:prstGeom prst="rect">
            <a:avLst/>
          </a:prstGeom>
          <a:noFill/>
          <a:ln/>
        </p:spPr>
        <p:txBody>
          <a:bodyPr wrap="square" rtlCol="0" anchor="ctr"/>
          <a:lstStyle/>
          <a:p>
            <a:pPr algn="ctr" indent="0" marL="0">
              <a:buNone/>
            </a:pPr>
            <a:r>
              <a:rPr lang="en-US" sz="750" b="1" dirty="0">
                <a:solidFill>
                  <a:srgbClr val="000000"/>
                </a:solidFill>
              </a:rPr>
              <a:t>Judiciary</a:t>
            </a:r>
            <a:endParaRPr lang="en-US" sz="750" dirty="0"/>
          </a:p>
        </p:txBody>
      </p:sp>
      <p:sp>
        <p:nvSpPr>
          <p:cNvPr id="10" name="Text 8"/>
          <p:cNvSpPr/>
          <p:nvPr/>
        </p:nvSpPr>
        <p:spPr>
          <a:xfrm>
            <a:off x="777240" y="676656"/>
            <a:ext cx="3022092" cy="274320"/>
          </a:xfrm>
          <a:prstGeom prst="rect">
            <a:avLst/>
          </a:prstGeom>
          <a:noFill/>
          <a:ln/>
        </p:spPr>
        <p:txBody>
          <a:bodyPr wrap="square" rtlCol="0" anchor="ctr"/>
          <a:lstStyle/>
          <a:p>
            <a:pPr indent="0" marL="0">
              <a:buNone/>
            </a:pPr>
            <a:r>
              <a:rPr lang="en-US" sz="1200" b="1" dirty="0">
                <a:solidFill>
                  <a:srgbClr val="D29922"/>
                </a:solidFill>
                <a:latin typeface="Calibri" pitchFamily="34" charset="0"/>
                <a:ea typeface="Calibri" pitchFamily="34" charset="-122"/>
                <a:cs typeface="Calibri" pitchFamily="34" charset="-120"/>
              </a:rPr>
              <a:t>⚖️  Judiciary</a:t>
            </a:r>
            <a:endParaRPr lang="en-US" sz="1200" dirty="0"/>
          </a:p>
        </p:txBody>
      </p:sp>
      <p:sp>
        <p:nvSpPr>
          <p:cNvPr id="11" name="Text 9"/>
          <p:cNvSpPr/>
          <p:nvPr/>
        </p:nvSpPr>
        <p:spPr>
          <a:xfrm>
            <a:off x="77724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Branch responsible for interpreting laws, adjudicating disputes, ensuring justice.</a:t>
            </a:r>
            <a:endParaRPr lang="en-US" sz="1000" dirty="0"/>
          </a:p>
        </p:txBody>
      </p:sp>
      <p:sp>
        <p:nvSpPr>
          <p:cNvPr id="12" name="Shape 10"/>
          <p:cNvSpPr/>
          <p:nvPr/>
        </p:nvSpPr>
        <p:spPr>
          <a:xfrm>
            <a:off x="685800" y="1344168"/>
            <a:ext cx="4069080" cy="713232"/>
          </a:xfrm>
          <a:prstGeom prst="rect">
            <a:avLst/>
          </a:prstGeom>
          <a:solidFill>
            <a:srgbClr val="21262D"/>
          </a:solidFill>
          <a:ln w="12700">
            <a:solidFill>
              <a:srgbClr val="30363D"/>
            </a:solidFill>
            <a:prstDash val="solid"/>
          </a:ln>
        </p:spPr>
      </p:sp>
      <p:sp>
        <p:nvSpPr>
          <p:cNvPr id="13" name="Shape 11"/>
          <p:cNvSpPr/>
          <p:nvPr/>
        </p:nvSpPr>
        <p:spPr>
          <a:xfrm>
            <a:off x="685800" y="1344168"/>
            <a:ext cx="4069080" cy="45720"/>
          </a:xfrm>
          <a:prstGeom prst="rect">
            <a:avLst/>
          </a:prstGeom>
          <a:solidFill>
            <a:srgbClr val="D29922"/>
          </a:solidFill>
          <a:ln/>
        </p:spPr>
      </p:sp>
      <p:sp>
        <p:nvSpPr>
          <p:cNvPr id="14" name="Shape 12"/>
          <p:cNvSpPr/>
          <p:nvPr/>
        </p:nvSpPr>
        <p:spPr>
          <a:xfrm>
            <a:off x="3845052" y="1408176"/>
            <a:ext cx="864108" cy="182880"/>
          </a:xfrm>
          <a:prstGeom prst="rect">
            <a:avLst/>
          </a:prstGeom>
          <a:solidFill>
            <a:srgbClr val="D29922"/>
          </a:solidFill>
          <a:ln/>
        </p:spPr>
      </p:sp>
      <p:sp>
        <p:nvSpPr>
          <p:cNvPr id="15" name="Text 13"/>
          <p:cNvSpPr/>
          <p:nvPr/>
        </p:nvSpPr>
        <p:spPr>
          <a:xfrm>
            <a:off x="3845052" y="1408176"/>
            <a:ext cx="864108" cy="182880"/>
          </a:xfrm>
          <a:prstGeom prst="rect">
            <a:avLst/>
          </a:prstGeom>
          <a:noFill/>
          <a:ln/>
        </p:spPr>
        <p:txBody>
          <a:bodyPr wrap="square" rtlCol="0" anchor="ctr"/>
          <a:lstStyle/>
          <a:p>
            <a:pPr algn="ctr" indent="0" marL="0">
              <a:buNone/>
            </a:pPr>
            <a:r>
              <a:rPr lang="en-US" sz="750" b="1" dirty="0">
                <a:solidFill>
                  <a:srgbClr val="000000"/>
                </a:solidFill>
              </a:rPr>
              <a:t>Judiciary</a:t>
            </a:r>
            <a:endParaRPr lang="en-US" sz="750" dirty="0"/>
          </a:p>
        </p:txBody>
      </p:sp>
      <p:sp>
        <p:nvSpPr>
          <p:cNvPr id="16" name="Text 14"/>
          <p:cNvSpPr/>
          <p:nvPr/>
        </p:nvSpPr>
        <p:spPr>
          <a:xfrm>
            <a:off x="777240" y="1426464"/>
            <a:ext cx="3022092" cy="274320"/>
          </a:xfrm>
          <a:prstGeom prst="rect">
            <a:avLst/>
          </a:prstGeom>
          <a:noFill/>
          <a:ln/>
        </p:spPr>
        <p:txBody>
          <a:bodyPr wrap="square" rtlCol="0" anchor="ctr"/>
          <a:lstStyle/>
          <a:p>
            <a:pPr indent="0" marL="0">
              <a:buNone/>
            </a:pPr>
            <a:r>
              <a:rPr lang="en-US" sz="1200" b="1" dirty="0">
                <a:solidFill>
                  <a:srgbClr val="D29922"/>
                </a:solidFill>
                <a:latin typeface="Calibri" pitchFamily="34" charset="0"/>
                <a:ea typeface="Calibri" pitchFamily="34" charset="-122"/>
                <a:cs typeface="Calibri" pitchFamily="34" charset="-120"/>
              </a:rPr>
              <a:t>⚖️  Judicial Review</a:t>
            </a:r>
            <a:endParaRPr lang="en-US" sz="1200" dirty="0"/>
          </a:p>
        </p:txBody>
      </p:sp>
      <p:sp>
        <p:nvSpPr>
          <p:cNvPr id="17" name="Text 15"/>
          <p:cNvSpPr/>
          <p:nvPr/>
        </p:nvSpPr>
        <p:spPr>
          <a:xfrm>
            <a:off x="77724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Courts examine constitutionality of laws/acts; unconstitutional acts are void.</a:t>
            </a:r>
            <a:endParaRPr lang="en-US" sz="1000" dirty="0"/>
          </a:p>
        </p:txBody>
      </p:sp>
      <p:sp>
        <p:nvSpPr>
          <p:cNvPr id="18" name="Shape 16"/>
          <p:cNvSpPr/>
          <p:nvPr/>
        </p:nvSpPr>
        <p:spPr>
          <a:xfrm>
            <a:off x="685800" y="2093976"/>
            <a:ext cx="4069080" cy="713232"/>
          </a:xfrm>
          <a:prstGeom prst="rect">
            <a:avLst/>
          </a:prstGeom>
          <a:solidFill>
            <a:srgbClr val="21262D"/>
          </a:solidFill>
          <a:ln w="12700">
            <a:solidFill>
              <a:srgbClr val="30363D"/>
            </a:solidFill>
            <a:prstDash val="solid"/>
          </a:ln>
        </p:spPr>
      </p:sp>
      <p:sp>
        <p:nvSpPr>
          <p:cNvPr id="19" name="Shape 17"/>
          <p:cNvSpPr/>
          <p:nvPr/>
        </p:nvSpPr>
        <p:spPr>
          <a:xfrm>
            <a:off x="685800" y="2093976"/>
            <a:ext cx="4069080" cy="45720"/>
          </a:xfrm>
          <a:prstGeom prst="rect">
            <a:avLst/>
          </a:prstGeom>
          <a:solidFill>
            <a:srgbClr val="8957E5"/>
          </a:solidFill>
          <a:ln/>
        </p:spPr>
      </p:sp>
      <p:sp>
        <p:nvSpPr>
          <p:cNvPr id="20" name="Shape 18"/>
          <p:cNvSpPr/>
          <p:nvPr/>
        </p:nvSpPr>
        <p:spPr>
          <a:xfrm>
            <a:off x="3703320" y="2157984"/>
            <a:ext cx="1005840" cy="182880"/>
          </a:xfrm>
          <a:prstGeom prst="rect">
            <a:avLst/>
          </a:prstGeom>
          <a:solidFill>
            <a:srgbClr val="8957E5"/>
          </a:solidFill>
          <a:ln/>
        </p:spPr>
      </p:sp>
      <p:sp>
        <p:nvSpPr>
          <p:cNvPr id="21" name="Text 19"/>
          <p:cNvSpPr/>
          <p:nvPr/>
        </p:nvSpPr>
        <p:spPr>
          <a:xfrm>
            <a:off x="3703320" y="2157984"/>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22" name="Text 20"/>
          <p:cNvSpPr/>
          <p:nvPr/>
        </p:nvSpPr>
        <p:spPr>
          <a:xfrm>
            <a:off x="777240" y="2176272"/>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Joint Session</a:t>
            </a:r>
            <a:endParaRPr lang="en-US" sz="1200" dirty="0"/>
          </a:p>
        </p:txBody>
      </p:sp>
      <p:sp>
        <p:nvSpPr>
          <p:cNvPr id="23" name="Text 21"/>
          <p:cNvSpPr/>
          <p:nvPr/>
        </p:nvSpPr>
        <p:spPr>
          <a:xfrm>
            <a:off x="77724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Combined meeting of both legislative houses to resolve deadlocks.</a:t>
            </a:r>
            <a:endParaRPr lang="en-US" sz="1000" dirty="0"/>
          </a:p>
        </p:txBody>
      </p:sp>
      <p:sp>
        <p:nvSpPr>
          <p:cNvPr id="24" name="Shape 22"/>
          <p:cNvSpPr/>
          <p:nvPr/>
        </p:nvSpPr>
        <p:spPr>
          <a:xfrm>
            <a:off x="685800" y="2843784"/>
            <a:ext cx="4069080" cy="713232"/>
          </a:xfrm>
          <a:prstGeom prst="rect">
            <a:avLst/>
          </a:prstGeom>
          <a:solidFill>
            <a:srgbClr val="21262D"/>
          </a:solidFill>
          <a:ln w="12700">
            <a:solidFill>
              <a:srgbClr val="30363D"/>
            </a:solidFill>
            <a:prstDash val="solid"/>
          </a:ln>
        </p:spPr>
      </p:sp>
      <p:sp>
        <p:nvSpPr>
          <p:cNvPr id="25" name="Shape 23"/>
          <p:cNvSpPr/>
          <p:nvPr/>
        </p:nvSpPr>
        <p:spPr>
          <a:xfrm>
            <a:off x="685800" y="2843784"/>
            <a:ext cx="4069080" cy="45720"/>
          </a:xfrm>
          <a:prstGeom prst="rect">
            <a:avLst/>
          </a:prstGeom>
          <a:solidFill>
            <a:srgbClr val="1F6FEB"/>
          </a:solidFill>
          <a:ln/>
        </p:spPr>
      </p:sp>
      <p:sp>
        <p:nvSpPr>
          <p:cNvPr id="26" name="Shape 24"/>
          <p:cNvSpPr/>
          <p:nvPr/>
        </p:nvSpPr>
        <p:spPr>
          <a:xfrm>
            <a:off x="4311396" y="2907792"/>
            <a:ext cx="397764" cy="182880"/>
          </a:xfrm>
          <a:prstGeom prst="rect">
            <a:avLst/>
          </a:prstGeom>
          <a:solidFill>
            <a:srgbClr val="1F6FEB"/>
          </a:solidFill>
          <a:ln/>
        </p:spPr>
      </p:sp>
      <p:sp>
        <p:nvSpPr>
          <p:cNvPr id="27" name="Text 25"/>
          <p:cNvSpPr/>
          <p:nvPr/>
        </p:nvSpPr>
        <p:spPr>
          <a:xfrm>
            <a:off x="4311396" y="2907792"/>
            <a:ext cx="397764" cy="182880"/>
          </a:xfrm>
          <a:prstGeom prst="rect">
            <a:avLst/>
          </a:prstGeom>
          <a:noFill/>
          <a:ln/>
        </p:spPr>
        <p:txBody>
          <a:bodyPr wrap="square" rtlCol="0" anchor="ctr"/>
          <a:lstStyle/>
          <a:p>
            <a:pPr algn="ctr" indent="0" marL="0">
              <a:buNone/>
            </a:pPr>
            <a:r>
              <a:rPr lang="en-US" sz="750" b="1" dirty="0">
                <a:solidFill>
                  <a:srgbClr val="000000"/>
                </a:solidFill>
              </a:rPr>
              <a:t>Law</a:t>
            </a:r>
            <a:endParaRPr lang="en-US" sz="750" dirty="0"/>
          </a:p>
        </p:txBody>
      </p:sp>
      <p:sp>
        <p:nvSpPr>
          <p:cNvPr id="28" name="Text 26"/>
          <p:cNvSpPr/>
          <p:nvPr/>
        </p:nvSpPr>
        <p:spPr>
          <a:xfrm>
            <a:off x="777240" y="2926080"/>
            <a:ext cx="3488436" cy="274320"/>
          </a:xfrm>
          <a:prstGeom prst="rect">
            <a:avLst/>
          </a:prstGeom>
          <a:noFill/>
          <a:ln/>
        </p:spPr>
        <p:txBody>
          <a:bodyPr wrap="square" rtlCol="0" anchor="ctr"/>
          <a:lstStyle/>
          <a:p>
            <a:pPr indent="0" marL="0">
              <a:buNone/>
            </a:pPr>
            <a:r>
              <a:rPr lang="en-US" sz="1200" b="1" dirty="0">
                <a:solidFill>
                  <a:srgbClr val="1F6FEB"/>
                </a:solidFill>
                <a:latin typeface="Calibri" pitchFamily="34" charset="0"/>
                <a:ea typeface="Calibri" pitchFamily="34" charset="-122"/>
                <a:cs typeface="Calibri" pitchFamily="34" charset="-120"/>
              </a:rPr>
              <a:t>📋  Jurisprudence</a:t>
            </a:r>
            <a:endParaRPr lang="en-US" sz="1200" dirty="0"/>
          </a:p>
        </p:txBody>
      </p:sp>
      <p:sp>
        <p:nvSpPr>
          <p:cNvPr id="29" name="Text 27"/>
          <p:cNvSpPr/>
          <p:nvPr/>
        </p:nvSpPr>
        <p:spPr>
          <a:xfrm>
            <a:off x="77724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Philosophy, theory &amp; study of law; examines foundations of legal systems.</a:t>
            </a:r>
            <a:endParaRPr lang="en-US" sz="1000" dirty="0"/>
          </a:p>
        </p:txBody>
      </p:sp>
      <p:sp>
        <p:nvSpPr>
          <p:cNvPr id="30" name="Shape 28"/>
          <p:cNvSpPr/>
          <p:nvPr/>
        </p:nvSpPr>
        <p:spPr>
          <a:xfrm>
            <a:off x="685800" y="3593592"/>
            <a:ext cx="4069080" cy="713232"/>
          </a:xfrm>
          <a:prstGeom prst="rect">
            <a:avLst/>
          </a:prstGeom>
          <a:solidFill>
            <a:srgbClr val="21262D"/>
          </a:solidFill>
          <a:ln w="12700">
            <a:solidFill>
              <a:srgbClr val="30363D"/>
            </a:solidFill>
            <a:prstDash val="solid"/>
          </a:ln>
        </p:spPr>
      </p:sp>
      <p:sp>
        <p:nvSpPr>
          <p:cNvPr id="31" name="Shape 29"/>
          <p:cNvSpPr/>
          <p:nvPr/>
        </p:nvSpPr>
        <p:spPr>
          <a:xfrm>
            <a:off x="685800" y="3593592"/>
            <a:ext cx="4069080" cy="45720"/>
          </a:xfrm>
          <a:prstGeom prst="rect">
            <a:avLst/>
          </a:prstGeom>
          <a:solidFill>
            <a:srgbClr val="D29922"/>
          </a:solidFill>
          <a:ln/>
        </p:spPr>
      </p:sp>
      <p:sp>
        <p:nvSpPr>
          <p:cNvPr id="32" name="Shape 30"/>
          <p:cNvSpPr/>
          <p:nvPr/>
        </p:nvSpPr>
        <p:spPr>
          <a:xfrm>
            <a:off x="3845052" y="3657600"/>
            <a:ext cx="864108" cy="182880"/>
          </a:xfrm>
          <a:prstGeom prst="rect">
            <a:avLst/>
          </a:prstGeom>
          <a:solidFill>
            <a:srgbClr val="D29922"/>
          </a:solidFill>
          <a:ln/>
        </p:spPr>
      </p:sp>
      <p:sp>
        <p:nvSpPr>
          <p:cNvPr id="33" name="Text 31"/>
          <p:cNvSpPr/>
          <p:nvPr/>
        </p:nvSpPr>
        <p:spPr>
          <a:xfrm>
            <a:off x="3845052" y="3657600"/>
            <a:ext cx="864108" cy="182880"/>
          </a:xfrm>
          <a:prstGeom prst="rect">
            <a:avLst/>
          </a:prstGeom>
          <a:noFill/>
          <a:ln/>
        </p:spPr>
        <p:txBody>
          <a:bodyPr wrap="square" rtlCol="0" anchor="ctr"/>
          <a:lstStyle/>
          <a:p>
            <a:pPr algn="ctr" indent="0" marL="0">
              <a:buNone/>
            </a:pPr>
            <a:r>
              <a:rPr lang="en-US" sz="750" b="1" dirty="0">
                <a:solidFill>
                  <a:srgbClr val="000000"/>
                </a:solidFill>
              </a:rPr>
              <a:t>Judiciary</a:t>
            </a:r>
            <a:endParaRPr lang="en-US" sz="750" dirty="0"/>
          </a:p>
        </p:txBody>
      </p:sp>
      <p:sp>
        <p:nvSpPr>
          <p:cNvPr id="34" name="Text 32"/>
          <p:cNvSpPr/>
          <p:nvPr/>
        </p:nvSpPr>
        <p:spPr>
          <a:xfrm>
            <a:off x="777240" y="3675888"/>
            <a:ext cx="3022092" cy="274320"/>
          </a:xfrm>
          <a:prstGeom prst="rect">
            <a:avLst/>
          </a:prstGeom>
          <a:noFill/>
          <a:ln/>
        </p:spPr>
        <p:txBody>
          <a:bodyPr wrap="square" rtlCol="0" anchor="ctr"/>
          <a:lstStyle/>
          <a:p>
            <a:pPr indent="0" marL="0">
              <a:buNone/>
            </a:pPr>
            <a:r>
              <a:rPr lang="en-US" sz="1200" b="1" dirty="0">
                <a:solidFill>
                  <a:srgbClr val="D29922"/>
                </a:solidFill>
                <a:latin typeface="Calibri" pitchFamily="34" charset="0"/>
                <a:ea typeface="Calibri" pitchFamily="34" charset="-122"/>
                <a:cs typeface="Calibri" pitchFamily="34" charset="-120"/>
              </a:rPr>
              <a:t>👤  Jurisdiction</a:t>
            </a:r>
            <a:endParaRPr lang="en-US" sz="1200" dirty="0"/>
          </a:p>
        </p:txBody>
      </p:sp>
      <p:sp>
        <p:nvSpPr>
          <p:cNvPr id="35" name="Text 33"/>
          <p:cNvSpPr/>
          <p:nvPr/>
        </p:nvSpPr>
        <p:spPr>
          <a:xfrm>
            <a:off x="77724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Official power of a court to make legal decisions over a particular area or persons.</a:t>
            </a:r>
            <a:endParaRPr lang="en-US" sz="1000" dirty="0"/>
          </a:p>
        </p:txBody>
      </p:sp>
      <p:sp>
        <p:nvSpPr>
          <p:cNvPr id="36" name="Shape 34"/>
          <p:cNvSpPr/>
          <p:nvPr/>
        </p:nvSpPr>
        <p:spPr>
          <a:xfrm>
            <a:off x="685800" y="4343400"/>
            <a:ext cx="4069080" cy="713232"/>
          </a:xfrm>
          <a:prstGeom prst="rect">
            <a:avLst/>
          </a:prstGeom>
          <a:solidFill>
            <a:srgbClr val="21262D"/>
          </a:solidFill>
          <a:ln w="12700">
            <a:solidFill>
              <a:srgbClr val="30363D"/>
            </a:solidFill>
            <a:prstDash val="solid"/>
          </a:ln>
        </p:spPr>
      </p:sp>
      <p:sp>
        <p:nvSpPr>
          <p:cNvPr id="37" name="Shape 35"/>
          <p:cNvSpPr/>
          <p:nvPr/>
        </p:nvSpPr>
        <p:spPr>
          <a:xfrm>
            <a:off x="685800" y="4343400"/>
            <a:ext cx="4069080" cy="45720"/>
          </a:xfrm>
          <a:prstGeom prst="rect">
            <a:avLst/>
          </a:prstGeom>
          <a:solidFill>
            <a:srgbClr val="8957E5"/>
          </a:solidFill>
          <a:ln/>
        </p:spPr>
      </p:sp>
      <p:sp>
        <p:nvSpPr>
          <p:cNvPr id="38" name="Shape 36"/>
          <p:cNvSpPr/>
          <p:nvPr/>
        </p:nvSpPr>
        <p:spPr>
          <a:xfrm>
            <a:off x="3703320" y="4407408"/>
            <a:ext cx="1005840" cy="182880"/>
          </a:xfrm>
          <a:prstGeom prst="rect">
            <a:avLst/>
          </a:prstGeom>
          <a:solidFill>
            <a:srgbClr val="8957E5"/>
          </a:solidFill>
          <a:ln/>
        </p:spPr>
      </p:sp>
      <p:sp>
        <p:nvSpPr>
          <p:cNvPr id="39" name="Text 37"/>
          <p:cNvSpPr/>
          <p:nvPr/>
        </p:nvSpPr>
        <p:spPr>
          <a:xfrm>
            <a:off x="3703320" y="4407408"/>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40" name="Text 38"/>
          <p:cNvSpPr/>
          <p:nvPr/>
        </p:nvSpPr>
        <p:spPr>
          <a:xfrm>
            <a:off x="777240" y="4425696"/>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Joint Parliamentary Committee</a:t>
            </a:r>
            <a:endParaRPr lang="en-US" sz="1200" dirty="0"/>
          </a:p>
        </p:txBody>
      </p:sp>
      <p:sp>
        <p:nvSpPr>
          <p:cNvPr id="41" name="Text 39"/>
          <p:cNvSpPr/>
          <p:nvPr/>
        </p:nvSpPr>
        <p:spPr>
          <a:xfrm>
            <a:off x="77724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Comprises members from both houses to examine bills or matters of national importance.</a:t>
            </a:r>
            <a:endParaRPr lang="en-US" sz="1000" dirty="0"/>
          </a:p>
        </p:txBody>
      </p:sp>
      <p:sp>
        <p:nvSpPr>
          <p:cNvPr id="42" name="Shape 40"/>
          <p:cNvSpPr/>
          <p:nvPr/>
        </p:nvSpPr>
        <p:spPr>
          <a:xfrm>
            <a:off x="4937760" y="594360"/>
            <a:ext cx="4069080" cy="713232"/>
          </a:xfrm>
          <a:prstGeom prst="rect">
            <a:avLst/>
          </a:prstGeom>
          <a:solidFill>
            <a:srgbClr val="21262D"/>
          </a:solidFill>
          <a:ln w="12700">
            <a:solidFill>
              <a:srgbClr val="30363D"/>
            </a:solidFill>
            <a:prstDash val="solid"/>
          </a:ln>
        </p:spPr>
      </p:sp>
      <p:sp>
        <p:nvSpPr>
          <p:cNvPr id="43" name="Shape 41"/>
          <p:cNvSpPr/>
          <p:nvPr/>
        </p:nvSpPr>
        <p:spPr>
          <a:xfrm>
            <a:off x="4937760" y="594360"/>
            <a:ext cx="4069080" cy="45720"/>
          </a:xfrm>
          <a:prstGeom prst="rect">
            <a:avLst/>
          </a:prstGeom>
          <a:solidFill>
            <a:srgbClr val="3FB950"/>
          </a:solidFill>
          <a:ln/>
        </p:spPr>
      </p:sp>
      <p:sp>
        <p:nvSpPr>
          <p:cNvPr id="44" name="Shape 42"/>
          <p:cNvSpPr/>
          <p:nvPr/>
        </p:nvSpPr>
        <p:spPr>
          <a:xfrm>
            <a:off x="8252460" y="658368"/>
            <a:ext cx="708660" cy="182880"/>
          </a:xfrm>
          <a:prstGeom prst="rect">
            <a:avLst/>
          </a:prstGeom>
          <a:solidFill>
            <a:srgbClr val="3FB950"/>
          </a:solidFill>
          <a:ln/>
        </p:spPr>
      </p:sp>
      <p:sp>
        <p:nvSpPr>
          <p:cNvPr id="45" name="Text 43"/>
          <p:cNvSpPr/>
          <p:nvPr/>
        </p:nvSpPr>
        <p:spPr>
          <a:xfrm>
            <a:off x="8252460" y="658368"/>
            <a:ext cx="708660" cy="182880"/>
          </a:xfrm>
          <a:prstGeom prst="rect">
            <a:avLst/>
          </a:prstGeom>
          <a:noFill/>
          <a:ln/>
        </p:spPr>
        <p:txBody>
          <a:bodyPr wrap="square" rtlCol="0" anchor="ctr"/>
          <a:lstStyle/>
          <a:p>
            <a:pPr algn="ctr" indent="0" marL="0">
              <a:buNone/>
            </a:pPr>
            <a:r>
              <a:rPr lang="en-US" sz="750" b="1" dirty="0">
                <a:solidFill>
                  <a:srgbClr val="000000"/>
                </a:solidFill>
              </a:rPr>
              <a:t>Economy</a:t>
            </a:r>
            <a:endParaRPr lang="en-US" sz="750" dirty="0"/>
          </a:p>
        </p:txBody>
      </p:sp>
      <p:sp>
        <p:nvSpPr>
          <p:cNvPr id="46" name="Text 44"/>
          <p:cNvSpPr/>
          <p:nvPr/>
        </p:nvSpPr>
        <p:spPr>
          <a:xfrm>
            <a:off x="5029200" y="676656"/>
            <a:ext cx="3177540"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Keynesian Economics</a:t>
            </a:r>
            <a:endParaRPr lang="en-US" sz="1200" dirty="0"/>
          </a:p>
        </p:txBody>
      </p:sp>
      <p:sp>
        <p:nvSpPr>
          <p:cNvPr id="47" name="Text 45"/>
          <p:cNvSpPr/>
          <p:nvPr/>
        </p:nvSpPr>
        <p:spPr>
          <a:xfrm>
            <a:off x="502920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Advocates govt intervention through fiscal spending to stabilize output &amp; reduce unemployment.</a:t>
            </a:r>
            <a:endParaRPr lang="en-US" sz="1000" dirty="0"/>
          </a:p>
        </p:txBody>
      </p:sp>
      <p:sp>
        <p:nvSpPr>
          <p:cNvPr id="48" name="Shape 46"/>
          <p:cNvSpPr/>
          <p:nvPr/>
        </p:nvSpPr>
        <p:spPr>
          <a:xfrm>
            <a:off x="4937760" y="1344168"/>
            <a:ext cx="4069080" cy="713232"/>
          </a:xfrm>
          <a:prstGeom prst="rect">
            <a:avLst/>
          </a:prstGeom>
          <a:solidFill>
            <a:srgbClr val="21262D"/>
          </a:solidFill>
          <a:ln w="12700">
            <a:solidFill>
              <a:srgbClr val="30363D"/>
            </a:solidFill>
            <a:prstDash val="solid"/>
          </a:ln>
        </p:spPr>
      </p:sp>
      <p:sp>
        <p:nvSpPr>
          <p:cNvPr id="49" name="Shape 47"/>
          <p:cNvSpPr/>
          <p:nvPr/>
        </p:nvSpPr>
        <p:spPr>
          <a:xfrm>
            <a:off x="4937760" y="1344168"/>
            <a:ext cx="4069080" cy="45720"/>
          </a:xfrm>
          <a:prstGeom prst="rect">
            <a:avLst/>
          </a:prstGeom>
          <a:solidFill>
            <a:srgbClr val="58A6FF"/>
          </a:solidFill>
          <a:ln/>
        </p:spPr>
      </p:sp>
      <p:sp>
        <p:nvSpPr>
          <p:cNvPr id="50" name="Shape 48"/>
          <p:cNvSpPr/>
          <p:nvPr/>
        </p:nvSpPr>
        <p:spPr>
          <a:xfrm>
            <a:off x="8019288" y="1408176"/>
            <a:ext cx="941832" cy="182880"/>
          </a:xfrm>
          <a:prstGeom prst="rect">
            <a:avLst/>
          </a:prstGeom>
          <a:solidFill>
            <a:srgbClr val="58A6FF"/>
          </a:solidFill>
          <a:ln/>
        </p:spPr>
      </p:sp>
      <p:sp>
        <p:nvSpPr>
          <p:cNvPr id="51" name="Text 49"/>
          <p:cNvSpPr/>
          <p:nvPr/>
        </p:nvSpPr>
        <p:spPr>
          <a:xfrm>
            <a:off x="8019288" y="1408176"/>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52" name="Text 50"/>
          <p:cNvSpPr/>
          <p:nvPr/>
        </p:nvSpPr>
        <p:spPr>
          <a:xfrm>
            <a:off x="5029200" y="1426464"/>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Kleptocracy</a:t>
            </a:r>
            <a:endParaRPr lang="en-US" sz="1200" dirty="0"/>
          </a:p>
        </p:txBody>
      </p:sp>
      <p:sp>
        <p:nvSpPr>
          <p:cNvPr id="53" name="Text 51"/>
          <p:cNvSpPr/>
          <p:nvPr/>
        </p:nvSpPr>
        <p:spPr>
          <a:xfrm>
            <a:off x="502920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Govt where corrupt leaders use power to systematically steal public wealth.</a:t>
            </a:r>
            <a:endParaRPr lang="en-US" sz="1000" dirty="0"/>
          </a:p>
        </p:txBody>
      </p:sp>
      <p:sp>
        <p:nvSpPr>
          <p:cNvPr id="54" name="Shape 52"/>
          <p:cNvSpPr/>
          <p:nvPr/>
        </p:nvSpPr>
        <p:spPr>
          <a:xfrm>
            <a:off x="4937760" y="2093976"/>
            <a:ext cx="4069080" cy="713232"/>
          </a:xfrm>
          <a:prstGeom prst="rect">
            <a:avLst/>
          </a:prstGeom>
          <a:solidFill>
            <a:srgbClr val="21262D"/>
          </a:solidFill>
          <a:ln w="12700">
            <a:solidFill>
              <a:srgbClr val="30363D"/>
            </a:solidFill>
            <a:prstDash val="solid"/>
          </a:ln>
        </p:spPr>
      </p:sp>
      <p:sp>
        <p:nvSpPr>
          <p:cNvPr id="55" name="Shape 53"/>
          <p:cNvSpPr/>
          <p:nvPr/>
        </p:nvSpPr>
        <p:spPr>
          <a:xfrm>
            <a:off x="4937760" y="2093976"/>
            <a:ext cx="4069080" cy="45720"/>
          </a:xfrm>
          <a:prstGeom prst="rect">
            <a:avLst/>
          </a:prstGeom>
          <a:solidFill>
            <a:srgbClr val="58A6FF"/>
          </a:solidFill>
          <a:ln/>
        </p:spPr>
      </p:sp>
      <p:sp>
        <p:nvSpPr>
          <p:cNvPr id="56" name="Shape 54"/>
          <p:cNvSpPr/>
          <p:nvPr/>
        </p:nvSpPr>
        <p:spPr>
          <a:xfrm>
            <a:off x="8019288" y="2157984"/>
            <a:ext cx="941832" cy="182880"/>
          </a:xfrm>
          <a:prstGeom prst="rect">
            <a:avLst/>
          </a:prstGeom>
          <a:solidFill>
            <a:srgbClr val="58A6FF"/>
          </a:solidFill>
          <a:ln/>
        </p:spPr>
      </p:sp>
      <p:sp>
        <p:nvSpPr>
          <p:cNvPr id="57" name="Text 55"/>
          <p:cNvSpPr/>
          <p:nvPr/>
        </p:nvSpPr>
        <p:spPr>
          <a:xfrm>
            <a:off x="8019288" y="2157984"/>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58" name="Text 56"/>
          <p:cNvSpPr/>
          <p:nvPr/>
        </p:nvSpPr>
        <p:spPr>
          <a:xfrm>
            <a:off x="5029200" y="2176272"/>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Kingdom</a:t>
            </a:r>
            <a:endParaRPr lang="en-US" sz="1200" dirty="0"/>
          </a:p>
        </p:txBody>
      </p:sp>
      <p:sp>
        <p:nvSpPr>
          <p:cNvPr id="59" name="Text 57"/>
          <p:cNvSpPr/>
          <p:nvPr/>
        </p:nvSpPr>
        <p:spPr>
          <a:xfrm>
            <a:off x="502920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Country ruled by a king or queen; may be absolute or constitutional monarchy.</a:t>
            </a:r>
            <a:endParaRPr lang="en-US" sz="1000" dirty="0"/>
          </a:p>
        </p:txBody>
      </p:sp>
      <p:sp>
        <p:nvSpPr>
          <p:cNvPr id="60" name="Shape 58"/>
          <p:cNvSpPr/>
          <p:nvPr/>
        </p:nvSpPr>
        <p:spPr>
          <a:xfrm>
            <a:off x="4937760" y="2843784"/>
            <a:ext cx="4069080" cy="2011680"/>
          </a:xfrm>
          <a:prstGeom prst="rect">
            <a:avLst/>
          </a:prstGeom>
          <a:solidFill>
            <a:srgbClr val="21262D"/>
          </a:solidFill>
          <a:ln w="12700">
            <a:solidFill>
              <a:srgbClr val="30363D"/>
            </a:solidFill>
            <a:prstDash val="solid"/>
          </a:ln>
        </p:spPr>
      </p:sp>
      <p:sp>
        <p:nvSpPr>
          <p:cNvPr id="61" name="Text 59"/>
          <p:cNvSpPr/>
          <p:nvPr/>
        </p:nvSpPr>
        <p:spPr>
          <a:xfrm>
            <a:off x="5047488" y="2935224"/>
            <a:ext cx="3840480" cy="274320"/>
          </a:xfrm>
          <a:prstGeom prst="rect">
            <a:avLst/>
          </a:prstGeom>
          <a:noFill/>
          <a:ln/>
        </p:spPr>
        <p:txBody>
          <a:bodyPr wrap="square" rtlCol="0" anchor="ctr"/>
          <a:lstStyle/>
          <a:p>
            <a:pPr indent="0" marL="0">
              <a:buNone/>
            </a:pPr>
            <a:r>
              <a:rPr lang="en-US" sz="1200" b="1" dirty="0">
                <a:solidFill>
                  <a:srgbClr val="F0C040"/>
                </a:solidFill>
              </a:rPr>
              <a:t>💡 Did You Know?</a:t>
            </a:r>
            <a:endParaRPr lang="en-US" sz="1200" dirty="0"/>
          </a:p>
        </p:txBody>
      </p:sp>
      <p:sp>
        <p:nvSpPr>
          <p:cNvPr id="62" name="Text 60"/>
          <p:cNvSpPr/>
          <p:nvPr/>
        </p:nvSpPr>
        <p:spPr>
          <a:xfrm>
            <a:off x="5047488" y="3227832"/>
            <a:ext cx="3840480" cy="1371600"/>
          </a:xfrm>
          <a:prstGeom prst="rect">
            <a:avLst/>
          </a:prstGeom>
          <a:noFill/>
          <a:ln/>
        </p:spPr>
        <p:txBody>
          <a:bodyPr wrap="square" rtlCol="0" anchor="ctr"/>
          <a:lstStyle/>
          <a:p>
            <a:pPr indent="0" marL="0">
              <a:buNone/>
            </a:pPr>
            <a:r>
              <a:rPr lang="en-US" sz="1050" dirty="0">
                <a:solidFill>
                  <a:srgbClr val="E6EDF3"/>
                </a:solidFill>
                <a:latin typeface="Calibri" pitchFamily="34" charset="0"/>
                <a:ea typeface="Calibri" pitchFamily="34" charset="-122"/>
                <a:cs typeface="Calibri" pitchFamily="34" charset="-120"/>
              </a:rPr>
              <a:t>The letter K has the fewest entries in political dictionaries. 'Keynesian Economics' — named after John Maynard Keynes — fundamentally shaped post-WWII economic policy and remains central to modern fiscal governance debates worldwide.</a:t>
            </a:r>
            <a:endParaRPr lang="en-US" sz="105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502920" cy="5143500"/>
          </a:xfrm>
          <a:prstGeom prst="rect">
            <a:avLst/>
          </a:prstGeom>
          <a:solidFill>
            <a:srgbClr val="79C0FF"/>
          </a:solidFill>
          <a:ln/>
        </p:spPr>
      </p:sp>
      <p:sp>
        <p:nvSpPr>
          <p:cNvPr id="3" name="Text 1"/>
          <p:cNvSpPr/>
          <p:nvPr/>
        </p:nvSpPr>
        <p:spPr>
          <a:xfrm>
            <a:off x="0" y="1645920"/>
            <a:ext cx="502920" cy="1371600"/>
          </a:xfrm>
          <a:prstGeom prst="rect">
            <a:avLst/>
          </a:prstGeom>
          <a:noFill/>
          <a:ln/>
        </p:spPr>
        <p:txBody>
          <a:bodyPr wrap="square" rtlCol="0" anchor="ctr"/>
          <a:lstStyle/>
          <a:p>
            <a:pPr algn="ctr" indent="0" marL="0">
              <a:buNone/>
            </a:pPr>
            <a:r>
              <a:rPr lang="en-US" sz="3200" b="1" dirty="0">
                <a:solidFill>
                  <a:srgbClr val="FFFFFF"/>
                </a:solidFill>
              </a:rPr>
              <a:t>L</a:t>
            </a:r>
            <a:endParaRPr lang="en-US" sz="3200" dirty="0"/>
          </a:p>
        </p:txBody>
      </p:sp>
      <p:sp>
        <p:nvSpPr>
          <p:cNvPr id="4" name="Text 2"/>
          <p:cNvSpPr/>
          <p:nvPr/>
        </p:nvSpPr>
        <p:spPr>
          <a:xfrm>
            <a:off x="685800" y="91440"/>
            <a:ext cx="8229600" cy="411480"/>
          </a:xfrm>
          <a:prstGeom prst="rect">
            <a:avLst/>
          </a:prstGeom>
          <a:noFill/>
          <a:ln/>
        </p:spPr>
        <p:txBody>
          <a:bodyPr wrap="square" rtlCol="0" anchor="ctr"/>
          <a:lstStyle/>
          <a:p>
            <a:pPr indent="0" marL="0">
              <a:buNone/>
            </a:pPr>
            <a:r>
              <a:rPr lang="en-US" sz="1800" b="1" dirty="0">
                <a:solidFill>
                  <a:srgbClr val="E6EDF3"/>
                </a:solidFill>
              </a:rPr>
              <a:t>L — KEY TERMS</a:t>
            </a:r>
            <a:endParaRPr lang="en-US" sz="1800" dirty="0"/>
          </a:p>
        </p:txBody>
      </p:sp>
      <p:sp>
        <p:nvSpPr>
          <p:cNvPr id="5" name="Shape 3"/>
          <p:cNvSpPr/>
          <p:nvPr/>
        </p:nvSpPr>
        <p:spPr>
          <a:xfrm>
            <a:off x="685800" y="594360"/>
            <a:ext cx="4069080" cy="713232"/>
          </a:xfrm>
          <a:prstGeom prst="rect">
            <a:avLst/>
          </a:prstGeom>
          <a:solidFill>
            <a:srgbClr val="21262D"/>
          </a:solidFill>
          <a:ln w="12700">
            <a:solidFill>
              <a:srgbClr val="30363D"/>
            </a:solidFill>
            <a:prstDash val="solid"/>
          </a:ln>
        </p:spPr>
      </p:sp>
      <p:sp>
        <p:nvSpPr>
          <p:cNvPr id="6" name="Shape 4"/>
          <p:cNvSpPr/>
          <p:nvPr/>
        </p:nvSpPr>
        <p:spPr>
          <a:xfrm>
            <a:off x="685800" y="594360"/>
            <a:ext cx="4069080" cy="45720"/>
          </a:xfrm>
          <a:prstGeom prst="rect">
            <a:avLst/>
          </a:prstGeom>
          <a:solidFill>
            <a:srgbClr val="8957E5"/>
          </a:solidFill>
          <a:ln/>
        </p:spPr>
      </p:sp>
      <p:sp>
        <p:nvSpPr>
          <p:cNvPr id="7" name="Shape 5"/>
          <p:cNvSpPr/>
          <p:nvPr/>
        </p:nvSpPr>
        <p:spPr>
          <a:xfrm>
            <a:off x="3703320" y="658368"/>
            <a:ext cx="1005840" cy="182880"/>
          </a:xfrm>
          <a:prstGeom prst="rect">
            <a:avLst/>
          </a:prstGeom>
          <a:solidFill>
            <a:srgbClr val="8957E5"/>
          </a:solidFill>
          <a:ln/>
        </p:spPr>
      </p:sp>
      <p:sp>
        <p:nvSpPr>
          <p:cNvPr id="8" name="Text 6"/>
          <p:cNvSpPr/>
          <p:nvPr/>
        </p:nvSpPr>
        <p:spPr>
          <a:xfrm>
            <a:off x="3703320" y="658368"/>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9" name="Text 7"/>
          <p:cNvSpPr/>
          <p:nvPr/>
        </p:nvSpPr>
        <p:spPr>
          <a:xfrm>
            <a:off x="777240" y="676656"/>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Legislature</a:t>
            </a:r>
            <a:endParaRPr lang="en-US" sz="1200" dirty="0"/>
          </a:p>
        </p:txBody>
      </p:sp>
      <p:sp>
        <p:nvSpPr>
          <p:cNvPr id="10" name="Text 8"/>
          <p:cNvSpPr/>
          <p:nvPr/>
        </p:nvSpPr>
        <p:spPr>
          <a:xfrm>
            <a:off x="77724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Deliberative body with authority to make, amend, repeal laws. Unicameral or bicameral.</a:t>
            </a:r>
            <a:endParaRPr lang="en-US" sz="1000" dirty="0"/>
          </a:p>
        </p:txBody>
      </p:sp>
      <p:sp>
        <p:nvSpPr>
          <p:cNvPr id="11" name="Shape 9"/>
          <p:cNvSpPr/>
          <p:nvPr/>
        </p:nvSpPr>
        <p:spPr>
          <a:xfrm>
            <a:off x="685800" y="1344168"/>
            <a:ext cx="4069080" cy="713232"/>
          </a:xfrm>
          <a:prstGeom prst="rect">
            <a:avLst/>
          </a:prstGeom>
          <a:solidFill>
            <a:srgbClr val="21262D"/>
          </a:solidFill>
          <a:ln w="12700">
            <a:solidFill>
              <a:srgbClr val="30363D"/>
            </a:solidFill>
            <a:prstDash val="solid"/>
          </a:ln>
        </p:spPr>
      </p:sp>
      <p:sp>
        <p:nvSpPr>
          <p:cNvPr id="12" name="Shape 10"/>
          <p:cNvSpPr/>
          <p:nvPr/>
        </p:nvSpPr>
        <p:spPr>
          <a:xfrm>
            <a:off x="685800" y="1344168"/>
            <a:ext cx="4069080" cy="45720"/>
          </a:xfrm>
          <a:prstGeom prst="rect">
            <a:avLst/>
          </a:prstGeom>
          <a:solidFill>
            <a:srgbClr val="1F6FEB"/>
          </a:solidFill>
          <a:ln/>
        </p:spPr>
      </p:sp>
      <p:sp>
        <p:nvSpPr>
          <p:cNvPr id="13" name="Shape 11"/>
          <p:cNvSpPr/>
          <p:nvPr/>
        </p:nvSpPr>
        <p:spPr>
          <a:xfrm>
            <a:off x="4311396" y="1408176"/>
            <a:ext cx="397764" cy="182880"/>
          </a:xfrm>
          <a:prstGeom prst="rect">
            <a:avLst/>
          </a:prstGeom>
          <a:solidFill>
            <a:srgbClr val="1F6FEB"/>
          </a:solidFill>
          <a:ln/>
        </p:spPr>
      </p:sp>
      <p:sp>
        <p:nvSpPr>
          <p:cNvPr id="14" name="Text 12"/>
          <p:cNvSpPr/>
          <p:nvPr/>
        </p:nvSpPr>
        <p:spPr>
          <a:xfrm>
            <a:off x="4311396" y="1408176"/>
            <a:ext cx="397764" cy="182880"/>
          </a:xfrm>
          <a:prstGeom prst="rect">
            <a:avLst/>
          </a:prstGeom>
          <a:noFill/>
          <a:ln/>
        </p:spPr>
        <p:txBody>
          <a:bodyPr wrap="square" rtlCol="0" anchor="ctr"/>
          <a:lstStyle/>
          <a:p>
            <a:pPr algn="ctr" indent="0" marL="0">
              <a:buNone/>
            </a:pPr>
            <a:r>
              <a:rPr lang="en-US" sz="750" b="1" dirty="0">
                <a:solidFill>
                  <a:srgbClr val="000000"/>
                </a:solidFill>
              </a:rPr>
              <a:t>Law</a:t>
            </a:r>
            <a:endParaRPr lang="en-US" sz="750" dirty="0"/>
          </a:p>
        </p:txBody>
      </p:sp>
      <p:sp>
        <p:nvSpPr>
          <p:cNvPr id="15" name="Text 13"/>
          <p:cNvSpPr/>
          <p:nvPr/>
        </p:nvSpPr>
        <p:spPr>
          <a:xfrm>
            <a:off x="777240" y="1426464"/>
            <a:ext cx="3488436" cy="274320"/>
          </a:xfrm>
          <a:prstGeom prst="rect">
            <a:avLst/>
          </a:prstGeom>
          <a:noFill/>
          <a:ln/>
        </p:spPr>
        <p:txBody>
          <a:bodyPr wrap="square" rtlCol="0" anchor="ctr"/>
          <a:lstStyle/>
          <a:p>
            <a:pPr indent="0" marL="0">
              <a:buNone/>
            </a:pPr>
            <a:r>
              <a:rPr lang="en-US" sz="1200" b="1" dirty="0">
                <a:solidFill>
                  <a:srgbClr val="1F6FEB"/>
                </a:solidFill>
                <a:latin typeface="Calibri" pitchFamily="34" charset="0"/>
                <a:ea typeface="Calibri" pitchFamily="34" charset="-122"/>
                <a:cs typeface="Calibri" pitchFamily="34" charset="-120"/>
              </a:rPr>
              <a:t>🏛️  Legislation</a:t>
            </a:r>
            <a:endParaRPr lang="en-US" sz="1200" dirty="0"/>
          </a:p>
        </p:txBody>
      </p:sp>
      <p:sp>
        <p:nvSpPr>
          <p:cNvPr id="16" name="Text 14"/>
          <p:cNvSpPr/>
          <p:nvPr/>
        </p:nvSpPr>
        <p:spPr>
          <a:xfrm>
            <a:off x="77724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Process of making laws; also the body of laws enacted by a legislature.</a:t>
            </a:r>
            <a:endParaRPr lang="en-US" sz="1000" dirty="0"/>
          </a:p>
        </p:txBody>
      </p:sp>
      <p:sp>
        <p:nvSpPr>
          <p:cNvPr id="17" name="Shape 15"/>
          <p:cNvSpPr/>
          <p:nvPr/>
        </p:nvSpPr>
        <p:spPr>
          <a:xfrm>
            <a:off x="685800" y="2093976"/>
            <a:ext cx="4069080" cy="713232"/>
          </a:xfrm>
          <a:prstGeom prst="rect">
            <a:avLst/>
          </a:prstGeom>
          <a:solidFill>
            <a:srgbClr val="21262D"/>
          </a:solidFill>
          <a:ln w="12700">
            <a:solidFill>
              <a:srgbClr val="30363D"/>
            </a:solidFill>
            <a:prstDash val="solid"/>
          </a:ln>
        </p:spPr>
      </p:sp>
      <p:sp>
        <p:nvSpPr>
          <p:cNvPr id="18" name="Shape 16"/>
          <p:cNvSpPr/>
          <p:nvPr/>
        </p:nvSpPr>
        <p:spPr>
          <a:xfrm>
            <a:off x="685800" y="2093976"/>
            <a:ext cx="4069080" cy="45720"/>
          </a:xfrm>
          <a:prstGeom prst="rect">
            <a:avLst/>
          </a:prstGeom>
          <a:solidFill>
            <a:srgbClr val="58A6FF"/>
          </a:solidFill>
          <a:ln/>
        </p:spPr>
      </p:sp>
      <p:sp>
        <p:nvSpPr>
          <p:cNvPr id="19" name="Shape 17"/>
          <p:cNvSpPr/>
          <p:nvPr/>
        </p:nvSpPr>
        <p:spPr>
          <a:xfrm>
            <a:off x="3767328" y="2157984"/>
            <a:ext cx="941832" cy="182880"/>
          </a:xfrm>
          <a:prstGeom prst="rect">
            <a:avLst/>
          </a:prstGeom>
          <a:solidFill>
            <a:srgbClr val="58A6FF"/>
          </a:solidFill>
          <a:ln/>
        </p:spPr>
      </p:sp>
      <p:sp>
        <p:nvSpPr>
          <p:cNvPr id="20" name="Text 18"/>
          <p:cNvSpPr/>
          <p:nvPr/>
        </p:nvSpPr>
        <p:spPr>
          <a:xfrm>
            <a:off x="3767328" y="2157984"/>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21" name="Text 19"/>
          <p:cNvSpPr/>
          <p:nvPr/>
        </p:nvSpPr>
        <p:spPr>
          <a:xfrm>
            <a:off x="777240" y="2176272"/>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Lobbying</a:t>
            </a:r>
            <a:endParaRPr lang="en-US" sz="1200" dirty="0"/>
          </a:p>
        </p:txBody>
      </p:sp>
      <p:sp>
        <p:nvSpPr>
          <p:cNvPr id="22" name="Text 20"/>
          <p:cNvSpPr/>
          <p:nvPr/>
        </p:nvSpPr>
        <p:spPr>
          <a:xfrm>
            <a:off x="77724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Organized effort to influence govt decisions/legislation by individuals or corporations.</a:t>
            </a:r>
            <a:endParaRPr lang="en-US" sz="1000" dirty="0"/>
          </a:p>
        </p:txBody>
      </p:sp>
      <p:sp>
        <p:nvSpPr>
          <p:cNvPr id="23" name="Shape 21"/>
          <p:cNvSpPr/>
          <p:nvPr/>
        </p:nvSpPr>
        <p:spPr>
          <a:xfrm>
            <a:off x="685800" y="2843784"/>
            <a:ext cx="4069080" cy="713232"/>
          </a:xfrm>
          <a:prstGeom prst="rect">
            <a:avLst/>
          </a:prstGeom>
          <a:solidFill>
            <a:srgbClr val="21262D"/>
          </a:solidFill>
          <a:ln w="12700">
            <a:solidFill>
              <a:srgbClr val="30363D"/>
            </a:solidFill>
            <a:prstDash val="solid"/>
          </a:ln>
        </p:spPr>
      </p:sp>
      <p:sp>
        <p:nvSpPr>
          <p:cNvPr id="24" name="Shape 22"/>
          <p:cNvSpPr/>
          <p:nvPr/>
        </p:nvSpPr>
        <p:spPr>
          <a:xfrm>
            <a:off x="685800" y="2843784"/>
            <a:ext cx="4069080" cy="45720"/>
          </a:xfrm>
          <a:prstGeom prst="rect">
            <a:avLst/>
          </a:prstGeom>
          <a:solidFill>
            <a:srgbClr val="58A6FF"/>
          </a:solidFill>
          <a:ln/>
        </p:spPr>
      </p:sp>
      <p:sp>
        <p:nvSpPr>
          <p:cNvPr id="25" name="Shape 23"/>
          <p:cNvSpPr/>
          <p:nvPr/>
        </p:nvSpPr>
        <p:spPr>
          <a:xfrm>
            <a:off x="3767328" y="2907792"/>
            <a:ext cx="941832" cy="182880"/>
          </a:xfrm>
          <a:prstGeom prst="rect">
            <a:avLst/>
          </a:prstGeom>
          <a:solidFill>
            <a:srgbClr val="58A6FF"/>
          </a:solidFill>
          <a:ln/>
        </p:spPr>
      </p:sp>
      <p:sp>
        <p:nvSpPr>
          <p:cNvPr id="26" name="Text 24"/>
          <p:cNvSpPr/>
          <p:nvPr/>
        </p:nvSpPr>
        <p:spPr>
          <a:xfrm>
            <a:off x="3767328" y="2907792"/>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27" name="Text 25"/>
          <p:cNvSpPr/>
          <p:nvPr/>
        </p:nvSpPr>
        <p:spPr>
          <a:xfrm>
            <a:off x="777240" y="2926080"/>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Local Government</a:t>
            </a:r>
            <a:endParaRPr lang="en-US" sz="1200" dirty="0"/>
          </a:p>
        </p:txBody>
      </p:sp>
      <p:sp>
        <p:nvSpPr>
          <p:cNvPr id="28" name="Text 26"/>
          <p:cNvSpPr/>
          <p:nvPr/>
        </p:nvSpPr>
        <p:spPr>
          <a:xfrm>
            <a:off x="77724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Administrative bodies at city/town/village level; panchayats, councils, municipalities.</a:t>
            </a:r>
            <a:endParaRPr lang="en-US" sz="1000" dirty="0"/>
          </a:p>
        </p:txBody>
      </p:sp>
      <p:sp>
        <p:nvSpPr>
          <p:cNvPr id="29" name="Shape 27"/>
          <p:cNvSpPr/>
          <p:nvPr/>
        </p:nvSpPr>
        <p:spPr>
          <a:xfrm>
            <a:off x="685800" y="3593592"/>
            <a:ext cx="4069080" cy="713232"/>
          </a:xfrm>
          <a:prstGeom prst="rect">
            <a:avLst/>
          </a:prstGeom>
          <a:solidFill>
            <a:srgbClr val="21262D"/>
          </a:solidFill>
          <a:ln w="12700">
            <a:solidFill>
              <a:srgbClr val="30363D"/>
            </a:solidFill>
            <a:prstDash val="solid"/>
          </a:ln>
        </p:spPr>
      </p:sp>
      <p:sp>
        <p:nvSpPr>
          <p:cNvPr id="30" name="Shape 28"/>
          <p:cNvSpPr/>
          <p:nvPr/>
        </p:nvSpPr>
        <p:spPr>
          <a:xfrm>
            <a:off x="685800" y="3593592"/>
            <a:ext cx="4069080" cy="45720"/>
          </a:xfrm>
          <a:prstGeom prst="rect">
            <a:avLst/>
          </a:prstGeom>
          <a:solidFill>
            <a:srgbClr val="58A6FF"/>
          </a:solidFill>
          <a:ln/>
        </p:spPr>
      </p:sp>
      <p:sp>
        <p:nvSpPr>
          <p:cNvPr id="31" name="Shape 29"/>
          <p:cNvSpPr/>
          <p:nvPr/>
        </p:nvSpPr>
        <p:spPr>
          <a:xfrm>
            <a:off x="3767328" y="3657600"/>
            <a:ext cx="941832" cy="182880"/>
          </a:xfrm>
          <a:prstGeom prst="rect">
            <a:avLst/>
          </a:prstGeom>
          <a:solidFill>
            <a:srgbClr val="58A6FF"/>
          </a:solidFill>
          <a:ln/>
        </p:spPr>
      </p:sp>
      <p:sp>
        <p:nvSpPr>
          <p:cNvPr id="32" name="Text 30"/>
          <p:cNvSpPr/>
          <p:nvPr/>
        </p:nvSpPr>
        <p:spPr>
          <a:xfrm>
            <a:off x="3767328" y="3657600"/>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33" name="Text 31"/>
          <p:cNvSpPr/>
          <p:nvPr/>
        </p:nvSpPr>
        <p:spPr>
          <a:xfrm>
            <a:off x="777240" y="3675888"/>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Lame Duck</a:t>
            </a:r>
            <a:endParaRPr lang="en-US" sz="1200" dirty="0"/>
          </a:p>
        </p:txBody>
      </p:sp>
      <p:sp>
        <p:nvSpPr>
          <p:cNvPr id="34" name="Text 32"/>
          <p:cNvSpPr/>
          <p:nvPr/>
        </p:nvSpPr>
        <p:spPr>
          <a:xfrm>
            <a:off x="77724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Official nearing end of term with diminished authority after successor is elected.</a:t>
            </a:r>
            <a:endParaRPr lang="en-US" sz="1000" dirty="0"/>
          </a:p>
        </p:txBody>
      </p:sp>
      <p:sp>
        <p:nvSpPr>
          <p:cNvPr id="35" name="Shape 33"/>
          <p:cNvSpPr/>
          <p:nvPr/>
        </p:nvSpPr>
        <p:spPr>
          <a:xfrm>
            <a:off x="685800" y="4343400"/>
            <a:ext cx="4069080" cy="713232"/>
          </a:xfrm>
          <a:prstGeom prst="rect">
            <a:avLst/>
          </a:prstGeom>
          <a:solidFill>
            <a:srgbClr val="21262D"/>
          </a:solidFill>
          <a:ln w="12700">
            <a:solidFill>
              <a:srgbClr val="30363D"/>
            </a:solidFill>
            <a:prstDash val="solid"/>
          </a:ln>
        </p:spPr>
      </p:sp>
      <p:sp>
        <p:nvSpPr>
          <p:cNvPr id="36" name="Shape 34"/>
          <p:cNvSpPr/>
          <p:nvPr/>
        </p:nvSpPr>
        <p:spPr>
          <a:xfrm>
            <a:off x="685800" y="4343400"/>
            <a:ext cx="4069080" cy="45720"/>
          </a:xfrm>
          <a:prstGeom prst="rect">
            <a:avLst/>
          </a:prstGeom>
          <a:solidFill>
            <a:srgbClr val="58A6FF"/>
          </a:solidFill>
          <a:ln/>
        </p:spPr>
      </p:sp>
      <p:sp>
        <p:nvSpPr>
          <p:cNvPr id="37" name="Shape 35"/>
          <p:cNvSpPr/>
          <p:nvPr/>
        </p:nvSpPr>
        <p:spPr>
          <a:xfrm>
            <a:off x="3767328" y="4407408"/>
            <a:ext cx="941832" cy="182880"/>
          </a:xfrm>
          <a:prstGeom prst="rect">
            <a:avLst/>
          </a:prstGeom>
          <a:solidFill>
            <a:srgbClr val="58A6FF"/>
          </a:solidFill>
          <a:ln/>
        </p:spPr>
      </p:sp>
      <p:sp>
        <p:nvSpPr>
          <p:cNvPr id="38" name="Text 36"/>
          <p:cNvSpPr/>
          <p:nvPr/>
        </p:nvSpPr>
        <p:spPr>
          <a:xfrm>
            <a:off x="3767328" y="4407408"/>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39" name="Text 37"/>
          <p:cNvSpPr/>
          <p:nvPr/>
        </p:nvSpPr>
        <p:spPr>
          <a:xfrm>
            <a:off x="777240" y="4425696"/>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Legitimacy</a:t>
            </a:r>
            <a:endParaRPr lang="en-US" sz="1200" dirty="0"/>
          </a:p>
        </p:txBody>
      </p:sp>
      <p:sp>
        <p:nvSpPr>
          <p:cNvPr id="40" name="Text 38"/>
          <p:cNvSpPr/>
          <p:nvPr/>
        </p:nvSpPr>
        <p:spPr>
          <a:xfrm>
            <a:off x="77724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Popular acceptance that a govt has the right to govern; from elections or consent.</a:t>
            </a:r>
            <a:endParaRPr lang="en-US" sz="1000" dirty="0"/>
          </a:p>
        </p:txBody>
      </p:sp>
      <p:sp>
        <p:nvSpPr>
          <p:cNvPr id="41" name="Shape 39"/>
          <p:cNvSpPr/>
          <p:nvPr/>
        </p:nvSpPr>
        <p:spPr>
          <a:xfrm>
            <a:off x="4937760" y="594360"/>
            <a:ext cx="4069080" cy="713232"/>
          </a:xfrm>
          <a:prstGeom prst="rect">
            <a:avLst/>
          </a:prstGeom>
          <a:solidFill>
            <a:srgbClr val="21262D"/>
          </a:solidFill>
          <a:ln w="12700">
            <a:solidFill>
              <a:srgbClr val="30363D"/>
            </a:solidFill>
            <a:prstDash val="solid"/>
          </a:ln>
        </p:spPr>
      </p:sp>
      <p:sp>
        <p:nvSpPr>
          <p:cNvPr id="42" name="Shape 40"/>
          <p:cNvSpPr/>
          <p:nvPr/>
        </p:nvSpPr>
        <p:spPr>
          <a:xfrm>
            <a:off x="4937760" y="594360"/>
            <a:ext cx="4069080" cy="45720"/>
          </a:xfrm>
          <a:prstGeom prst="rect">
            <a:avLst/>
          </a:prstGeom>
          <a:solidFill>
            <a:srgbClr val="58A6FF"/>
          </a:solidFill>
          <a:ln/>
        </p:spPr>
      </p:sp>
      <p:sp>
        <p:nvSpPr>
          <p:cNvPr id="43" name="Shape 41"/>
          <p:cNvSpPr/>
          <p:nvPr/>
        </p:nvSpPr>
        <p:spPr>
          <a:xfrm>
            <a:off x="8019288" y="658368"/>
            <a:ext cx="941832" cy="182880"/>
          </a:xfrm>
          <a:prstGeom prst="rect">
            <a:avLst/>
          </a:prstGeom>
          <a:solidFill>
            <a:srgbClr val="58A6FF"/>
          </a:solidFill>
          <a:ln/>
        </p:spPr>
      </p:sp>
      <p:sp>
        <p:nvSpPr>
          <p:cNvPr id="44" name="Text 42"/>
          <p:cNvSpPr/>
          <p:nvPr/>
        </p:nvSpPr>
        <p:spPr>
          <a:xfrm>
            <a:off x="8019288" y="658368"/>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45" name="Text 43"/>
          <p:cNvSpPr/>
          <p:nvPr/>
        </p:nvSpPr>
        <p:spPr>
          <a:xfrm>
            <a:off x="5029200" y="676656"/>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Left Wing</a:t>
            </a:r>
            <a:endParaRPr lang="en-US" sz="1200" dirty="0"/>
          </a:p>
        </p:txBody>
      </p:sp>
      <p:sp>
        <p:nvSpPr>
          <p:cNvPr id="46" name="Text 44"/>
          <p:cNvSpPr/>
          <p:nvPr/>
        </p:nvSpPr>
        <p:spPr>
          <a:xfrm>
            <a:off x="502920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Ideology advocating social equality, govt intervention, workers' rights, welfare programs.</a:t>
            </a:r>
            <a:endParaRPr lang="en-US" sz="1000" dirty="0"/>
          </a:p>
        </p:txBody>
      </p:sp>
      <p:sp>
        <p:nvSpPr>
          <p:cNvPr id="47" name="Shape 45"/>
          <p:cNvSpPr/>
          <p:nvPr/>
        </p:nvSpPr>
        <p:spPr>
          <a:xfrm>
            <a:off x="4937760" y="1344168"/>
            <a:ext cx="4069080" cy="713232"/>
          </a:xfrm>
          <a:prstGeom prst="rect">
            <a:avLst/>
          </a:prstGeom>
          <a:solidFill>
            <a:srgbClr val="21262D"/>
          </a:solidFill>
          <a:ln w="12700">
            <a:solidFill>
              <a:srgbClr val="30363D"/>
            </a:solidFill>
            <a:prstDash val="solid"/>
          </a:ln>
        </p:spPr>
      </p:sp>
      <p:sp>
        <p:nvSpPr>
          <p:cNvPr id="48" name="Shape 46"/>
          <p:cNvSpPr/>
          <p:nvPr/>
        </p:nvSpPr>
        <p:spPr>
          <a:xfrm>
            <a:off x="4937760" y="1344168"/>
            <a:ext cx="4069080" cy="45720"/>
          </a:xfrm>
          <a:prstGeom prst="rect">
            <a:avLst/>
          </a:prstGeom>
          <a:solidFill>
            <a:srgbClr val="D29922"/>
          </a:solidFill>
          <a:ln/>
        </p:spPr>
      </p:sp>
      <p:sp>
        <p:nvSpPr>
          <p:cNvPr id="49" name="Shape 47"/>
          <p:cNvSpPr/>
          <p:nvPr/>
        </p:nvSpPr>
        <p:spPr>
          <a:xfrm>
            <a:off x="8097012" y="1408176"/>
            <a:ext cx="864108" cy="182880"/>
          </a:xfrm>
          <a:prstGeom prst="rect">
            <a:avLst/>
          </a:prstGeom>
          <a:solidFill>
            <a:srgbClr val="D29922"/>
          </a:solidFill>
          <a:ln/>
        </p:spPr>
      </p:sp>
      <p:sp>
        <p:nvSpPr>
          <p:cNvPr id="50" name="Text 48"/>
          <p:cNvSpPr/>
          <p:nvPr/>
        </p:nvSpPr>
        <p:spPr>
          <a:xfrm>
            <a:off x="8097012" y="1408176"/>
            <a:ext cx="864108" cy="182880"/>
          </a:xfrm>
          <a:prstGeom prst="rect">
            <a:avLst/>
          </a:prstGeom>
          <a:noFill/>
          <a:ln/>
        </p:spPr>
        <p:txBody>
          <a:bodyPr wrap="square" rtlCol="0" anchor="ctr"/>
          <a:lstStyle/>
          <a:p>
            <a:pPr algn="ctr" indent="0" marL="0">
              <a:buNone/>
            </a:pPr>
            <a:r>
              <a:rPr lang="en-US" sz="750" b="1" dirty="0">
                <a:solidFill>
                  <a:srgbClr val="000000"/>
                </a:solidFill>
              </a:rPr>
              <a:t>Judiciary</a:t>
            </a:r>
            <a:endParaRPr lang="en-US" sz="750" dirty="0"/>
          </a:p>
        </p:txBody>
      </p:sp>
      <p:sp>
        <p:nvSpPr>
          <p:cNvPr id="51" name="Text 49"/>
          <p:cNvSpPr/>
          <p:nvPr/>
        </p:nvSpPr>
        <p:spPr>
          <a:xfrm>
            <a:off x="5029200" y="1426464"/>
            <a:ext cx="3022092" cy="274320"/>
          </a:xfrm>
          <a:prstGeom prst="rect">
            <a:avLst/>
          </a:prstGeom>
          <a:noFill/>
          <a:ln/>
        </p:spPr>
        <p:txBody>
          <a:bodyPr wrap="square" rtlCol="0" anchor="ctr"/>
          <a:lstStyle/>
          <a:p>
            <a:pPr indent="0" marL="0">
              <a:buNone/>
            </a:pPr>
            <a:r>
              <a:rPr lang="en-US" sz="1200" b="1" dirty="0">
                <a:solidFill>
                  <a:srgbClr val="D29922"/>
                </a:solidFill>
                <a:latin typeface="Calibri" pitchFamily="34" charset="0"/>
                <a:ea typeface="Calibri" pitchFamily="34" charset="-122"/>
                <a:cs typeface="Calibri" pitchFamily="34" charset="-120"/>
              </a:rPr>
              <a:t>⚖️  Locus Standi</a:t>
            </a:r>
            <a:endParaRPr lang="en-US" sz="1200" dirty="0"/>
          </a:p>
        </p:txBody>
      </p:sp>
      <p:sp>
        <p:nvSpPr>
          <p:cNvPr id="52" name="Text 50"/>
          <p:cNvSpPr/>
          <p:nvPr/>
        </p:nvSpPr>
        <p:spPr>
          <a:xfrm>
            <a:off x="502920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Right of a party to bring a case before a court; must show sufficient harm.</a:t>
            </a:r>
            <a:endParaRPr lang="en-US" sz="1000" dirty="0"/>
          </a:p>
        </p:txBody>
      </p:sp>
      <p:sp>
        <p:nvSpPr>
          <p:cNvPr id="53" name="Shape 51"/>
          <p:cNvSpPr/>
          <p:nvPr/>
        </p:nvSpPr>
        <p:spPr>
          <a:xfrm>
            <a:off x="4937760" y="2093976"/>
            <a:ext cx="4069080" cy="713232"/>
          </a:xfrm>
          <a:prstGeom prst="rect">
            <a:avLst/>
          </a:prstGeom>
          <a:solidFill>
            <a:srgbClr val="21262D"/>
          </a:solidFill>
          <a:ln w="12700">
            <a:solidFill>
              <a:srgbClr val="30363D"/>
            </a:solidFill>
            <a:prstDash val="solid"/>
          </a:ln>
        </p:spPr>
      </p:sp>
      <p:sp>
        <p:nvSpPr>
          <p:cNvPr id="54" name="Shape 52"/>
          <p:cNvSpPr/>
          <p:nvPr/>
        </p:nvSpPr>
        <p:spPr>
          <a:xfrm>
            <a:off x="4937760" y="2093976"/>
            <a:ext cx="4069080" cy="45720"/>
          </a:xfrm>
          <a:prstGeom prst="rect">
            <a:avLst/>
          </a:prstGeom>
          <a:solidFill>
            <a:srgbClr val="8957E5"/>
          </a:solidFill>
          <a:ln/>
        </p:spPr>
      </p:sp>
      <p:sp>
        <p:nvSpPr>
          <p:cNvPr id="55" name="Shape 53"/>
          <p:cNvSpPr/>
          <p:nvPr/>
        </p:nvSpPr>
        <p:spPr>
          <a:xfrm>
            <a:off x="7955280" y="2157984"/>
            <a:ext cx="1005840" cy="182880"/>
          </a:xfrm>
          <a:prstGeom prst="rect">
            <a:avLst/>
          </a:prstGeom>
          <a:solidFill>
            <a:srgbClr val="8957E5"/>
          </a:solidFill>
          <a:ln/>
        </p:spPr>
      </p:sp>
      <p:sp>
        <p:nvSpPr>
          <p:cNvPr id="56" name="Text 54"/>
          <p:cNvSpPr/>
          <p:nvPr/>
        </p:nvSpPr>
        <p:spPr>
          <a:xfrm>
            <a:off x="7955280" y="2157984"/>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57" name="Text 55"/>
          <p:cNvSpPr/>
          <p:nvPr/>
        </p:nvSpPr>
        <p:spPr>
          <a:xfrm>
            <a:off x="5029200" y="2176272"/>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Lok Sabha</a:t>
            </a:r>
            <a:endParaRPr lang="en-US" sz="1200" dirty="0"/>
          </a:p>
        </p:txBody>
      </p:sp>
      <p:sp>
        <p:nvSpPr>
          <p:cNvPr id="58" name="Text 56"/>
          <p:cNvSpPr/>
          <p:nvPr/>
        </p:nvSpPr>
        <p:spPr>
          <a:xfrm>
            <a:off x="502920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Lower house of India's Parliament (House of the People). Max strength: 552 members.</a:t>
            </a:r>
            <a:endParaRPr lang="en-US" sz="1000" dirty="0"/>
          </a:p>
        </p:txBody>
      </p:sp>
      <p:sp>
        <p:nvSpPr>
          <p:cNvPr id="59" name="Shape 57"/>
          <p:cNvSpPr/>
          <p:nvPr/>
        </p:nvSpPr>
        <p:spPr>
          <a:xfrm>
            <a:off x="4937760" y="2843784"/>
            <a:ext cx="4069080" cy="713232"/>
          </a:xfrm>
          <a:prstGeom prst="rect">
            <a:avLst/>
          </a:prstGeom>
          <a:solidFill>
            <a:srgbClr val="21262D"/>
          </a:solidFill>
          <a:ln w="12700">
            <a:solidFill>
              <a:srgbClr val="30363D"/>
            </a:solidFill>
            <a:prstDash val="solid"/>
          </a:ln>
        </p:spPr>
      </p:sp>
      <p:sp>
        <p:nvSpPr>
          <p:cNvPr id="60" name="Shape 58"/>
          <p:cNvSpPr/>
          <p:nvPr/>
        </p:nvSpPr>
        <p:spPr>
          <a:xfrm>
            <a:off x="4937760" y="2843784"/>
            <a:ext cx="4069080" cy="45720"/>
          </a:xfrm>
          <a:prstGeom prst="rect">
            <a:avLst/>
          </a:prstGeom>
          <a:solidFill>
            <a:srgbClr val="3FB950"/>
          </a:solidFill>
          <a:ln/>
        </p:spPr>
      </p:sp>
      <p:sp>
        <p:nvSpPr>
          <p:cNvPr id="61" name="Shape 59"/>
          <p:cNvSpPr/>
          <p:nvPr/>
        </p:nvSpPr>
        <p:spPr>
          <a:xfrm>
            <a:off x="8252460" y="2907792"/>
            <a:ext cx="708660" cy="182880"/>
          </a:xfrm>
          <a:prstGeom prst="rect">
            <a:avLst/>
          </a:prstGeom>
          <a:solidFill>
            <a:srgbClr val="3FB950"/>
          </a:solidFill>
          <a:ln/>
        </p:spPr>
      </p:sp>
      <p:sp>
        <p:nvSpPr>
          <p:cNvPr id="62" name="Text 60"/>
          <p:cNvSpPr/>
          <p:nvPr/>
        </p:nvSpPr>
        <p:spPr>
          <a:xfrm>
            <a:off x="8252460" y="2907792"/>
            <a:ext cx="708660" cy="182880"/>
          </a:xfrm>
          <a:prstGeom prst="rect">
            <a:avLst/>
          </a:prstGeom>
          <a:noFill/>
          <a:ln/>
        </p:spPr>
        <p:txBody>
          <a:bodyPr wrap="square" rtlCol="0" anchor="ctr"/>
          <a:lstStyle/>
          <a:p>
            <a:pPr algn="ctr" indent="0" marL="0">
              <a:buNone/>
            </a:pPr>
            <a:r>
              <a:rPr lang="en-US" sz="750" b="1" dirty="0">
                <a:solidFill>
                  <a:srgbClr val="000000"/>
                </a:solidFill>
              </a:rPr>
              <a:t>Economy</a:t>
            </a:r>
            <a:endParaRPr lang="en-US" sz="750" dirty="0"/>
          </a:p>
        </p:txBody>
      </p:sp>
      <p:sp>
        <p:nvSpPr>
          <p:cNvPr id="63" name="Text 61"/>
          <p:cNvSpPr/>
          <p:nvPr/>
        </p:nvSpPr>
        <p:spPr>
          <a:xfrm>
            <a:off x="5029200" y="2926080"/>
            <a:ext cx="3177540"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Laissez-Faire</a:t>
            </a:r>
            <a:endParaRPr lang="en-US" sz="1200" dirty="0"/>
          </a:p>
        </p:txBody>
      </p:sp>
      <p:sp>
        <p:nvSpPr>
          <p:cNvPr id="64" name="Text 62"/>
          <p:cNvSpPr/>
          <p:nvPr/>
        </p:nvSpPr>
        <p:spPr>
          <a:xfrm>
            <a:off x="502920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Economic philosophy of minimal govt intervention; rely on free-market forces.</a:t>
            </a:r>
            <a:endParaRPr lang="en-US" sz="1000" dirty="0"/>
          </a:p>
        </p:txBody>
      </p:sp>
      <p:sp>
        <p:nvSpPr>
          <p:cNvPr id="65" name="Shape 63"/>
          <p:cNvSpPr/>
          <p:nvPr/>
        </p:nvSpPr>
        <p:spPr>
          <a:xfrm>
            <a:off x="4937760" y="3593592"/>
            <a:ext cx="4069080" cy="713232"/>
          </a:xfrm>
          <a:prstGeom prst="rect">
            <a:avLst/>
          </a:prstGeom>
          <a:solidFill>
            <a:srgbClr val="21262D"/>
          </a:solidFill>
          <a:ln w="12700">
            <a:solidFill>
              <a:srgbClr val="30363D"/>
            </a:solidFill>
            <a:prstDash val="solid"/>
          </a:ln>
        </p:spPr>
      </p:sp>
      <p:sp>
        <p:nvSpPr>
          <p:cNvPr id="66" name="Shape 64"/>
          <p:cNvSpPr/>
          <p:nvPr/>
        </p:nvSpPr>
        <p:spPr>
          <a:xfrm>
            <a:off x="4937760" y="3593592"/>
            <a:ext cx="4069080" cy="45720"/>
          </a:xfrm>
          <a:prstGeom prst="rect">
            <a:avLst/>
          </a:prstGeom>
          <a:solidFill>
            <a:srgbClr val="1F6FEB"/>
          </a:solidFill>
          <a:ln/>
        </p:spPr>
      </p:sp>
      <p:sp>
        <p:nvSpPr>
          <p:cNvPr id="67" name="Shape 65"/>
          <p:cNvSpPr/>
          <p:nvPr/>
        </p:nvSpPr>
        <p:spPr>
          <a:xfrm>
            <a:off x="8563356" y="3657600"/>
            <a:ext cx="397764" cy="182880"/>
          </a:xfrm>
          <a:prstGeom prst="rect">
            <a:avLst/>
          </a:prstGeom>
          <a:solidFill>
            <a:srgbClr val="1F6FEB"/>
          </a:solidFill>
          <a:ln/>
        </p:spPr>
      </p:sp>
      <p:sp>
        <p:nvSpPr>
          <p:cNvPr id="68" name="Text 66"/>
          <p:cNvSpPr/>
          <p:nvPr/>
        </p:nvSpPr>
        <p:spPr>
          <a:xfrm>
            <a:off x="8563356" y="3657600"/>
            <a:ext cx="397764" cy="182880"/>
          </a:xfrm>
          <a:prstGeom prst="rect">
            <a:avLst/>
          </a:prstGeom>
          <a:noFill/>
          <a:ln/>
        </p:spPr>
        <p:txBody>
          <a:bodyPr wrap="square" rtlCol="0" anchor="ctr"/>
          <a:lstStyle/>
          <a:p>
            <a:pPr algn="ctr" indent="0" marL="0">
              <a:buNone/>
            </a:pPr>
            <a:r>
              <a:rPr lang="en-US" sz="750" b="1" dirty="0">
                <a:solidFill>
                  <a:srgbClr val="000000"/>
                </a:solidFill>
              </a:rPr>
              <a:t>Law</a:t>
            </a:r>
            <a:endParaRPr lang="en-US" sz="750" dirty="0"/>
          </a:p>
        </p:txBody>
      </p:sp>
      <p:sp>
        <p:nvSpPr>
          <p:cNvPr id="69" name="Text 67"/>
          <p:cNvSpPr/>
          <p:nvPr/>
        </p:nvSpPr>
        <p:spPr>
          <a:xfrm>
            <a:off x="5029200" y="3675888"/>
            <a:ext cx="3488436" cy="274320"/>
          </a:xfrm>
          <a:prstGeom prst="rect">
            <a:avLst/>
          </a:prstGeom>
          <a:noFill/>
          <a:ln/>
        </p:spPr>
        <p:txBody>
          <a:bodyPr wrap="square" rtlCol="0" anchor="ctr"/>
          <a:lstStyle/>
          <a:p>
            <a:pPr indent="0" marL="0">
              <a:buNone/>
            </a:pPr>
            <a:r>
              <a:rPr lang="en-US" sz="1200" b="1" dirty="0">
                <a:solidFill>
                  <a:srgbClr val="1F6FEB"/>
                </a:solidFill>
                <a:latin typeface="Calibri" pitchFamily="34" charset="0"/>
                <a:ea typeface="Calibri" pitchFamily="34" charset="-122"/>
                <a:cs typeface="Calibri" pitchFamily="34" charset="-120"/>
              </a:rPr>
              <a:t>📑  Delegated Legislation</a:t>
            </a:r>
            <a:endParaRPr lang="en-US" sz="1200" dirty="0"/>
          </a:p>
        </p:txBody>
      </p:sp>
      <p:sp>
        <p:nvSpPr>
          <p:cNvPr id="70" name="Text 68"/>
          <p:cNvSpPr/>
          <p:nvPr/>
        </p:nvSpPr>
        <p:spPr>
          <a:xfrm>
            <a:off x="502920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Law-making power conferred by legislature to executive to create detailed rules.</a:t>
            </a:r>
            <a:endParaRPr lang="en-US" sz="1000" dirty="0"/>
          </a:p>
        </p:txBody>
      </p:sp>
      <p:sp>
        <p:nvSpPr>
          <p:cNvPr id="71" name="Shape 69"/>
          <p:cNvSpPr/>
          <p:nvPr/>
        </p:nvSpPr>
        <p:spPr>
          <a:xfrm>
            <a:off x="4937760" y="4343400"/>
            <a:ext cx="4069080" cy="713232"/>
          </a:xfrm>
          <a:prstGeom prst="rect">
            <a:avLst/>
          </a:prstGeom>
          <a:solidFill>
            <a:srgbClr val="21262D"/>
          </a:solidFill>
          <a:ln w="12700">
            <a:solidFill>
              <a:srgbClr val="30363D"/>
            </a:solidFill>
            <a:prstDash val="solid"/>
          </a:ln>
        </p:spPr>
      </p:sp>
      <p:sp>
        <p:nvSpPr>
          <p:cNvPr id="72" name="Shape 70"/>
          <p:cNvSpPr/>
          <p:nvPr/>
        </p:nvSpPr>
        <p:spPr>
          <a:xfrm>
            <a:off x="4937760" y="4343400"/>
            <a:ext cx="4069080" cy="45720"/>
          </a:xfrm>
          <a:prstGeom prst="rect">
            <a:avLst/>
          </a:prstGeom>
          <a:solidFill>
            <a:srgbClr val="3FB950"/>
          </a:solidFill>
          <a:ln/>
        </p:spPr>
      </p:sp>
      <p:sp>
        <p:nvSpPr>
          <p:cNvPr id="73" name="Shape 71"/>
          <p:cNvSpPr/>
          <p:nvPr/>
        </p:nvSpPr>
        <p:spPr>
          <a:xfrm>
            <a:off x="8252460" y="4407408"/>
            <a:ext cx="708660" cy="182880"/>
          </a:xfrm>
          <a:prstGeom prst="rect">
            <a:avLst/>
          </a:prstGeom>
          <a:solidFill>
            <a:srgbClr val="3FB950"/>
          </a:solidFill>
          <a:ln/>
        </p:spPr>
      </p:sp>
      <p:sp>
        <p:nvSpPr>
          <p:cNvPr id="74" name="Text 72"/>
          <p:cNvSpPr/>
          <p:nvPr/>
        </p:nvSpPr>
        <p:spPr>
          <a:xfrm>
            <a:off x="8252460" y="4407408"/>
            <a:ext cx="708660" cy="182880"/>
          </a:xfrm>
          <a:prstGeom prst="rect">
            <a:avLst/>
          </a:prstGeom>
          <a:noFill/>
          <a:ln/>
        </p:spPr>
        <p:txBody>
          <a:bodyPr wrap="square" rtlCol="0" anchor="ctr"/>
          <a:lstStyle/>
          <a:p>
            <a:pPr algn="ctr" indent="0" marL="0">
              <a:buNone/>
            </a:pPr>
            <a:r>
              <a:rPr lang="en-US" sz="750" b="1" dirty="0">
                <a:solidFill>
                  <a:srgbClr val="000000"/>
                </a:solidFill>
              </a:rPr>
              <a:t>Economy</a:t>
            </a:r>
            <a:endParaRPr lang="en-US" sz="750" dirty="0"/>
          </a:p>
        </p:txBody>
      </p:sp>
      <p:sp>
        <p:nvSpPr>
          <p:cNvPr id="75" name="Text 73"/>
          <p:cNvSpPr/>
          <p:nvPr/>
        </p:nvSpPr>
        <p:spPr>
          <a:xfrm>
            <a:off x="5029200" y="4425696"/>
            <a:ext cx="3177540"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Deficit</a:t>
            </a:r>
            <a:endParaRPr lang="en-US" sz="1200" dirty="0"/>
          </a:p>
        </p:txBody>
      </p:sp>
      <p:sp>
        <p:nvSpPr>
          <p:cNvPr id="76" name="Text 74"/>
          <p:cNvSpPr/>
          <p:nvPr/>
        </p:nvSpPr>
        <p:spPr>
          <a:xfrm>
            <a:off x="502920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Govt expenditure exceeds revenue in a fiscal year. Types: fiscal, revenue, primary.</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502920" cy="5143500"/>
          </a:xfrm>
          <a:prstGeom prst="rect">
            <a:avLst/>
          </a:prstGeom>
          <a:solidFill>
            <a:srgbClr val="3FB950"/>
          </a:solidFill>
          <a:ln/>
        </p:spPr>
      </p:sp>
      <p:sp>
        <p:nvSpPr>
          <p:cNvPr id="3" name="Text 1"/>
          <p:cNvSpPr/>
          <p:nvPr/>
        </p:nvSpPr>
        <p:spPr>
          <a:xfrm>
            <a:off x="0" y="1645920"/>
            <a:ext cx="502920" cy="1371600"/>
          </a:xfrm>
          <a:prstGeom prst="rect">
            <a:avLst/>
          </a:prstGeom>
          <a:noFill/>
          <a:ln/>
        </p:spPr>
        <p:txBody>
          <a:bodyPr wrap="square" rtlCol="0" anchor="ctr"/>
          <a:lstStyle/>
          <a:p>
            <a:pPr algn="ctr" indent="0" marL="0">
              <a:buNone/>
            </a:pPr>
            <a:r>
              <a:rPr lang="en-US" sz="3200" b="1" dirty="0">
                <a:solidFill>
                  <a:srgbClr val="FFFFFF"/>
                </a:solidFill>
              </a:rPr>
              <a:t>M</a:t>
            </a:r>
            <a:endParaRPr lang="en-US" sz="3200" dirty="0"/>
          </a:p>
        </p:txBody>
      </p:sp>
      <p:sp>
        <p:nvSpPr>
          <p:cNvPr id="4" name="Text 2"/>
          <p:cNvSpPr/>
          <p:nvPr/>
        </p:nvSpPr>
        <p:spPr>
          <a:xfrm>
            <a:off x="685800" y="91440"/>
            <a:ext cx="8229600" cy="411480"/>
          </a:xfrm>
          <a:prstGeom prst="rect">
            <a:avLst/>
          </a:prstGeom>
          <a:noFill/>
          <a:ln/>
        </p:spPr>
        <p:txBody>
          <a:bodyPr wrap="square" rtlCol="0" anchor="ctr"/>
          <a:lstStyle/>
          <a:p>
            <a:pPr indent="0" marL="0">
              <a:buNone/>
            </a:pPr>
            <a:r>
              <a:rPr lang="en-US" sz="1800" b="1" dirty="0">
                <a:solidFill>
                  <a:srgbClr val="E6EDF3"/>
                </a:solidFill>
              </a:rPr>
              <a:t>M — KEY TERMS</a:t>
            </a:r>
            <a:endParaRPr lang="en-US" sz="1800" dirty="0"/>
          </a:p>
        </p:txBody>
      </p:sp>
      <p:sp>
        <p:nvSpPr>
          <p:cNvPr id="5" name="Shape 3"/>
          <p:cNvSpPr/>
          <p:nvPr/>
        </p:nvSpPr>
        <p:spPr>
          <a:xfrm>
            <a:off x="685800" y="594360"/>
            <a:ext cx="4069080" cy="713232"/>
          </a:xfrm>
          <a:prstGeom prst="rect">
            <a:avLst/>
          </a:prstGeom>
          <a:solidFill>
            <a:srgbClr val="21262D"/>
          </a:solidFill>
          <a:ln w="12700">
            <a:solidFill>
              <a:srgbClr val="30363D"/>
            </a:solidFill>
            <a:prstDash val="solid"/>
          </a:ln>
        </p:spPr>
      </p:sp>
      <p:sp>
        <p:nvSpPr>
          <p:cNvPr id="6" name="Shape 4"/>
          <p:cNvSpPr/>
          <p:nvPr/>
        </p:nvSpPr>
        <p:spPr>
          <a:xfrm>
            <a:off x="685800" y="594360"/>
            <a:ext cx="4069080" cy="45720"/>
          </a:xfrm>
          <a:prstGeom prst="rect">
            <a:avLst/>
          </a:prstGeom>
          <a:solidFill>
            <a:srgbClr val="3FB950"/>
          </a:solidFill>
          <a:ln/>
        </p:spPr>
      </p:sp>
      <p:sp>
        <p:nvSpPr>
          <p:cNvPr id="7" name="Shape 5"/>
          <p:cNvSpPr/>
          <p:nvPr/>
        </p:nvSpPr>
        <p:spPr>
          <a:xfrm>
            <a:off x="3845052" y="658368"/>
            <a:ext cx="864108" cy="182880"/>
          </a:xfrm>
          <a:prstGeom prst="rect">
            <a:avLst/>
          </a:prstGeom>
          <a:solidFill>
            <a:srgbClr val="3FB950"/>
          </a:solidFill>
          <a:ln/>
        </p:spPr>
      </p:sp>
      <p:sp>
        <p:nvSpPr>
          <p:cNvPr id="8" name="Text 6"/>
          <p:cNvSpPr/>
          <p:nvPr/>
        </p:nvSpPr>
        <p:spPr>
          <a:xfrm>
            <a:off x="3845052" y="658368"/>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9" name="Text 7"/>
          <p:cNvSpPr/>
          <p:nvPr/>
        </p:nvSpPr>
        <p:spPr>
          <a:xfrm>
            <a:off x="777240" y="676656"/>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Manifesto</a:t>
            </a:r>
            <a:endParaRPr lang="en-US" sz="1200" dirty="0"/>
          </a:p>
        </p:txBody>
      </p:sp>
      <p:sp>
        <p:nvSpPr>
          <p:cNvPr id="10" name="Text 8"/>
          <p:cNvSpPr/>
          <p:nvPr/>
        </p:nvSpPr>
        <p:spPr>
          <a:xfrm>
            <a:off x="77724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Published declaration of policies and promises by a party/candidate before elections.</a:t>
            </a:r>
            <a:endParaRPr lang="en-US" sz="1000" dirty="0"/>
          </a:p>
        </p:txBody>
      </p:sp>
      <p:sp>
        <p:nvSpPr>
          <p:cNvPr id="11" name="Shape 9"/>
          <p:cNvSpPr/>
          <p:nvPr/>
        </p:nvSpPr>
        <p:spPr>
          <a:xfrm>
            <a:off x="685800" y="1344168"/>
            <a:ext cx="4069080" cy="713232"/>
          </a:xfrm>
          <a:prstGeom prst="rect">
            <a:avLst/>
          </a:prstGeom>
          <a:solidFill>
            <a:srgbClr val="21262D"/>
          </a:solidFill>
          <a:ln w="12700">
            <a:solidFill>
              <a:srgbClr val="30363D"/>
            </a:solidFill>
            <a:prstDash val="solid"/>
          </a:ln>
        </p:spPr>
      </p:sp>
      <p:sp>
        <p:nvSpPr>
          <p:cNvPr id="12" name="Shape 10"/>
          <p:cNvSpPr/>
          <p:nvPr/>
        </p:nvSpPr>
        <p:spPr>
          <a:xfrm>
            <a:off x="685800" y="1344168"/>
            <a:ext cx="4069080" cy="45720"/>
          </a:xfrm>
          <a:prstGeom prst="rect">
            <a:avLst/>
          </a:prstGeom>
          <a:solidFill>
            <a:srgbClr val="58A6FF"/>
          </a:solidFill>
          <a:ln/>
        </p:spPr>
      </p:sp>
      <p:sp>
        <p:nvSpPr>
          <p:cNvPr id="13" name="Shape 11"/>
          <p:cNvSpPr/>
          <p:nvPr/>
        </p:nvSpPr>
        <p:spPr>
          <a:xfrm>
            <a:off x="3767328" y="1408176"/>
            <a:ext cx="941832" cy="182880"/>
          </a:xfrm>
          <a:prstGeom prst="rect">
            <a:avLst/>
          </a:prstGeom>
          <a:solidFill>
            <a:srgbClr val="58A6FF"/>
          </a:solidFill>
          <a:ln/>
        </p:spPr>
      </p:sp>
      <p:sp>
        <p:nvSpPr>
          <p:cNvPr id="14" name="Text 12"/>
          <p:cNvSpPr/>
          <p:nvPr/>
        </p:nvSpPr>
        <p:spPr>
          <a:xfrm>
            <a:off x="3767328" y="1408176"/>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15" name="Text 13"/>
          <p:cNvSpPr/>
          <p:nvPr/>
        </p:nvSpPr>
        <p:spPr>
          <a:xfrm>
            <a:off x="777240" y="1426464"/>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Martial Law</a:t>
            </a:r>
            <a:endParaRPr lang="en-US" sz="1200" dirty="0"/>
          </a:p>
        </p:txBody>
      </p:sp>
      <p:sp>
        <p:nvSpPr>
          <p:cNvPr id="16" name="Text 14"/>
          <p:cNvSpPr/>
          <p:nvPr/>
        </p:nvSpPr>
        <p:spPr>
          <a:xfrm>
            <a:off x="77724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Temporary direct military control over civilian affairs during war/unrest.</a:t>
            </a:r>
            <a:endParaRPr lang="en-US" sz="1000" dirty="0"/>
          </a:p>
        </p:txBody>
      </p:sp>
      <p:sp>
        <p:nvSpPr>
          <p:cNvPr id="17" name="Shape 15"/>
          <p:cNvSpPr/>
          <p:nvPr/>
        </p:nvSpPr>
        <p:spPr>
          <a:xfrm>
            <a:off x="685800" y="2093976"/>
            <a:ext cx="4069080" cy="713232"/>
          </a:xfrm>
          <a:prstGeom prst="rect">
            <a:avLst/>
          </a:prstGeom>
          <a:solidFill>
            <a:srgbClr val="21262D"/>
          </a:solidFill>
          <a:ln w="12700">
            <a:solidFill>
              <a:srgbClr val="30363D"/>
            </a:solidFill>
            <a:prstDash val="solid"/>
          </a:ln>
        </p:spPr>
      </p:sp>
      <p:sp>
        <p:nvSpPr>
          <p:cNvPr id="18" name="Shape 16"/>
          <p:cNvSpPr/>
          <p:nvPr/>
        </p:nvSpPr>
        <p:spPr>
          <a:xfrm>
            <a:off x="685800" y="2093976"/>
            <a:ext cx="4069080" cy="45720"/>
          </a:xfrm>
          <a:prstGeom prst="rect">
            <a:avLst/>
          </a:prstGeom>
          <a:solidFill>
            <a:srgbClr val="58A6FF"/>
          </a:solidFill>
          <a:ln/>
        </p:spPr>
      </p:sp>
      <p:sp>
        <p:nvSpPr>
          <p:cNvPr id="19" name="Shape 17"/>
          <p:cNvSpPr/>
          <p:nvPr/>
        </p:nvSpPr>
        <p:spPr>
          <a:xfrm>
            <a:off x="3767328" y="2157984"/>
            <a:ext cx="941832" cy="182880"/>
          </a:xfrm>
          <a:prstGeom prst="rect">
            <a:avLst/>
          </a:prstGeom>
          <a:solidFill>
            <a:srgbClr val="58A6FF"/>
          </a:solidFill>
          <a:ln/>
        </p:spPr>
      </p:sp>
      <p:sp>
        <p:nvSpPr>
          <p:cNvPr id="20" name="Text 18"/>
          <p:cNvSpPr/>
          <p:nvPr/>
        </p:nvSpPr>
        <p:spPr>
          <a:xfrm>
            <a:off x="3767328" y="2157984"/>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21" name="Text 19"/>
          <p:cNvSpPr/>
          <p:nvPr/>
        </p:nvSpPr>
        <p:spPr>
          <a:xfrm>
            <a:off x="777240" y="2176272"/>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Mandate</a:t>
            </a:r>
            <a:endParaRPr lang="en-US" sz="1200" dirty="0"/>
          </a:p>
        </p:txBody>
      </p:sp>
      <p:sp>
        <p:nvSpPr>
          <p:cNvPr id="22" name="Text 20"/>
          <p:cNvSpPr/>
          <p:nvPr/>
        </p:nvSpPr>
        <p:spPr>
          <a:xfrm>
            <a:off x="77724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Authority given to an elected official by voters to carry out specific policies.</a:t>
            </a:r>
            <a:endParaRPr lang="en-US" sz="1000" dirty="0"/>
          </a:p>
        </p:txBody>
      </p:sp>
      <p:sp>
        <p:nvSpPr>
          <p:cNvPr id="23" name="Shape 21"/>
          <p:cNvSpPr/>
          <p:nvPr/>
        </p:nvSpPr>
        <p:spPr>
          <a:xfrm>
            <a:off x="685800" y="2843784"/>
            <a:ext cx="4069080" cy="713232"/>
          </a:xfrm>
          <a:prstGeom prst="rect">
            <a:avLst/>
          </a:prstGeom>
          <a:solidFill>
            <a:srgbClr val="21262D"/>
          </a:solidFill>
          <a:ln w="12700">
            <a:solidFill>
              <a:srgbClr val="30363D"/>
            </a:solidFill>
            <a:prstDash val="solid"/>
          </a:ln>
        </p:spPr>
      </p:sp>
      <p:sp>
        <p:nvSpPr>
          <p:cNvPr id="24" name="Shape 22"/>
          <p:cNvSpPr/>
          <p:nvPr/>
        </p:nvSpPr>
        <p:spPr>
          <a:xfrm>
            <a:off x="685800" y="2843784"/>
            <a:ext cx="4069080" cy="45720"/>
          </a:xfrm>
          <a:prstGeom prst="rect">
            <a:avLst/>
          </a:prstGeom>
          <a:solidFill>
            <a:srgbClr val="3FB950"/>
          </a:solidFill>
          <a:ln/>
        </p:spPr>
      </p:sp>
      <p:sp>
        <p:nvSpPr>
          <p:cNvPr id="25" name="Shape 23"/>
          <p:cNvSpPr/>
          <p:nvPr/>
        </p:nvSpPr>
        <p:spPr>
          <a:xfrm>
            <a:off x="4000500" y="2907792"/>
            <a:ext cx="708660" cy="182880"/>
          </a:xfrm>
          <a:prstGeom prst="rect">
            <a:avLst/>
          </a:prstGeom>
          <a:solidFill>
            <a:srgbClr val="3FB950"/>
          </a:solidFill>
          <a:ln/>
        </p:spPr>
      </p:sp>
      <p:sp>
        <p:nvSpPr>
          <p:cNvPr id="26" name="Text 24"/>
          <p:cNvSpPr/>
          <p:nvPr/>
        </p:nvSpPr>
        <p:spPr>
          <a:xfrm>
            <a:off x="4000500" y="2907792"/>
            <a:ext cx="708660" cy="182880"/>
          </a:xfrm>
          <a:prstGeom prst="rect">
            <a:avLst/>
          </a:prstGeom>
          <a:noFill/>
          <a:ln/>
        </p:spPr>
        <p:txBody>
          <a:bodyPr wrap="square" rtlCol="0" anchor="ctr"/>
          <a:lstStyle/>
          <a:p>
            <a:pPr algn="ctr" indent="0" marL="0">
              <a:buNone/>
            </a:pPr>
            <a:r>
              <a:rPr lang="en-US" sz="750" b="1" dirty="0">
                <a:solidFill>
                  <a:srgbClr val="000000"/>
                </a:solidFill>
              </a:rPr>
              <a:t>Economy</a:t>
            </a:r>
            <a:endParaRPr lang="en-US" sz="750" dirty="0"/>
          </a:p>
        </p:txBody>
      </p:sp>
      <p:sp>
        <p:nvSpPr>
          <p:cNvPr id="27" name="Text 25"/>
          <p:cNvSpPr/>
          <p:nvPr/>
        </p:nvSpPr>
        <p:spPr>
          <a:xfrm>
            <a:off x="777240" y="2926080"/>
            <a:ext cx="3177540"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Monetary Policy</a:t>
            </a:r>
            <a:endParaRPr lang="en-US" sz="1200" dirty="0"/>
          </a:p>
        </p:txBody>
      </p:sp>
      <p:sp>
        <p:nvSpPr>
          <p:cNvPr id="28" name="Text 26"/>
          <p:cNvSpPr/>
          <p:nvPr/>
        </p:nvSpPr>
        <p:spPr>
          <a:xfrm>
            <a:off x="77724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Central bank's management of money supply and interest rates to control inflation.</a:t>
            </a:r>
            <a:endParaRPr lang="en-US" sz="1000" dirty="0"/>
          </a:p>
        </p:txBody>
      </p:sp>
      <p:sp>
        <p:nvSpPr>
          <p:cNvPr id="29" name="Shape 27"/>
          <p:cNvSpPr/>
          <p:nvPr/>
        </p:nvSpPr>
        <p:spPr>
          <a:xfrm>
            <a:off x="685800" y="3593592"/>
            <a:ext cx="4069080" cy="713232"/>
          </a:xfrm>
          <a:prstGeom prst="rect">
            <a:avLst/>
          </a:prstGeom>
          <a:solidFill>
            <a:srgbClr val="21262D"/>
          </a:solidFill>
          <a:ln w="12700">
            <a:solidFill>
              <a:srgbClr val="30363D"/>
            </a:solidFill>
            <a:prstDash val="solid"/>
          </a:ln>
        </p:spPr>
      </p:sp>
      <p:sp>
        <p:nvSpPr>
          <p:cNvPr id="30" name="Shape 28"/>
          <p:cNvSpPr/>
          <p:nvPr/>
        </p:nvSpPr>
        <p:spPr>
          <a:xfrm>
            <a:off x="685800" y="3593592"/>
            <a:ext cx="4069080" cy="45720"/>
          </a:xfrm>
          <a:prstGeom prst="rect">
            <a:avLst/>
          </a:prstGeom>
          <a:solidFill>
            <a:srgbClr val="8957E5"/>
          </a:solidFill>
          <a:ln/>
        </p:spPr>
      </p:sp>
      <p:sp>
        <p:nvSpPr>
          <p:cNvPr id="31" name="Shape 29"/>
          <p:cNvSpPr/>
          <p:nvPr/>
        </p:nvSpPr>
        <p:spPr>
          <a:xfrm>
            <a:off x="3703320" y="3657600"/>
            <a:ext cx="1005840" cy="182880"/>
          </a:xfrm>
          <a:prstGeom prst="rect">
            <a:avLst/>
          </a:prstGeom>
          <a:solidFill>
            <a:srgbClr val="8957E5"/>
          </a:solidFill>
          <a:ln/>
        </p:spPr>
      </p:sp>
      <p:sp>
        <p:nvSpPr>
          <p:cNvPr id="32" name="Text 30"/>
          <p:cNvSpPr/>
          <p:nvPr/>
        </p:nvSpPr>
        <p:spPr>
          <a:xfrm>
            <a:off x="3703320" y="3657600"/>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33" name="Text 31"/>
          <p:cNvSpPr/>
          <p:nvPr/>
        </p:nvSpPr>
        <p:spPr>
          <a:xfrm>
            <a:off x="777240" y="3675888"/>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Motion</a:t>
            </a:r>
            <a:endParaRPr lang="en-US" sz="1200" dirty="0"/>
          </a:p>
        </p:txBody>
      </p:sp>
      <p:sp>
        <p:nvSpPr>
          <p:cNvPr id="34" name="Text 32"/>
          <p:cNvSpPr/>
          <p:nvPr/>
        </p:nvSpPr>
        <p:spPr>
          <a:xfrm>
            <a:off x="77724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Formal proposal before a legislature for debate. Types: adjournment, privilege, no-confidence.</a:t>
            </a:r>
            <a:endParaRPr lang="en-US" sz="1000" dirty="0"/>
          </a:p>
        </p:txBody>
      </p:sp>
      <p:sp>
        <p:nvSpPr>
          <p:cNvPr id="35" name="Shape 33"/>
          <p:cNvSpPr/>
          <p:nvPr/>
        </p:nvSpPr>
        <p:spPr>
          <a:xfrm>
            <a:off x="685800" y="4343400"/>
            <a:ext cx="4069080" cy="713232"/>
          </a:xfrm>
          <a:prstGeom prst="rect">
            <a:avLst/>
          </a:prstGeom>
          <a:solidFill>
            <a:srgbClr val="21262D"/>
          </a:solidFill>
          <a:ln w="12700">
            <a:solidFill>
              <a:srgbClr val="30363D"/>
            </a:solidFill>
            <a:prstDash val="solid"/>
          </a:ln>
        </p:spPr>
      </p:sp>
      <p:sp>
        <p:nvSpPr>
          <p:cNvPr id="36" name="Shape 34"/>
          <p:cNvSpPr/>
          <p:nvPr/>
        </p:nvSpPr>
        <p:spPr>
          <a:xfrm>
            <a:off x="685800" y="4343400"/>
            <a:ext cx="4069080" cy="45720"/>
          </a:xfrm>
          <a:prstGeom prst="rect">
            <a:avLst/>
          </a:prstGeom>
          <a:solidFill>
            <a:srgbClr val="58A6FF"/>
          </a:solidFill>
          <a:ln/>
        </p:spPr>
      </p:sp>
      <p:sp>
        <p:nvSpPr>
          <p:cNvPr id="37" name="Shape 35"/>
          <p:cNvSpPr/>
          <p:nvPr/>
        </p:nvSpPr>
        <p:spPr>
          <a:xfrm>
            <a:off x="3767328" y="4407408"/>
            <a:ext cx="941832" cy="182880"/>
          </a:xfrm>
          <a:prstGeom prst="rect">
            <a:avLst/>
          </a:prstGeom>
          <a:solidFill>
            <a:srgbClr val="58A6FF"/>
          </a:solidFill>
          <a:ln/>
        </p:spPr>
      </p:sp>
      <p:sp>
        <p:nvSpPr>
          <p:cNvPr id="38" name="Text 36"/>
          <p:cNvSpPr/>
          <p:nvPr/>
        </p:nvSpPr>
        <p:spPr>
          <a:xfrm>
            <a:off x="3767328" y="4407408"/>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39" name="Text 37"/>
          <p:cNvSpPr/>
          <p:nvPr/>
        </p:nvSpPr>
        <p:spPr>
          <a:xfrm>
            <a:off x="777240" y="4425696"/>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Minority Government</a:t>
            </a:r>
            <a:endParaRPr lang="en-US" sz="1200" dirty="0"/>
          </a:p>
        </p:txBody>
      </p:sp>
      <p:sp>
        <p:nvSpPr>
          <p:cNvPr id="40" name="Text 38"/>
          <p:cNvSpPr/>
          <p:nvPr/>
        </p:nvSpPr>
        <p:spPr>
          <a:xfrm>
            <a:off x="77724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Govt formed by party/coalition without legislative majority; needs external support.</a:t>
            </a:r>
            <a:endParaRPr lang="en-US" sz="1000" dirty="0"/>
          </a:p>
        </p:txBody>
      </p:sp>
      <p:sp>
        <p:nvSpPr>
          <p:cNvPr id="41" name="Shape 39"/>
          <p:cNvSpPr/>
          <p:nvPr/>
        </p:nvSpPr>
        <p:spPr>
          <a:xfrm>
            <a:off x="4937760" y="594360"/>
            <a:ext cx="4069080" cy="713232"/>
          </a:xfrm>
          <a:prstGeom prst="rect">
            <a:avLst/>
          </a:prstGeom>
          <a:solidFill>
            <a:srgbClr val="21262D"/>
          </a:solidFill>
          <a:ln w="12700">
            <a:solidFill>
              <a:srgbClr val="30363D"/>
            </a:solidFill>
            <a:prstDash val="solid"/>
          </a:ln>
        </p:spPr>
      </p:sp>
      <p:sp>
        <p:nvSpPr>
          <p:cNvPr id="42" name="Shape 40"/>
          <p:cNvSpPr/>
          <p:nvPr/>
        </p:nvSpPr>
        <p:spPr>
          <a:xfrm>
            <a:off x="4937760" y="594360"/>
            <a:ext cx="4069080" cy="45720"/>
          </a:xfrm>
          <a:prstGeom prst="rect">
            <a:avLst/>
          </a:prstGeom>
          <a:solidFill>
            <a:srgbClr val="79C0FF"/>
          </a:solidFill>
          <a:ln/>
        </p:spPr>
      </p:sp>
      <p:sp>
        <p:nvSpPr>
          <p:cNvPr id="43" name="Shape 41"/>
          <p:cNvSpPr/>
          <p:nvPr/>
        </p:nvSpPr>
        <p:spPr>
          <a:xfrm>
            <a:off x="8097012" y="658368"/>
            <a:ext cx="864108" cy="182880"/>
          </a:xfrm>
          <a:prstGeom prst="rect">
            <a:avLst/>
          </a:prstGeom>
          <a:solidFill>
            <a:srgbClr val="79C0FF"/>
          </a:solidFill>
          <a:ln/>
        </p:spPr>
      </p:sp>
      <p:sp>
        <p:nvSpPr>
          <p:cNvPr id="44" name="Text 42"/>
          <p:cNvSpPr/>
          <p:nvPr/>
        </p:nvSpPr>
        <p:spPr>
          <a:xfrm>
            <a:off x="8097012" y="658368"/>
            <a:ext cx="864108" cy="182880"/>
          </a:xfrm>
          <a:prstGeom prst="rect">
            <a:avLst/>
          </a:prstGeom>
          <a:noFill/>
          <a:ln/>
        </p:spPr>
        <p:txBody>
          <a:bodyPr wrap="square" rtlCol="0" anchor="ctr"/>
          <a:lstStyle/>
          <a:p>
            <a:pPr algn="ctr" indent="0" marL="0">
              <a:buNone/>
            </a:pPr>
            <a:r>
              <a:rPr lang="en-US" sz="750" b="1" dirty="0">
                <a:solidFill>
                  <a:srgbClr val="000000"/>
                </a:solidFill>
              </a:rPr>
              <a:t>Diplomacy</a:t>
            </a:r>
            <a:endParaRPr lang="en-US" sz="750" dirty="0"/>
          </a:p>
        </p:txBody>
      </p:sp>
      <p:sp>
        <p:nvSpPr>
          <p:cNvPr id="45" name="Text 43"/>
          <p:cNvSpPr/>
          <p:nvPr/>
        </p:nvSpPr>
        <p:spPr>
          <a:xfrm>
            <a:off x="5029200" y="676656"/>
            <a:ext cx="3022092" cy="274320"/>
          </a:xfrm>
          <a:prstGeom prst="rect">
            <a:avLst/>
          </a:prstGeom>
          <a:noFill/>
          <a:ln/>
        </p:spPr>
        <p:txBody>
          <a:bodyPr wrap="square" rtlCol="0" anchor="ctr"/>
          <a:lstStyle/>
          <a:p>
            <a:pPr indent="0" marL="0">
              <a:buNone/>
            </a:pPr>
            <a:r>
              <a:rPr lang="en-US" sz="1200" b="1" dirty="0">
                <a:solidFill>
                  <a:srgbClr val="79C0FF"/>
                </a:solidFill>
                <a:latin typeface="Calibri" pitchFamily="34" charset="0"/>
                <a:ea typeface="Calibri" pitchFamily="34" charset="-122"/>
                <a:cs typeface="Calibri" pitchFamily="34" charset="-120"/>
              </a:rPr>
              <a:t>🌐  Multilateralism</a:t>
            </a:r>
            <a:endParaRPr lang="en-US" sz="1200" dirty="0"/>
          </a:p>
        </p:txBody>
      </p:sp>
      <p:sp>
        <p:nvSpPr>
          <p:cNvPr id="46" name="Text 44"/>
          <p:cNvSpPr/>
          <p:nvPr/>
        </p:nvSpPr>
        <p:spPr>
          <a:xfrm>
            <a:off x="502920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Coordinating policies among 3+ nations through orgs like UN, WTO, G20.</a:t>
            </a:r>
            <a:endParaRPr lang="en-US" sz="1000" dirty="0"/>
          </a:p>
        </p:txBody>
      </p:sp>
      <p:sp>
        <p:nvSpPr>
          <p:cNvPr id="47" name="Shape 45"/>
          <p:cNvSpPr/>
          <p:nvPr/>
        </p:nvSpPr>
        <p:spPr>
          <a:xfrm>
            <a:off x="4937760" y="1344168"/>
            <a:ext cx="4069080" cy="713232"/>
          </a:xfrm>
          <a:prstGeom prst="rect">
            <a:avLst/>
          </a:prstGeom>
          <a:solidFill>
            <a:srgbClr val="21262D"/>
          </a:solidFill>
          <a:ln w="12700">
            <a:solidFill>
              <a:srgbClr val="30363D"/>
            </a:solidFill>
            <a:prstDash val="solid"/>
          </a:ln>
        </p:spPr>
      </p:sp>
      <p:sp>
        <p:nvSpPr>
          <p:cNvPr id="48" name="Shape 46"/>
          <p:cNvSpPr/>
          <p:nvPr/>
        </p:nvSpPr>
        <p:spPr>
          <a:xfrm>
            <a:off x="4937760" y="1344168"/>
            <a:ext cx="4069080" cy="45720"/>
          </a:xfrm>
          <a:prstGeom prst="rect">
            <a:avLst/>
          </a:prstGeom>
          <a:solidFill>
            <a:srgbClr val="58A6FF"/>
          </a:solidFill>
          <a:ln/>
        </p:spPr>
      </p:sp>
      <p:sp>
        <p:nvSpPr>
          <p:cNvPr id="49" name="Shape 47"/>
          <p:cNvSpPr/>
          <p:nvPr/>
        </p:nvSpPr>
        <p:spPr>
          <a:xfrm>
            <a:off x="8019288" y="1408176"/>
            <a:ext cx="941832" cy="182880"/>
          </a:xfrm>
          <a:prstGeom prst="rect">
            <a:avLst/>
          </a:prstGeom>
          <a:solidFill>
            <a:srgbClr val="58A6FF"/>
          </a:solidFill>
          <a:ln/>
        </p:spPr>
      </p:sp>
      <p:sp>
        <p:nvSpPr>
          <p:cNvPr id="50" name="Text 48"/>
          <p:cNvSpPr/>
          <p:nvPr/>
        </p:nvSpPr>
        <p:spPr>
          <a:xfrm>
            <a:off x="8019288" y="1408176"/>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51" name="Text 49"/>
          <p:cNvSpPr/>
          <p:nvPr/>
        </p:nvSpPr>
        <p:spPr>
          <a:xfrm>
            <a:off x="5029200" y="1426464"/>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Monarchy</a:t>
            </a:r>
            <a:endParaRPr lang="en-US" sz="1200" dirty="0"/>
          </a:p>
        </p:txBody>
      </p:sp>
      <p:sp>
        <p:nvSpPr>
          <p:cNvPr id="52" name="Text 50"/>
          <p:cNvSpPr/>
          <p:nvPr/>
        </p:nvSpPr>
        <p:spPr>
          <a:xfrm>
            <a:off x="502920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Govt headed by monarch (king/queen/emperor). Absolute or constitutional.</a:t>
            </a:r>
            <a:endParaRPr lang="en-US" sz="1000" dirty="0"/>
          </a:p>
        </p:txBody>
      </p:sp>
      <p:sp>
        <p:nvSpPr>
          <p:cNvPr id="53" name="Shape 51"/>
          <p:cNvSpPr/>
          <p:nvPr/>
        </p:nvSpPr>
        <p:spPr>
          <a:xfrm>
            <a:off x="4937760" y="2093976"/>
            <a:ext cx="4069080" cy="713232"/>
          </a:xfrm>
          <a:prstGeom prst="rect">
            <a:avLst/>
          </a:prstGeom>
          <a:solidFill>
            <a:srgbClr val="21262D"/>
          </a:solidFill>
          <a:ln w="12700">
            <a:solidFill>
              <a:srgbClr val="30363D"/>
            </a:solidFill>
            <a:prstDash val="solid"/>
          </a:ln>
        </p:spPr>
      </p:sp>
      <p:sp>
        <p:nvSpPr>
          <p:cNvPr id="54" name="Shape 52"/>
          <p:cNvSpPr/>
          <p:nvPr/>
        </p:nvSpPr>
        <p:spPr>
          <a:xfrm>
            <a:off x="4937760" y="2093976"/>
            <a:ext cx="4069080" cy="45720"/>
          </a:xfrm>
          <a:prstGeom prst="rect">
            <a:avLst/>
          </a:prstGeom>
          <a:solidFill>
            <a:srgbClr val="3FB950"/>
          </a:solidFill>
          <a:ln/>
        </p:spPr>
      </p:sp>
      <p:sp>
        <p:nvSpPr>
          <p:cNvPr id="55" name="Shape 53"/>
          <p:cNvSpPr/>
          <p:nvPr/>
        </p:nvSpPr>
        <p:spPr>
          <a:xfrm>
            <a:off x="8097012" y="2157984"/>
            <a:ext cx="864108" cy="182880"/>
          </a:xfrm>
          <a:prstGeom prst="rect">
            <a:avLst/>
          </a:prstGeom>
          <a:solidFill>
            <a:srgbClr val="3FB950"/>
          </a:solidFill>
          <a:ln/>
        </p:spPr>
      </p:sp>
      <p:sp>
        <p:nvSpPr>
          <p:cNvPr id="56" name="Text 54"/>
          <p:cNvSpPr/>
          <p:nvPr/>
        </p:nvSpPr>
        <p:spPr>
          <a:xfrm>
            <a:off x="8097012" y="2157984"/>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57" name="Text 55"/>
          <p:cNvSpPr/>
          <p:nvPr/>
        </p:nvSpPr>
        <p:spPr>
          <a:xfrm>
            <a:off x="5029200" y="2176272"/>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Model Code of Conduct</a:t>
            </a:r>
            <a:endParaRPr lang="en-US" sz="1200" dirty="0"/>
          </a:p>
        </p:txBody>
      </p:sp>
      <p:sp>
        <p:nvSpPr>
          <p:cNvPr id="58" name="Text 56"/>
          <p:cNvSpPr/>
          <p:nvPr/>
        </p:nvSpPr>
        <p:spPr>
          <a:xfrm>
            <a:off x="502920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Election commission guidelines for parties/candidates to ensure free &amp; fair polls.</a:t>
            </a:r>
            <a:endParaRPr lang="en-US" sz="1000" dirty="0"/>
          </a:p>
        </p:txBody>
      </p:sp>
      <p:sp>
        <p:nvSpPr>
          <p:cNvPr id="59" name="Shape 57"/>
          <p:cNvSpPr/>
          <p:nvPr/>
        </p:nvSpPr>
        <p:spPr>
          <a:xfrm>
            <a:off x="4937760" y="2843784"/>
            <a:ext cx="4069080" cy="713232"/>
          </a:xfrm>
          <a:prstGeom prst="rect">
            <a:avLst/>
          </a:prstGeom>
          <a:solidFill>
            <a:srgbClr val="21262D"/>
          </a:solidFill>
          <a:ln w="12700">
            <a:solidFill>
              <a:srgbClr val="30363D"/>
            </a:solidFill>
            <a:prstDash val="solid"/>
          </a:ln>
        </p:spPr>
      </p:sp>
      <p:sp>
        <p:nvSpPr>
          <p:cNvPr id="60" name="Shape 58"/>
          <p:cNvSpPr/>
          <p:nvPr/>
        </p:nvSpPr>
        <p:spPr>
          <a:xfrm>
            <a:off x="4937760" y="2843784"/>
            <a:ext cx="4069080" cy="45720"/>
          </a:xfrm>
          <a:prstGeom prst="rect">
            <a:avLst/>
          </a:prstGeom>
          <a:solidFill>
            <a:srgbClr val="D29922"/>
          </a:solidFill>
          <a:ln/>
        </p:spPr>
      </p:sp>
      <p:sp>
        <p:nvSpPr>
          <p:cNvPr id="61" name="Shape 59"/>
          <p:cNvSpPr/>
          <p:nvPr/>
        </p:nvSpPr>
        <p:spPr>
          <a:xfrm>
            <a:off x="8097012" y="2907792"/>
            <a:ext cx="864108" cy="182880"/>
          </a:xfrm>
          <a:prstGeom prst="rect">
            <a:avLst/>
          </a:prstGeom>
          <a:solidFill>
            <a:srgbClr val="D29922"/>
          </a:solidFill>
          <a:ln/>
        </p:spPr>
      </p:sp>
      <p:sp>
        <p:nvSpPr>
          <p:cNvPr id="62" name="Text 60"/>
          <p:cNvSpPr/>
          <p:nvPr/>
        </p:nvSpPr>
        <p:spPr>
          <a:xfrm>
            <a:off x="8097012" y="2907792"/>
            <a:ext cx="864108" cy="182880"/>
          </a:xfrm>
          <a:prstGeom prst="rect">
            <a:avLst/>
          </a:prstGeom>
          <a:noFill/>
          <a:ln/>
        </p:spPr>
        <p:txBody>
          <a:bodyPr wrap="square" rtlCol="0" anchor="ctr"/>
          <a:lstStyle/>
          <a:p>
            <a:pPr algn="ctr" indent="0" marL="0">
              <a:buNone/>
            </a:pPr>
            <a:r>
              <a:rPr lang="en-US" sz="750" b="1" dirty="0">
                <a:solidFill>
                  <a:srgbClr val="000000"/>
                </a:solidFill>
              </a:rPr>
              <a:t>Judiciary</a:t>
            </a:r>
            <a:endParaRPr lang="en-US" sz="750" dirty="0"/>
          </a:p>
        </p:txBody>
      </p:sp>
      <p:sp>
        <p:nvSpPr>
          <p:cNvPr id="63" name="Text 61"/>
          <p:cNvSpPr/>
          <p:nvPr/>
        </p:nvSpPr>
        <p:spPr>
          <a:xfrm>
            <a:off x="5029200" y="2926080"/>
            <a:ext cx="3022092" cy="274320"/>
          </a:xfrm>
          <a:prstGeom prst="rect">
            <a:avLst/>
          </a:prstGeom>
          <a:noFill/>
          <a:ln/>
        </p:spPr>
        <p:txBody>
          <a:bodyPr wrap="square" rtlCol="0" anchor="ctr"/>
          <a:lstStyle/>
          <a:p>
            <a:pPr indent="0" marL="0">
              <a:buNone/>
            </a:pPr>
            <a:r>
              <a:rPr lang="en-US" sz="1200" b="1" dirty="0">
                <a:solidFill>
                  <a:srgbClr val="D29922"/>
                </a:solidFill>
                <a:latin typeface="Calibri" pitchFamily="34" charset="0"/>
                <a:ea typeface="Calibri" pitchFamily="34" charset="-122"/>
                <a:cs typeface="Calibri" pitchFamily="34" charset="-120"/>
              </a:rPr>
              <a:t>⚖️  Mandamus</a:t>
            </a:r>
            <a:endParaRPr lang="en-US" sz="1200" dirty="0"/>
          </a:p>
        </p:txBody>
      </p:sp>
      <p:sp>
        <p:nvSpPr>
          <p:cNvPr id="64" name="Text 62"/>
          <p:cNvSpPr/>
          <p:nvPr/>
        </p:nvSpPr>
        <p:spPr>
          <a:xfrm>
            <a:off x="502920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Judicial writ commanding a govt official to perform a mandatory duty they neglected.</a:t>
            </a:r>
            <a:endParaRPr lang="en-US" sz="1000" dirty="0"/>
          </a:p>
        </p:txBody>
      </p:sp>
      <p:sp>
        <p:nvSpPr>
          <p:cNvPr id="65" name="Shape 63"/>
          <p:cNvSpPr/>
          <p:nvPr/>
        </p:nvSpPr>
        <p:spPr>
          <a:xfrm>
            <a:off x="4937760" y="3593592"/>
            <a:ext cx="4069080" cy="713232"/>
          </a:xfrm>
          <a:prstGeom prst="rect">
            <a:avLst/>
          </a:prstGeom>
          <a:solidFill>
            <a:srgbClr val="21262D"/>
          </a:solidFill>
          <a:ln w="12700">
            <a:solidFill>
              <a:srgbClr val="30363D"/>
            </a:solidFill>
            <a:prstDash val="solid"/>
          </a:ln>
        </p:spPr>
      </p:sp>
      <p:sp>
        <p:nvSpPr>
          <p:cNvPr id="66" name="Shape 64"/>
          <p:cNvSpPr/>
          <p:nvPr/>
        </p:nvSpPr>
        <p:spPr>
          <a:xfrm>
            <a:off x="4937760" y="3593592"/>
            <a:ext cx="4069080" cy="45720"/>
          </a:xfrm>
          <a:prstGeom prst="rect">
            <a:avLst/>
          </a:prstGeom>
          <a:solidFill>
            <a:srgbClr val="3FB950"/>
          </a:solidFill>
          <a:ln/>
        </p:spPr>
      </p:sp>
      <p:sp>
        <p:nvSpPr>
          <p:cNvPr id="67" name="Shape 65"/>
          <p:cNvSpPr/>
          <p:nvPr/>
        </p:nvSpPr>
        <p:spPr>
          <a:xfrm>
            <a:off x="8097012" y="3657600"/>
            <a:ext cx="864108" cy="182880"/>
          </a:xfrm>
          <a:prstGeom prst="rect">
            <a:avLst/>
          </a:prstGeom>
          <a:solidFill>
            <a:srgbClr val="3FB950"/>
          </a:solidFill>
          <a:ln/>
        </p:spPr>
      </p:sp>
      <p:sp>
        <p:nvSpPr>
          <p:cNvPr id="68" name="Text 66"/>
          <p:cNvSpPr/>
          <p:nvPr/>
        </p:nvSpPr>
        <p:spPr>
          <a:xfrm>
            <a:off x="8097012" y="3657600"/>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69" name="Text 67"/>
          <p:cNvSpPr/>
          <p:nvPr/>
        </p:nvSpPr>
        <p:spPr>
          <a:xfrm>
            <a:off x="5029200" y="3675888"/>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Midterm Election</a:t>
            </a:r>
            <a:endParaRPr lang="en-US" sz="1200" dirty="0"/>
          </a:p>
        </p:txBody>
      </p:sp>
      <p:sp>
        <p:nvSpPr>
          <p:cNvPr id="70" name="Text 68"/>
          <p:cNvSpPr/>
          <p:nvPr/>
        </p:nvSpPr>
        <p:spPr>
          <a:xfrm>
            <a:off x="502920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Election held mid-term, typically for legislative seats (e.g., US mid-terms).</a:t>
            </a:r>
            <a:endParaRPr lang="en-US" sz="1000" dirty="0"/>
          </a:p>
        </p:txBody>
      </p:sp>
      <p:sp>
        <p:nvSpPr>
          <p:cNvPr id="71" name="Shape 69"/>
          <p:cNvSpPr/>
          <p:nvPr/>
        </p:nvSpPr>
        <p:spPr>
          <a:xfrm>
            <a:off x="4937760" y="4343400"/>
            <a:ext cx="4069080" cy="713232"/>
          </a:xfrm>
          <a:prstGeom prst="rect">
            <a:avLst/>
          </a:prstGeom>
          <a:solidFill>
            <a:srgbClr val="21262D"/>
          </a:solidFill>
          <a:ln w="12700">
            <a:solidFill>
              <a:srgbClr val="30363D"/>
            </a:solidFill>
            <a:prstDash val="solid"/>
          </a:ln>
        </p:spPr>
      </p:sp>
      <p:sp>
        <p:nvSpPr>
          <p:cNvPr id="72" name="Shape 70"/>
          <p:cNvSpPr/>
          <p:nvPr/>
        </p:nvSpPr>
        <p:spPr>
          <a:xfrm>
            <a:off x="4937760" y="4343400"/>
            <a:ext cx="4069080" cy="45720"/>
          </a:xfrm>
          <a:prstGeom prst="rect">
            <a:avLst/>
          </a:prstGeom>
          <a:solidFill>
            <a:srgbClr val="3FB950"/>
          </a:solidFill>
          <a:ln/>
        </p:spPr>
      </p:sp>
      <p:sp>
        <p:nvSpPr>
          <p:cNvPr id="73" name="Shape 71"/>
          <p:cNvSpPr/>
          <p:nvPr/>
        </p:nvSpPr>
        <p:spPr>
          <a:xfrm>
            <a:off x="8252460" y="4407408"/>
            <a:ext cx="708660" cy="182880"/>
          </a:xfrm>
          <a:prstGeom prst="rect">
            <a:avLst/>
          </a:prstGeom>
          <a:solidFill>
            <a:srgbClr val="3FB950"/>
          </a:solidFill>
          <a:ln/>
        </p:spPr>
      </p:sp>
      <p:sp>
        <p:nvSpPr>
          <p:cNvPr id="74" name="Text 72"/>
          <p:cNvSpPr/>
          <p:nvPr/>
        </p:nvSpPr>
        <p:spPr>
          <a:xfrm>
            <a:off x="8252460" y="4407408"/>
            <a:ext cx="708660" cy="182880"/>
          </a:xfrm>
          <a:prstGeom prst="rect">
            <a:avLst/>
          </a:prstGeom>
          <a:noFill/>
          <a:ln/>
        </p:spPr>
        <p:txBody>
          <a:bodyPr wrap="square" rtlCol="0" anchor="ctr"/>
          <a:lstStyle/>
          <a:p>
            <a:pPr algn="ctr" indent="0" marL="0">
              <a:buNone/>
            </a:pPr>
            <a:r>
              <a:rPr lang="en-US" sz="750" b="1" dirty="0">
                <a:solidFill>
                  <a:srgbClr val="000000"/>
                </a:solidFill>
              </a:rPr>
              <a:t>Economy</a:t>
            </a:r>
            <a:endParaRPr lang="en-US" sz="750" dirty="0"/>
          </a:p>
        </p:txBody>
      </p:sp>
      <p:sp>
        <p:nvSpPr>
          <p:cNvPr id="75" name="Text 73"/>
          <p:cNvSpPr/>
          <p:nvPr/>
        </p:nvSpPr>
        <p:spPr>
          <a:xfrm>
            <a:off x="5029200" y="4425696"/>
            <a:ext cx="3177540"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Monetary</a:t>
            </a:r>
            <a:endParaRPr lang="en-US" sz="1200" dirty="0"/>
          </a:p>
        </p:txBody>
      </p:sp>
      <p:sp>
        <p:nvSpPr>
          <p:cNvPr id="76" name="Text 74"/>
          <p:cNvSpPr/>
          <p:nvPr/>
        </p:nvSpPr>
        <p:spPr>
          <a:xfrm>
            <a:off x="502920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Central bank tools: repo rate, CRR, open market operations influencing money supply.</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502920" cy="5143500"/>
          </a:xfrm>
          <a:prstGeom prst="rect">
            <a:avLst/>
          </a:prstGeom>
          <a:solidFill>
            <a:srgbClr val="F85149"/>
          </a:solidFill>
          <a:ln/>
        </p:spPr>
      </p:sp>
      <p:sp>
        <p:nvSpPr>
          <p:cNvPr id="3" name="Text 1"/>
          <p:cNvSpPr/>
          <p:nvPr/>
        </p:nvSpPr>
        <p:spPr>
          <a:xfrm>
            <a:off x="0" y="731520"/>
            <a:ext cx="502920" cy="548640"/>
          </a:xfrm>
          <a:prstGeom prst="rect">
            <a:avLst/>
          </a:prstGeom>
          <a:noFill/>
          <a:ln/>
        </p:spPr>
        <p:txBody>
          <a:bodyPr wrap="square" rtlCol="0" anchor="ctr"/>
          <a:lstStyle/>
          <a:p>
            <a:pPr algn="ctr" indent="0" marL="0">
              <a:buNone/>
            </a:pPr>
            <a:r>
              <a:rPr lang="en-US" sz="2800" b="1" dirty="0">
                <a:solidFill>
                  <a:srgbClr val="FFFFFF"/>
                </a:solidFill>
              </a:rPr>
              <a:t>N</a:t>
            </a:r>
            <a:endParaRPr lang="en-US" sz="2800" dirty="0"/>
          </a:p>
        </p:txBody>
      </p:sp>
      <p:sp>
        <p:nvSpPr>
          <p:cNvPr id="4" name="Text 2"/>
          <p:cNvSpPr/>
          <p:nvPr/>
        </p:nvSpPr>
        <p:spPr>
          <a:xfrm>
            <a:off x="0" y="2926080"/>
            <a:ext cx="502920" cy="548640"/>
          </a:xfrm>
          <a:prstGeom prst="rect">
            <a:avLst/>
          </a:prstGeom>
          <a:noFill/>
          <a:ln/>
        </p:spPr>
        <p:txBody>
          <a:bodyPr wrap="square" rtlCol="0" anchor="ctr"/>
          <a:lstStyle/>
          <a:p>
            <a:pPr algn="ctr" indent="0" marL="0">
              <a:buNone/>
            </a:pPr>
            <a:r>
              <a:rPr lang="en-US" sz="2800" b="1" dirty="0">
                <a:solidFill>
                  <a:srgbClr val="FFFFFF"/>
                </a:solidFill>
              </a:rPr>
              <a:t>O</a:t>
            </a:r>
            <a:endParaRPr lang="en-US" sz="2800" dirty="0"/>
          </a:p>
        </p:txBody>
      </p:sp>
      <p:sp>
        <p:nvSpPr>
          <p:cNvPr id="5" name="Text 3"/>
          <p:cNvSpPr/>
          <p:nvPr/>
        </p:nvSpPr>
        <p:spPr>
          <a:xfrm>
            <a:off x="685800" y="91440"/>
            <a:ext cx="8229600" cy="411480"/>
          </a:xfrm>
          <a:prstGeom prst="rect">
            <a:avLst/>
          </a:prstGeom>
          <a:noFill/>
          <a:ln/>
        </p:spPr>
        <p:txBody>
          <a:bodyPr wrap="square" rtlCol="0" anchor="ctr"/>
          <a:lstStyle/>
          <a:p>
            <a:pPr indent="0" marL="0">
              <a:buNone/>
            </a:pPr>
            <a:r>
              <a:rPr lang="en-US" sz="1800" b="1" dirty="0">
                <a:solidFill>
                  <a:srgbClr val="E6EDF3"/>
                </a:solidFill>
              </a:rPr>
              <a:t>N &amp; O — KEY TERMS</a:t>
            </a:r>
            <a:endParaRPr lang="en-US" sz="1800" dirty="0"/>
          </a:p>
        </p:txBody>
      </p:sp>
      <p:sp>
        <p:nvSpPr>
          <p:cNvPr id="6" name="Shape 4"/>
          <p:cNvSpPr/>
          <p:nvPr/>
        </p:nvSpPr>
        <p:spPr>
          <a:xfrm>
            <a:off x="685800" y="594360"/>
            <a:ext cx="4069080" cy="713232"/>
          </a:xfrm>
          <a:prstGeom prst="rect">
            <a:avLst/>
          </a:prstGeom>
          <a:solidFill>
            <a:srgbClr val="21262D"/>
          </a:solidFill>
          <a:ln w="12700">
            <a:solidFill>
              <a:srgbClr val="30363D"/>
            </a:solidFill>
            <a:prstDash val="solid"/>
          </a:ln>
        </p:spPr>
      </p:sp>
      <p:sp>
        <p:nvSpPr>
          <p:cNvPr id="7" name="Shape 5"/>
          <p:cNvSpPr/>
          <p:nvPr/>
        </p:nvSpPr>
        <p:spPr>
          <a:xfrm>
            <a:off x="685800" y="594360"/>
            <a:ext cx="4069080" cy="45720"/>
          </a:xfrm>
          <a:prstGeom prst="rect">
            <a:avLst/>
          </a:prstGeom>
          <a:solidFill>
            <a:srgbClr val="58A6FF"/>
          </a:solidFill>
          <a:ln/>
        </p:spPr>
      </p:sp>
      <p:sp>
        <p:nvSpPr>
          <p:cNvPr id="8" name="Shape 6"/>
          <p:cNvSpPr/>
          <p:nvPr/>
        </p:nvSpPr>
        <p:spPr>
          <a:xfrm>
            <a:off x="3767328" y="658368"/>
            <a:ext cx="941832" cy="182880"/>
          </a:xfrm>
          <a:prstGeom prst="rect">
            <a:avLst/>
          </a:prstGeom>
          <a:solidFill>
            <a:srgbClr val="58A6FF"/>
          </a:solidFill>
          <a:ln/>
        </p:spPr>
      </p:sp>
      <p:sp>
        <p:nvSpPr>
          <p:cNvPr id="9" name="Text 7"/>
          <p:cNvSpPr/>
          <p:nvPr/>
        </p:nvSpPr>
        <p:spPr>
          <a:xfrm>
            <a:off x="3767328" y="658368"/>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10" name="Text 8"/>
          <p:cNvSpPr/>
          <p:nvPr/>
        </p:nvSpPr>
        <p:spPr>
          <a:xfrm>
            <a:off x="777240" y="676656"/>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Nationalism</a:t>
            </a:r>
            <a:endParaRPr lang="en-US" sz="1200" dirty="0"/>
          </a:p>
        </p:txBody>
      </p:sp>
      <p:sp>
        <p:nvSpPr>
          <p:cNvPr id="11" name="Text 9"/>
          <p:cNvSpPr/>
          <p:nvPr/>
        </p:nvSpPr>
        <p:spPr>
          <a:xfrm>
            <a:off x="77724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Political ideology promoting nation's interests, identity, culture, and sovereignty.</a:t>
            </a:r>
            <a:endParaRPr lang="en-US" sz="1000" dirty="0"/>
          </a:p>
        </p:txBody>
      </p:sp>
      <p:sp>
        <p:nvSpPr>
          <p:cNvPr id="12" name="Shape 10"/>
          <p:cNvSpPr/>
          <p:nvPr/>
        </p:nvSpPr>
        <p:spPr>
          <a:xfrm>
            <a:off x="685800" y="1344168"/>
            <a:ext cx="4069080" cy="713232"/>
          </a:xfrm>
          <a:prstGeom prst="rect">
            <a:avLst/>
          </a:prstGeom>
          <a:solidFill>
            <a:srgbClr val="21262D"/>
          </a:solidFill>
          <a:ln w="12700">
            <a:solidFill>
              <a:srgbClr val="30363D"/>
            </a:solidFill>
            <a:prstDash val="solid"/>
          </a:ln>
        </p:spPr>
      </p:sp>
      <p:sp>
        <p:nvSpPr>
          <p:cNvPr id="13" name="Shape 11"/>
          <p:cNvSpPr/>
          <p:nvPr/>
        </p:nvSpPr>
        <p:spPr>
          <a:xfrm>
            <a:off x="685800" y="1344168"/>
            <a:ext cx="4069080" cy="45720"/>
          </a:xfrm>
          <a:prstGeom prst="rect">
            <a:avLst/>
          </a:prstGeom>
          <a:solidFill>
            <a:srgbClr val="79C0FF"/>
          </a:solidFill>
          <a:ln/>
        </p:spPr>
      </p:sp>
      <p:sp>
        <p:nvSpPr>
          <p:cNvPr id="14" name="Shape 12"/>
          <p:cNvSpPr/>
          <p:nvPr/>
        </p:nvSpPr>
        <p:spPr>
          <a:xfrm>
            <a:off x="3845052" y="1408176"/>
            <a:ext cx="864108" cy="182880"/>
          </a:xfrm>
          <a:prstGeom prst="rect">
            <a:avLst/>
          </a:prstGeom>
          <a:solidFill>
            <a:srgbClr val="79C0FF"/>
          </a:solidFill>
          <a:ln/>
        </p:spPr>
      </p:sp>
      <p:sp>
        <p:nvSpPr>
          <p:cNvPr id="15" name="Text 13"/>
          <p:cNvSpPr/>
          <p:nvPr/>
        </p:nvSpPr>
        <p:spPr>
          <a:xfrm>
            <a:off x="3845052" y="1408176"/>
            <a:ext cx="864108" cy="182880"/>
          </a:xfrm>
          <a:prstGeom prst="rect">
            <a:avLst/>
          </a:prstGeom>
          <a:noFill/>
          <a:ln/>
        </p:spPr>
        <p:txBody>
          <a:bodyPr wrap="square" rtlCol="0" anchor="ctr"/>
          <a:lstStyle/>
          <a:p>
            <a:pPr algn="ctr" indent="0" marL="0">
              <a:buNone/>
            </a:pPr>
            <a:r>
              <a:rPr lang="en-US" sz="750" b="1" dirty="0">
                <a:solidFill>
                  <a:srgbClr val="000000"/>
                </a:solidFill>
              </a:rPr>
              <a:t>Diplomacy</a:t>
            </a:r>
            <a:endParaRPr lang="en-US" sz="750" dirty="0"/>
          </a:p>
        </p:txBody>
      </p:sp>
      <p:sp>
        <p:nvSpPr>
          <p:cNvPr id="16" name="Text 14"/>
          <p:cNvSpPr/>
          <p:nvPr/>
        </p:nvSpPr>
        <p:spPr>
          <a:xfrm>
            <a:off x="777240" y="1426464"/>
            <a:ext cx="3022092" cy="274320"/>
          </a:xfrm>
          <a:prstGeom prst="rect">
            <a:avLst/>
          </a:prstGeom>
          <a:noFill/>
          <a:ln/>
        </p:spPr>
        <p:txBody>
          <a:bodyPr wrap="square" rtlCol="0" anchor="ctr"/>
          <a:lstStyle/>
          <a:p>
            <a:pPr indent="0" marL="0">
              <a:buNone/>
            </a:pPr>
            <a:r>
              <a:rPr lang="en-US" sz="1200" b="1" dirty="0">
                <a:solidFill>
                  <a:srgbClr val="79C0FF"/>
                </a:solidFill>
                <a:latin typeface="Calibri" pitchFamily="34" charset="0"/>
                <a:ea typeface="Calibri" pitchFamily="34" charset="-122"/>
                <a:cs typeface="Calibri" pitchFamily="34" charset="-120"/>
              </a:rPr>
              <a:t>🌐  NATO</a:t>
            </a:r>
            <a:endParaRPr lang="en-US" sz="1200" dirty="0"/>
          </a:p>
        </p:txBody>
      </p:sp>
      <p:sp>
        <p:nvSpPr>
          <p:cNvPr id="17" name="Text 15"/>
          <p:cNvSpPr/>
          <p:nvPr/>
        </p:nvSpPr>
        <p:spPr>
          <a:xfrm>
            <a:off x="77724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North Atlantic Treaty Org — 30+ nation military alliance; attack on one = attack on all.</a:t>
            </a:r>
            <a:endParaRPr lang="en-US" sz="1000" dirty="0"/>
          </a:p>
        </p:txBody>
      </p:sp>
      <p:sp>
        <p:nvSpPr>
          <p:cNvPr id="18" name="Shape 16"/>
          <p:cNvSpPr/>
          <p:nvPr/>
        </p:nvSpPr>
        <p:spPr>
          <a:xfrm>
            <a:off x="685800" y="2093976"/>
            <a:ext cx="4069080" cy="713232"/>
          </a:xfrm>
          <a:prstGeom prst="rect">
            <a:avLst/>
          </a:prstGeom>
          <a:solidFill>
            <a:srgbClr val="21262D"/>
          </a:solidFill>
          <a:ln w="12700">
            <a:solidFill>
              <a:srgbClr val="30363D"/>
            </a:solidFill>
            <a:prstDash val="solid"/>
          </a:ln>
        </p:spPr>
      </p:sp>
      <p:sp>
        <p:nvSpPr>
          <p:cNvPr id="19" name="Shape 17"/>
          <p:cNvSpPr/>
          <p:nvPr/>
        </p:nvSpPr>
        <p:spPr>
          <a:xfrm>
            <a:off x="685800" y="2093976"/>
            <a:ext cx="4069080" cy="45720"/>
          </a:xfrm>
          <a:prstGeom prst="rect">
            <a:avLst/>
          </a:prstGeom>
          <a:solidFill>
            <a:srgbClr val="8957E5"/>
          </a:solidFill>
          <a:ln/>
        </p:spPr>
      </p:sp>
      <p:sp>
        <p:nvSpPr>
          <p:cNvPr id="20" name="Shape 18"/>
          <p:cNvSpPr/>
          <p:nvPr/>
        </p:nvSpPr>
        <p:spPr>
          <a:xfrm>
            <a:off x="3703320" y="2157984"/>
            <a:ext cx="1005840" cy="182880"/>
          </a:xfrm>
          <a:prstGeom prst="rect">
            <a:avLst/>
          </a:prstGeom>
          <a:solidFill>
            <a:srgbClr val="8957E5"/>
          </a:solidFill>
          <a:ln/>
        </p:spPr>
      </p:sp>
      <p:sp>
        <p:nvSpPr>
          <p:cNvPr id="21" name="Text 19"/>
          <p:cNvSpPr/>
          <p:nvPr/>
        </p:nvSpPr>
        <p:spPr>
          <a:xfrm>
            <a:off x="3703320" y="2157984"/>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22" name="Text 20"/>
          <p:cNvSpPr/>
          <p:nvPr/>
        </p:nvSpPr>
        <p:spPr>
          <a:xfrm>
            <a:off x="777240" y="2176272"/>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No-Confidence Motion</a:t>
            </a:r>
            <a:endParaRPr lang="en-US" sz="1200" dirty="0"/>
          </a:p>
        </p:txBody>
      </p:sp>
      <p:sp>
        <p:nvSpPr>
          <p:cNvPr id="23" name="Text 21"/>
          <p:cNvSpPr/>
          <p:nvPr/>
        </p:nvSpPr>
        <p:spPr>
          <a:xfrm>
            <a:off x="77724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Proves ruling govt has lost legislative majority support; if passed, govt must resign.</a:t>
            </a:r>
            <a:endParaRPr lang="en-US" sz="1000" dirty="0"/>
          </a:p>
        </p:txBody>
      </p:sp>
      <p:sp>
        <p:nvSpPr>
          <p:cNvPr id="24" name="Shape 22"/>
          <p:cNvSpPr/>
          <p:nvPr/>
        </p:nvSpPr>
        <p:spPr>
          <a:xfrm>
            <a:off x="685800" y="2843784"/>
            <a:ext cx="4069080" cy="713232"/>
          </a:xfrm>
          <a:prstGeom prst="rect">
            <a:avLst/>
          </a:prstGeom>
          <a:solidFill>
            <a:srgbClr val="21262D"/>
          </a:solidFill>
          <a:ln w="12700">
            <a:solidFill>
              <a:srgbClr val="30363D"/>
            </a:solidFill>
            <a:prstDash val="solid"/>
          </a:ln>
        </p:spPr>
      </p:sp>
      <p:sp>
        <p:nvSpPr>
          <p:cNvPr id="25" name="Shape 23"/>
          <p:cNvSpPr/>
          <p:nvPr/>
        </p:nvSpPr>
        <p:spPr>
          <a:xfrm>
            <a:off x="685800" y="2843784"/>
            <a:ext cx="4069080" cy="45720"/>
          </a:xfrm>
          <a:prstGeom prst="rect">
            <a:avLst/>
          </a:prstGeom>
          <a:solidFill>
            <a:srgbClr val="3FB950"/>
          </a:solidFill>
          <a:ln/>
        </p:spPr>
      </p:sp>
      <p:sp>
        <p:nvSpPr>
          <p:cNvPr id="26" name="Shape 24"/>
          <p:cNvSpPr/>
          <p:nvPr/>
        </p:nvSpPr>
        <p:spPr>
          <a:xfrm>
            <a:off x="3845052" y="2907792"/>
            <a:ext cx="864108" cy="182880"/>
          </a:xfrm>
          <a:prstGeom prst="rect">
            <a:avLst/>
          </a:prstGeom>
          <a:solidFill>
            <a:srgbClr val="3FB950"/>
          </a:solidFill>
          <a:ln/>
        </p:spPr>
      </p:sp>
      <p:sp>
        <p:nvSpPr>
          <p:cNvPr id="27" name="Text 25"/>
          <p:cNvSpPr/>
          <p:nvPr/>
        </p:nvSpPr>
        <p:spPr>
          <a:xfrm>
            <a:off x="3845052" y="2907792"/>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28" name="Text 26"/>
          <p:cNvSpPr/>
          <p:nvPr/>
        </p:nvSpPr>
        <p:spPr>
          <a:xfrm>
            <a:off x="777240" y="2926080"/>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NOTA</a:t>
            </a:r>
            <a:endParaRPr lang="en-US" sz="1200" dirty="0"/>
          </a:p>
        </p:txBody>
      </p:sp>
      <p:sp>
        <p:nvSpPr>
          <p:cNvPr id="29" name="Text 27"/>
          <p:cNvSpPr/>
          <p:nvPr/>
        </p:nvSpPr>
        <p:spPr>
          <a:xfrm>
            <a:off x="77724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None of the Above — ballot option to reject all candidates (used in India's EVMs).</a:t>
            </a:r>
            <a:endParaRPr lang="en-US" sz="1000" dirty="0"/>
          </a:p>
        </p:txBody>
      </p:sp>
      <p:sp>
        <p:nvSpPr>
          <p:cNvPr id="30" name="Shape 28"/>
          <p:cNvSpPr/>
          <p:nvPr/>
        </p:nvSpPr>
        <p:spPr>
          <a:xfrm>
            <a:off x="685800" y="3593592"/>
            <a:ext cx="4069080" cy="713232"/>
          </a:xfrm>
          <a:prstGeom prst="rect">
            <a:avLst/>
          </a:prstGeom>
          <a:solidFill>
            <a:srgbClr val="21262D"/>
          </a:solidFill>
          <a:ln w="12700">
            <a:solidFill>
              <a:srgbClr val="30363D"/>
            </a:solidFill>
            <a:prstDash val="solid"/>
          </a:ln>
        </p:spPr>
      </p:sp>
      <p:sp>
        <p:nvSpPr>
          <p:cNvPr id="31" name="Shape 29"/>
          <p:cNvSpPr/>
          <p:nvPr/>
        </p:nvSpPr>
        <p:spPr>
          <a:xfrm>
            <a:off x="685800" y="3593592"/>
            <a:ext cx="4069080" cy="45720"/>
          </a:xfrm>
          <a:prstGeom prst="rect">
            <a:avLst/>
          </a:prstGeom>
          <a:solidFill>
            <a:srgbClr val="79C0FF"/>
          </a:solidFill>
          <a:ln/>
        </p:spPr>
      </p:sp>
      <p:sp>
        <p:nvSpPr>
          <p:cNvPr id="32" name="Shape 30"/>
          <p:cNvSpPr/>
          <p:nvPr/>
        </p:nvSpPr>
        <p:spPr>
          <a:xfrm>
            <a:off x="3845052" y="3657600"/>
            <a:ext cx="864108" cy="182880"/>
          </a:xfrm>
          <a:prstGeom prst="rect">
            <a:avLst/>
          </a:prstGeom>
          <a:solidFill>
            <a:srgbClr val="79C0FF"/>
          </a:solidFill>
          <a:ln/>
        </p:spPr>
      </p:sp>
      <p:sp>
        <p:nvSpPr>
          <p:cNvPr id="33" name="Text 31"/>
          <p:cNvSpPr/>
          <p:nvPr/>
        </p:nvSpPr>
        <p:spPr>
          <a:xfrm>
            <a:off x="3845052" y="3657600"/>
            <a:ext cx="864108" cy="182880"/>
          </a:xfrm>
          <a:prstGeom prst="rect">
            <a:avLst/>
          </a:prstGeom>
          <a:noFill/>
          <a:ln/>
        </p:spPr>
        <p:txBody>
          <a:bodyPr wrap="square" rtlCol="0" anchor="ctr"/>
          <a:lstStyle/>
          <a:p>
            <a:pPr algn="ctr" indent="0" marL="0">
              <a:buNone/>
            </a:pPr>
            <a:r>
              <a:rPr lang="en-US" sz="750" b="1" dirty="0">
                <a:solidFill>
                  <a:srgbClr val="000000"/>
                </a:solidFill>
              </a:rPr>
              <a:t>Diplomacy</a:t>
            </a:r>
            <a:endParaRPr lang="en-US" sz="750" dirty="0"/>
          </a:p>
        </p:txBody>
      </p:sp>
      <p:sp>
        <p:nvSpPr>
          <p:cNvPr id="34" name="Text 32"/>
          <p:cNvSpPr/>
          <p:nvPr/>
        </p:nvSpPr>
        <p:spPr>
          <a:xfrm>
            <a:off x="777240" y="3675888"/>
            <a:ext cx="3022092" cy="274320"/>
          </a:xfrm>
          <a:prstGeom prst="rect">
            <a:avLst/>
          </a:prstGeom>
          <a:noFill/>
          <a:ln/>
        </p:spPr>
        <p:txBody>
          <a:bodyPr wrap="square" rtlCol="0" anchor="ctr"/>
          <a:lstStyle/>
          <a:p>
            <a:pPr indent="0" marL="0">
              <a:buNone/>
            </a:pPr>
            <a:r>
              <a:rPr lang="en-US" sz="1200" b="1" dirty="0">
                <a:solidFill>
                  <a:srgbClr val="79C0FF"/>
                </a:solidFill>
                <a:latin typeface="Calibri" pitchFamily="34" charset="0"/>
                <a:ea typeface="Calibri" pitchFamily="34" charset="-122"/>
                <a:cs typeface="Calibri" pitchFamily="34" charset="-120"/>
              </a:rPr>
              <a:t>🌐  Non-Alignment</a:t>
            </a:r>
            <a:endParaRPr lang="en-US" sz="1200" dirty="0"/>
          </a:p>
        </p:txBody>
      </p:sp>
      <p:sp>
        <p:nvSpPr>
          <p:cNvPr id="35" name="Text 33"/>
          <p:cNvSpPr/>
          <p:nvPr/>
        </p:nvSpPr>
        <p:spPr>
          <a:xfrm>
            <a:off x="77724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Foreign policy of not aligning with any major power bloc (NAM movement).</a:t>
            </a:r>
            <a:endParaRPr lang="en-US" sz="1000" dirty="0"/>
          </a:p>
        </p:txBody>
      </p:sp>
      <p:sp>
        <p:nvSpPr>
          <p:cNvPr id="36" name="Shape 34"/>
          <p:cNvSpPr/>
          <p:nvPr/>
        </p:nvSpPr>
        <p:spPr>
          <a:xfrm>
            <a:off x="685800" y="4343400"/>
            <a:ext cx="4069080" cy="713232"/>
          </a:xfrm>
          <a:prstGeom prst="rect">
            <a:avLst/>
          </a:prstGeom>
          <a:solidFill>
            <a:srgbClr val="21262D"/>
          </a:solidFill>
          <a:ln w="12700">
            <a:solidFill>
              <a:srgbClr val="30363D"/>
            </a:solidFill>
            <a:prstDash val="solid"/>
          </a:ln>
        </p:spPr>
      </p:sp>
      <p:sp>
        <p:nvSpPr>
          <p:cNvPr id="37" name="Shape 35"/>
          <p:cNvSpPr/>
          <p:nvPr/>
        </p:nvSpPr>
        <p:spPr>
          <a:xfrm>
            <a:off x="685800" y="4343400"/>
            <a:ext cx="4069080" cy="45720"/>
          </a:xfrm>
          <a:prstGeom prst="rect">
            <a:avLst/>
          </a:prstGeom>
          <a:solidFill>
            <a:srgbClr val="3FB950"/>
          </a:solidFill>
          <a:ln/>
        </p:spPr>
      </p:sp>
      <p:sp>
        <p:nvSpPr>
          <p:cNvPr id="38" name="Shape 36"/>
          <p:cNvSpPr/>
          <p:nvPr/>
        </p:nvSpPr>
        <p:spPr>
          <a:xfrm>
            <a:off x="3845052" y="4407408"/>
            <a:ext cx="864108" cy="182880"/>
          </a:xfrm>
          <a:prstGeom prst="rect">
            <a:avLst/>
          </a:prstGeom>
          <a:solidFill>
            <a:srgbClr val="3FB950"/>
          </a:solidFill>
          <a:ln/>
        </p:spPr>
      </p:sp>
      <p:sp>
        <p:nvSpPr>
          <p:cNvPr id="39" name="Text 37"/>
          <p:cNvSpPr/>
          <p:nvPr/>
        </p:nvSpPr>
        <p:spPr>
          <a:xfrm>
            <a:off x="3845052" y="4407408"/>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40" name="Text 38"/>
          <p:cNvSpPr/>
          <p:nvPr/>
        </p:nvSpPr>
        <p:spPr>
          <a:xfrm>
            <a:off x="777240" y="4425696"/>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Nomination</a:t>
            </a:r>
            <a:endParaRPr lang="en-US" sz="1200" dirty="0"/>
          </a:p>
        </p:txBody>
      </p:sp>
      <p:sp>
        <p:nvSpPr>
          <p:cNvPr id="41" name="Text 39"/>
          <p:cNvSpPr/>
          <p:nvPr/>
        </p:nvSpPr>
        <p:spPr>
          <a:xfrm>
            <a:off x="77724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Formal process of selecting a candidate to stand for election.</a:t>
            </a:r>
            <a:endParaRPr lang="en-US" sz="1000" dirty="0"/>
          </a:p>
        </p:txBody>
      </p:sp>
      <p:sp>
        <p:nvSpPr>
          <p:cNvPr id="42" name="Shape 40"/>
          <p:cNvSpPr/>
          <p:nvPr/>
        </p:nvSpPr>
        <p:spPr>
          <a:xfrm>
            <a:off x="4937760" y="594360"/>
            <a:ext cx="4069080" cy="713232"/>
          </a:xfrm>
          <a:prstGeom prst="rect">
            <a:avLst/>
          </a:prstGeom>
          <a:solidFill>
            <a:srgbClr val="21262D"/>
          </a:solidFill>
          <a:ln w="12700">
            <a:solidFill>
              <a:srgbClr val="30363D"/>
            </a:solidFill>
            <a:prstDash val="solid"/>
          </a:ln>
        </p:spPr>
      </p:sp>
      <p:sp>
        <p:nvSpPr>
          <p:cNvPr id="43" name="Shape 41"/>
          <p:cNvSpPr/>
          <p:nvPr/>
        </p:nvSpPr>
        <p:spPr>
          <a:xfrm>
            <a:off x="4937760" y="594360"/>
            <a:ext cx="4069080" cy="45720"/>
          </a:xfrm>
          <a:prstGeom prst="rect">
            <a:avLst/>
          </a:prstGeom>
          <a:solidFill>
            <a:srgbClr val="1F6FEB"/>
          </a:solidFill>
          <a:ln/>
        </p:spPr>
      </p:sp>
      <p:sp>
        <p:nvSpPr>
          <p:cNvPr id="44" name="Shape 42"/>
          <p:cNvSpPr/>
          <p:nvPr/>
        </p:nvSpPr>
        <p:spPr>
          <a:xfrm>
            <a:off x="8563356" y="658368"/>
            <a:ext cx="397764" cy="182880"/>
          </a:xfrm>
          <a:prstGeom prst="rect">
            <a:avLst/>
          </a:prstGeom>
          <a:solidFill>
            <a:srgbClr val="1F6FEB"/>
          </a:solidFill>
          <a:ln/>
        </p:spPr>
      </p:sp>
      <p:sp>
        <p:nvSpPr>
          <p:cNvPr id="45" name="Text 43"/>
          <p:cNvSpPr/>
          <p:nvPr/>
        </p:nvSpPr>
        <p:spPr>
          <a:xfrm>
            <a:off x="8563356" y="658368"/>
            <a:ext cx="397764" cy="182880"/>
          </a:xfrm>
          <a:prstGeom prst="rect">
            <a:avLst/>
          </a:prstGeom>
          <a:noFill/>
          <a:ln/>
        </p:spPr>
        <p:txBody>
          <a:bodyPr wrap="square" rtlCol="0" anchor="ctr"/>
          <a:lstStyle/>
          <a:p>
            <a:pPr algn="ctr" indent="0" marL="0">
              <a:buNone/>
            </a:pPr>
            <a:r>
              <a:rPr lang="en-US" sz="750" b="1" dirty="0">
                <a:solidFill>
                  <a:srgbClr val="000000"/>
                </a:solidFill>
              </a:rPr>
              <a:t>Law</a:t>
            </a:r>
            <a:endParaRPr lang="en-US" sz="750" dirty="0"/>
          </a:p>
        </p:txBody>
      </p:sp>
      <p:sp>
        <p:nvSpPr>
          <p:cNvPr id="46" name="Text 44"/>
          <p:cNvSpPr/>
          <p:nvPr/>
        </p:nvSpPr>
        <p:spPr>
          <a:xfrm>
            <a:off x="5029200" y="676656"/>
            <a:ext cx="3488436" cy="274320"/>
          </a:xfrm>
          <a:prstGeom prst="rect">
            <a:avLst/>
          </a:prstGeom>
          <a:noFill/>
          <a:ln/>
        </p:spPr>
        <p:txBody>
          <a:bodyPr wrap="square" rtlCol="0" anchor="ctr"/>
          <a:lstStyle/>
          <a:p>
            <a:pPr indent="0" marL="0">
              <a:buNone/>
            </a:pPr>
            <a:r>
              <a:rPr lang="en-US" sz="1200" b="1" dirty="0">
                <a:solidFill>
                  <a:srgbClr val="1F6FEB"/>
                </a:solidFill>
                <a:latin typeface="Calibri" pitchFamily="34" charset="0"/>
                <a:ea typeface="Calibri" pitchFamily="34" charset="-122"/>
                <a:cs typeface="Calibri" pitchFamily="34" charset="-120"/>
              </a:rPr>
              <a:t>📋  Ordinance</a:t>
            </a:r>
            <a:endParaRPr lang="en-US" sz="1200" dirty="0"/>
          </a:p>
        </p:txBody>
      </p:sp>
      <p:sp>
        <p:nvSpPr>
          <p:cNvPr id="47" name="Text 45"/>
          <p:cNvSpPr/>
          <p:nvPr/>
        </p:nvSpPr>
        <p:spPr>
          <a:xfrm>
            <a:off x="502920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Temporary law issued by exec when legislature is not in session; must be ratified.</a:t>
            </a:r>
            <a:endParaRPr lang="en-US" sz="1000" dirty="0"/>
          </a:p>
        </p:txBody>
      </p:sp>
      <p:sp>
        <p:nvSpPr>
          <p:cNvPr id="48" name="Shape 46"/>
          <p:cNvSpPr/>
          <p:nvPr/>
        </p:nvSpPr>
        <p:spPr>
          <a:xfrm>
            <a:off x="4937760" y="1344168"/>
            <a:ext cx="4069080" cy="713232"/>
          </a:xfrm>
          <a:prstGeom prst="rect">
            <a:avLst/>
          </a:prstGeom>
          <a:solidFill>
            <a:srgbClr val="21262D"/>
          </a:solidFill>
          <a:ln w="12700">
            <a:solidFill>
              <a:srgbClr val="30363D"/>
            </a:solidFill>
            <a:prstDash val="solid"/>
          </a:ln>
        </p:spPr>
      </p:sp>
      <p:sp>
        <p:nvSpPr>
          <p:cNvPr id="49" name="Shape 47"/>
          <p:cNvSpPr/>
          <p:nvPr/>
        </p:nvSpPr>
        <p:spPr>
          <a:xfrm>
            <a:off x="4937760" y="1344168"/>
            <a:ext cx="4069080" cy="45720"/>
          </a:xfrm>
          <a:prstGeom prst="rect">
            <a:avLst/>
          </a:prstGeom>
          <a:solidFill>
            <a:srgbClr val="8957E5"/>
          </a:solidFill>
          <a:ln/>
        </p:spPr>
      </p:sp>
      <p:sp>
        <p:nvSpPr>
          <p:cNvPr id="50" name="Shape 48"/>
          <p:cNvSpPr/>
          <p:nvPr/>
        </p:nvSpPr>
        <p:spPr>
          <a:xfrm>
            <a:off x="7955280" y="1408176"/>
            <a:ext cx="1005840" cy="182880"/>
          </a:xfrm>
          <a:prstGeom prst="rect">
            <a:avLst/>
          </a:prstGeom>
          <a:solidFill>
            <a:srgbClr val="8957E5"/>
          </a:solidFill>
          <a:ln/>
        </p:spPr>
      </p:sp>
      <p:sp>
        <p:nvSpPr>
          <p:cNvPr id="51" name="Text 49"/>
          <p:cNvSpPr/>
          <p:nvPr/>
        </p:nvSpPr>
        <p:spPr>
          <a:xfrm>
            <a:off x="7955280" y="1408176"/>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52" name="Text 50"/>
          <p:cNvSpPr/>
          <p:nvPr/>
        </p:nvSpPr>
        <p:spPr>
          <a:xfrm>
            <a:off x="5029200" y="1426464"/>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Opposition</a:t>
            </a:r>
            <a:endParaRPr lang="en-US" sz="1200" dirty="0"/>
          </a:p>
        </p:txBody>
      </p:sp>
      <p:sp>
        <p:nvSpPr>
          <p:cNvPr id="53" name="Text 51"/>
          <p:cNvSpPr/>
          <p:nvPr/>
        </p:nvSpPr>
        <p:spPr>
          <a:xfrm>
            <a:off x="502920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Party/coalition not in power; scrutinizes and holds ruling govt accountable.</a:t>
            </a:r>
            <a:endParaRPr lang="en-US" sz="1000" dirty="0"/>
          </a:p>
        </p:txBody>
      </p:sp>
      <p:sp>
        <p:nvSpPr>
          <p:cNvPr id="54" name="Shape 52"/>
          <p:cNvSpPr/>
          <p:nvPr/>
        </p:nvSpPr>
        <p:spPr>
          <a:xfrm>
            <a:off x="4937760" y="2093976"/>
            <a:ext cx="4069080" cy="713232"/>
          </a:xfrm>
          <a:prstGeom prst="rect">
            <a:avLst/>
          </a:prstGeom>
          <a:solidFill>
            <a:srgbClr val="21262D"/>
          </a:solidFill>
          <a:ln w="12700">
            <a:solidFill>
              <a:srgbClr val="30363D"/>
            </a:solidFill>
            <a:prstDash val="solid"/>
          </a:ln>
        </p:spPr>
      </p:sp>
      <p:sp>
        <p:nvSpPr>
          <p:cNvPr id="55" name="Shape 53"/>
          <p:cNvSpPr/>
          <p:nvPr/>
        </p:nvSpPr>
        <p:spPr>
          <a:xfrm>
            <a:off x="4937760" y="2093976"/>
            <a:ext cx="4069080" cy="45720"/>
          </a:xfrm>
          <a:prstGeom prst="rect">
            <a:avLst/>
          </a:prstGeom>
          <a:solidFill>
            <a:srgbClr val="58A6FF"/>
          </a:solidFill>
          <a:ln/>
        </p:spPr>
      </p:sp>
      <p:sp>
        <p:nvSpPr>
          <p:cNvPr id="56" name="Shape 54"/>
          <p:cNvSpPr/>
          <p:nvPr/>
        </p:nvSpPr>
        <p:spPr>
          <a:xfrm>
            <a:off x="8019288" y="2157984"/>
            <a:ext cx="941832" cy="182880"/>
          </a:xfrm>
          <a:prstGeom prst="rect">
            <a:avLst/>
          </a:prstGeom>
          <a:solidFill>
            <a:srgbClr val="58A6FF"/>
          </a:solidFill>
          <a:ln/>
        </p:spPr>
      </p:sp>
      <p:sp>
        <p:nvSpPr>
          <p:cNvPr id="57" name="Text 55"/>
          <p:cNvSpPr/>
          <p:nvPr/>
        </p:nvSpPr>
        <p:spPr>
          <a:xfrm>
            <a:off x="8019288" y="2157984"/>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58" name="Text 56"/>
          <p:cNvSpPr/>
          <p:nvPr/>
        </p:nvSpPr>
        <p:spPr>
          <a:xfrm>
            <a:off x="5029200" y="2176272"/>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Ombudsman</a:t>
            </a:r>
            <a:endParaRPr lang="en-US" sz="1200" dirty="0"/>
          </a:p>
        </p:txBody>
      </p:sp>
      <p:sp>
        <p:nvSpPr>
          <p:cNvPr id="59" name="Text 57"/>
          <p:cNvSpPr/>
          <p:nvPr/>
        </p:nvSpPr>
        <p:spPr>
          <a:xfrm>
            <a:off x="502920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Independent official investigating complaints against govt agencies for citizens.</a:t>
            </a:r>
            <a:endParaRPr lang="en-US" sz="1000" dirty="0"/>
          </a:p>
        </p:txBody>
      </p:sp>
      <p:sp>
        <p:nvSpPr>
          <p:cNvPr id="60" name="Shape 58"/>
          <p:cNvSpPr/>
          <p:nvPr/>
        </p:nvSpPr>
        <p:spPr>
          <a:xfrm>
            <a:off x="4937760" y="2843784"/>
            <a:ext cx="4069080" cy="713232"/>
          </a:xfrm>
          <a:prstGeom prst="rect">
            <a:avLst/>
          </a:prstGeom>
          <a:solidFill>
            <a:srgbClr val="21262D"/>
          </a:solidFill>
          <a:ln w="12700">
            <a:solidFill>
              <a:srgbClr val="30363D"/>
            </a:solidFill>
            <a:prstDash val="solid"/>
          </a:ln>
        </p:spPr>
      </p:sp>
      <p:sp>
        <p:nvSpPr>
          <p:cNvPr id="61" name="Shape 59"/>
          <p:cNvSpPr/>
          <p:nvPr/>
        </p:nvSpPr>
        <p:spPr>
          <a:xfrm>
            <a:off x="4937760" y="2843784"/>
            <a:ext cx="4069080" cy="45720"/>
          </a:xfrm>
          <a:prstGeom prst="rect">
            <a:avLst/>
          </a:prstGeom>
          <a:solidFill>
            <a:srgbClr val="58A6FF"/>
          </a:solidFill>
          <a:ln/>
        </p:spPr>
      </p:sp>
      <p:sp>
        <p:nvSpPr>
          <p:cNvPr id="62" name="Shape 60"/>
          <p:cNvSpPr/>
          <p:nvPr/>
        </p:nvSpPr>
        <p:spPr>
          <a:xfrm>
            <a:off x="8019288" y="2907792"/>
            <a:ext cx="941832" cy="182880"/>
          </a:xfrm>
          <a:prstGeom prst="rect">
            <a:avLst/>
          </a:prstGeom>
          <a:solidFill>
            <a:srgbClr val="58A6FF"/>
          </a:solidFill>
          <a:ln/>
        </p:spPr>
      </p:sp>
      <p:sp>
        <p:nvSpPr>
          <p:cNvPr id="63" name="Text 61"/>
          <p:cNvSpPr/>
          <p:nvPr/>
        </p:nvSpPr>
        <p:spPr>
          <a:xfrm>
            <a:off x="8019288" y="2907792"/>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64" name="Text 62"/>
          <p:cNvSpPr/>
          <p:nvPr/>
        </p:nvSpPr>
        <p:spPr>
          <a:xfrm>
            <a:off x="5029200" y="2926080"/>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Oath of Office</a:t>
            </a:r>
            <a:endParaRPr lang="en-US" sz="1200" dirty="0"/>
          </a:p>
        </p:txBody>
      </p:sp>
      <p:sp>
        <p:nvSpPr>
          <p:cNvPr id="65" name="Text 63"/>
          <p:cNvSpPr/>
          <p:nvPr/>
        </p:nvSpPr>
        <p:spPr>
          <a:xfrm>
            <a:off x="502920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Formal pledge by officials to uphold constitution and serve faithfully.</a:t>
            </a:r>
            <a:endParaRPr lang="en-US" sz="1000" dirty="0"/>
          </a:p>
        </p:txBody>
      </p:sp>
      <p:sp>
        <p:nvSpPr>
          <p:cNvPr id="66" name="Shape 64"/>
          <p:cNvSpPr/>
          <p:nvPr/>
        </p:nvSpPr>
        <p:spPr>
          <a:xfrm>
            <a:off x="4937760" y="3593592"/>
            <a:ext cx="4069080" cy="713232"/>
          </a:xfrm>
          <a:prstGeom prst="rect">
            <a:avLst/>
          </a:prstGeom>
          <a:solidFill>
            <a:srgbClr val="21262D"/>
          </a:solidFill>
          <a:ln w="12700">
            <a:solidFill>
              <a:srgbClr val="30363D"/>
            </a:solidFill>
            <a:prstDash val="solid"/>
          </a:ln>
        </p:spPr>
      </p:sp>
      <p:sp>
        <p:nvSpPr>
          <p:cNvPr id="67" name="Shape 65"/>
          <p:cNvSpPr/>
          <p:nvPr/>
        </p:nvSpPr>
        <p:spPr>
          <a:xfrm>
            <a:off x="4937760" y="3593592"/>
            <a:ext cx="4069080" cy="45720"/>
          </a:xfrm>
          <a:prstGeom prst="rect">
            <a:avLst/>
          </a:prstGeom>
          <a:solidFill>
            <a:srgbClr val="58A6FF"/>
          </a:solidFill>
          <a:ln/>
        </p:spPr>
      </p:sp>
      <p:sp>
        <p:nvSpPr>
          <p:cNvPr id="68" name="Shape 66"/>
          <p:cNvSpPr/>
          <p:nvPr/>
        </p:nvSpPr>
        <p:spPr>
          <a:xfrm>
            <a:off x="8019288" y="3657600"/>
            <a:ext cx="941832" cy="182880"/>
          </a:xfrm>
          <a:prstGeom prst="rect">
            <a:avLst/>
          </a:prstGeom>
          <a:solidFill>
            <a:srgbClr val="58A6FF"/>
          </a:solidFill>
          <a:ln/>
        </p:spPr>
      </p:sp>
      <p:sp>
        <p:nvSpPr>
          <p:cNvPr id="69" name="Text 67"/>
          <p:cNvSpPr/>
          <p:nvPr/>
        </p:nvSpPr>
        <p:spPr>
          <a:xfrm>
            <a:off x="8019288" y="3657600"/>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70" name="Text 68"/>
          <p:cNvSpPr/>
          <p:nvPr/>
        </p:nvSpPr>
        <p:spPr>
          <a:xfrm>
            <a:off x="5029200" y="3675888"/>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Oligarchy</a:t>
            </a:r>
            <a:endParaRPr lang="en-US" sz="1200" dirty="0"/>
          </a:p>
        </p:txBody>
      </p:sp>
      <p:sp>
        <p:nvSpPr>
          <p:cNvPr id="71" name="Text 69"/>
          <p:cNvSpPr/>
          <p:nvPr/>
        </p:nvSpPr>
        <p:spPr>
          <a:xfrm>
            <a:off x="502920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Govt where power rests with a small elite group (wealth, family, military, corporate).</a:t>
            </a:r>
            <a:endParaRPr lang="en-US" sz="1000" dirty="0"/>
          </a:p>
        </p:txBody>
      </p:sp>
      <p:sp>
        <p:nvSpPr>
          <p:cNvPr id="72" name="Shape 70"/>
          <p:cNvSpPr/>
          <p:nvPr/>
        </p:nvSpPr>
        <p:spPr>
          <a:xfrm>
            <a:off x="4937760" y="4343400"/>
            <a:ext cx="4069080" cy="713232"/>
          </a:xfrm>
          <a:prstGeom prst="rect">
            <a:avLst/>
          </a:prstGeom>
          <a:solidFill>
            <a:srgbClr val="21262D"/>
          </a:solidFill>
          <a:ln w="12700">
            <a:solidFill>
              <a:srgbClr val="30363D"/>
            </a:solidFill>
            <a:prstDash val="solid"/>
          </a:ln>
        </p:spPr>
      </p:sp>
      <p:sp>
        <p:nvSpPr>
          <p:cNvPr id="73" name="Shape 71"/>
          <p:cNvSpPr/>
          <p:nvPr/>
        </p:nvSpPr>
        <p:spPr>
          <a:xfrm>
            <a:off x="4937760" y="4343400"/>
            <a:ext cx="4069080" cy="45720"/>
          </a:xfrm>
          <a:prstGeom prst="rect">
            <a:avLst/>
          </a:prstGeom>
          <a:solidFill>
            <a:srgbClr val="58A6FF"/>
          </a:solidFill>
          <a:ln/>
        </p:spPr>
      </p:sp>
      <p:sp>
        <p:nvSpPr>
          <p:cNvPr id="74" name="Shape 72"/>
          <p:cNvSpPr/>
          <p:nvPr/>
        </p:nvSpPr>
        <p:spPr>
          <a:xfrm>
            <a:off x="8019288" y="4407408"/>
            <a:ext cx="941832" cy="182880"/>
          </a:xfrm>
          <a:prstGeom prst="rect">
            <a:avLst/>
          </a:prstGeom>
          <a:solidFill>
            <a:srgbClr val="58A6FF"/>
          </a:solidFill>
          <a:ln/>
        </p:spPr>
      </p:sp>
      <p:sp>
        <p:nvSpPr>
          <p:cNvPr id="75" name="Text 73"/>
          <p:cNvSpPr/>
          <p:nvPr/>
        </p:nvSpPr>
        <p:spPr>
          <a:xfrm>
            <a:off x="8019288" y="4407408"/>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76" name="Text 74"/>
          <p:cNvSpPr/>
          <p:nvPr/>
        </p:nvSpPr>
        <p:spPr>
          <a:xfrm>
            <a:off x="5029200" y="4425696"/>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Open Government</a:t>
            </a:r>
            <a:endParaRPr lang="en-US" sz="1200" dirty="0"/>
          </a:p>
        </p:txBody>
      </p:sp>
      <p:sp>
        <p:nvSpPr>
          <p:cNvPr id="77" name="Text 75"/>
          <p:cNvSpPr/>
          <p:nvPr/>
        </p:nvSpPr>
        <p:spPr>
          <a:xfrm>
            <a:off x="502920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Governance philosophy emphasizing transparency, participation, and public access.</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502920" cy="5143500"/>
          </a:xfrm>
          <a:prstGeom prst="rect">
            <a:avLst/>
          </a:prstGeom>
          <a:solidFill>
            <a:srgbClr val="8957E5"/>
          </a:solidFill>
          <a:ln/>
        </p:spPr>
      </p:sp>
      <p:sp>
        <p:nvSpPr>
          <p:cNvPr id="3" name="Text 1"/>
          <p:cNvSpPr/>
          <p:nvPr/>
        </p:nvSpPr>
        <p:spPr>
          <a:xfrm>
            <a:off x="0" y="2103120"/>
            <a:ext cx="502920" cy="822960"/>
          </a:xfrm>
          <a:prstGeom prst="rect">
            <a:avLst/>
          </a:prstGeom>
          <a:noFill/>
          <a:ln/>
        </p:spPr>
        <p:txBody>
          <a:bodyPr wrap="square" rtlCol="0" anchor="ctr"/>
          <a:lstStyle/>
          <a:p>
            <a:pPr algn="ctr" indent="0" marL="0">
              <a:buNone/>
            </a:pPr>
            <a:r>
              <a:rPr lang="en-US" sz="3200" b="1" dirty="0">
                <a:solidFill>
                  <a:srgbClr val="FFFFFF"/>
                </a:solidFill>
              </a:rPr>
              <a:t>P</a:t>
            </a:r>
            <a:endParaRPr lang="en-US" sz="3200" dirty="0"/>
          </a:p>
        </p:txBody>
      </p:sp>
      <p:sp>
        <p:nvSpPr>
          <p:cNvPr id="4" name="Text 2"/>
          <p:cNvSpPr/>
          <p:nvPr/>
        </p:nvSpPr>
        <p:spPr>
          <a:xfrm>
            <a:off x="685800" y="91440"/>
            <a:ext cx="8229600" cy="411480"/>
          </a:xfrm>
          <a:prstGeom prst="rect">
            <a:avLst/>
          </a:prstGeom>
          <a:noFill/>
          <a:ln/>
        </p:spPr>
        <p:txBody>
          <a:bodyPr wrap="square" rtlCol="0" anchor="ctr"/>
          <a:lstStyle/>
          <a:p>
            <a:pPr indent="0" marL="0">
              <a:buNone/>
            </a:pPr>
            <a:r>
              <a:rPr lang="en-US" sz="1800" b="1" dirty="0">
                <a:solidFill>
                  <a:srgbClr val="E6EDF3"/>
                </a:solidFill>
              </a:rPr>
              <a:t>P — KEY TERMS (Part 1)</a:t>
            </a:r>
            <a:endParaRPr lang="en-US" sz="1800" dirty="0"/>
          </a:p>
        </p:txBody>
      </p:sp>
      <p:sp>
        <p:nvSpPr>
          <p:cNvPr id="5" name="Shape 3"/>
          <p:cNvSpPr/>
          <p:nvPr/>
        </p:nvSpPr>
        <p:spPr>
          <a:xfrm>
            <a:off x="685800" y="594360"/>
            <a:ext cx="4069080" cy="713232"/>
          </a:xfrm>
          <a:prstGeom prst="rect">
            <a:avLst/>
          </a:prstGeom>
          <a:solidFill>
            <a:srgbClr val="21262D"/>
          </a:solidFill>
          <a:ln w="12700">
            <a:solidFill>
              <a:srgbClr val="30363D"/>
            </a:solidFill>
            <a:prstDash val="solid"/>
          </a:ln>
        </p:spPr>
      </p:sp>
      <p:sp>
        <p:nvSpPr>
          <p:cNvPr id="6" name="Shape 4"/>
          <p:cNvSpPr/>
          <p:nvPr/>
        </p:nvSpPr>
        <p:spPr>
          <a:xfrm>
            <a:off x="685800" y="594360"/>
            <a:ext cx="4069080" cy="45720"/>
          </a:xfrm>
          <a:prstGeom prst="rect">
            <a:avLst/>
          </a:prstGeom>
          <a:solidFill>
            <a:srgbClr val="8957E5"/>
          </a:solidFill>
          <a:ln/>
        </p:spPr>
      </p:sp>
      <p:sp>
        <p:nvSpPr>
          <p:cNvPr id="7" name="Shape 5"/>
          <p:cNvSpPr/>
          <p:nvPr/>
        </p:nvSpPr>
        <p:spPr>
          <a:xfrm>
            <a:off x="3703320" y="658368"/>
            <a:ext cx="1005840" cy="182880"/>
          </a:xfrm>
          <a:prstGeom prst="rect">
            <a:avLst/>
          </a:prstGeom>
          <a:solidFill>
            <a:srgbClr val="8957E5"/>
          </a:solidFill>
          <a:ln/>
        </p:spPr>
      </p:sp>
      <p:sp>
        <p:nvSpPr>
          <p:cNvPr id="8" name="Text 6"/>
          <p:cNvSpPr/>
          <p:nvPr/>
        </p:nvSpPr>
        <p:spPr>
          <a:xfrm>
            <a:off x="3703320" y="658368"/>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9" name="Text 7"/>
          <p:cNvSpPr/>
          <p:nvPr/>
        </p:nvSpPr>
        <p:spPr>
          <a:xfrm>
            <a:off x="777240" y="676656"/>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Parliament</a:t>
            </a:r>
            <a:endParaRPr lang="en-US" sz="1200" dirty="0"/>
          </a:p>
        </p:txBody>
      </p:sp>
      <p:sp>
        <p:nvSpPr>
          <p:cNvPr id="10" name="Text 8"/>
          <p:cNvSpPr/>
          <p:nvPr/>
        </p:nvSpPr>
        <p:spPr>
          <a:xfrm>
            <a:off x="77724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Supreme legislative body of a country; makes laws, approves budgets, oversees exec.</a:t>
            </a:r>
            <a:endParaRPr lang="en-US" sz="1000" dirty="0"/>
          </a:p>
        </p:txBody>
      </p:sp>
      <p:sp>
        <p:nvSpPr>
          <p:cNvPr id="11" name="Shape 9"/>
          <p:cNvSpPr/>
          <p:nvPr/>
        </p:nvSpPr>
        <p:spPr>
          <a:xfrm>
            <a:off x="685800" y="1344168"/>
            <a:ext cx="4069080" cy="713232"/>
          </a:xfrm>
          <a:prstGeom prst="rect">
            <a:avLst/>
          </a:prstGeom>
          <a:solidFill>
            <a:srgbClr val="21262D"/>
          </a:solidFill>
          <a:ln w="12700">
            <a:solidFill>
              <a:srgbClr val="30363D"/>
            </a:solidFill>
            <a:prstDash val="solid"/>
          </a:ln>
        </p:spPr>
      </p:sp>
      <p:sp>
        <p:nvSpPr>
          <p:cNvPr id="12" name="Shape 10"/>
          <p:cNvSpPr/>
          <p:nvPr/>
        </p:nvSpPr>
        <p:spPr>
          <a:xfrm>
            <a:off x="685800" y="1344168"/>
            <a:ext cx="4069080" cy="45720"/>
          </a:xfrm>
          <a:prstGeom prst="rect">
            <a:avLst/>
          </a:prstGeom>
          <a:solidFill>
            <a:srgbClr val="3FB950"/>
          </a:solidFill>
          <a:ln/>
        </p:spPr>
      </p:sp>
      <p:sp>
        <p:nvSpPr>
          <p:cNvPr id="13" name="Shape 11"/>
          <p:cNvSpPr/>
          <p:nvPr/>
        </p:nvSpPr>
        <p:spPr>
          <a:xfrm>
            <a:off x="3845052" y="1408176"/>
            <a:ext cx="864108" cy="182880"/>
          </a:xfrm>
          <a:prstGeom prst="rect">
            <a:avLst/>
          </a:prstGeom>
          <a:solidFill>
            <a:srgbClr val="3FB950"/>
          </a:solidFill>
          <a:ln/>
        </p:spPr>
      </p:sp>
      <p:sp>
        <p:nvSpPr>
          <p:cNvPr id="14" name="Text 12"/>
          <p:cNvSpPr/>
          <p:nvPr/>
        </p:nvSpPr>
        <p:spPr>
          <a:xfrm>
            <a:off x="3845052" y="1408176"/>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15" name="Text 13"/>
          <p:cNvSpPr/>
          <p:nvPr/>
        </p:nvSpPr>
        <p:spPr>
          <a:xfrm>
            <a:off x="777240" y="1426464"/>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Plebiscite</a:t>
            </a:r>
            <a:endParaRPr lang="en-US" sz="1200" dirty="0"/>
          </a:p>
        </p:txBody>
      </p:sp>
      <p:sp>
        <p:nvSpPr>
          <p:cNvPr id="16" name="Text 14"/>
          <p:cNvSpPr/>
          <p:nvPr/>
        </p:nvSpPr>
        <p:spPr>
          <a:xfrm>
            <a:off x="77724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Direct vote by electorate on important political question (sovereignty, constitution change).</a:t>
            </a:r>
            <a:endParaRPr lang="en-US" sz="1000" dirty="0"/>
          </a:p>
        </p:txBody>
      </p:sp>
      <p:sp>
        <p:nvSpPr>
          <p:cNvPr id="17" name="Shape 15"/>
          <p:cNvSpPr/>
          <p:nvPr/>
        </p:nvSpPr>
        <p:spPr>
          <a:xfrm>
            <a:off x="685800" y="2093976"/>
            <a:ext cx="4069080" cy="713232"/>
          </a:xfrm>
          <a:prstGeom prst="rect">
            <a:avLst/>
          </a:prstGeom>
          <a:solidFill>
            <a:srgbClr val="21262D"/>
          </a:solidFill>
          <a:ln w="12700">
            <a:solidFill>
              <a:srgbClr val="30363D"/>
            </a:solidFill>
            <a:prstDash val="solid"/>
          </a:ln>
        </p:spPr>
      </p:sp>
      <p:sp>
        <p:nvSpPr>
          <p:cNvPr id="18" name="Shape 16"/>
          <p:cNvSpPr/>
          <p:nvPr/>
        </p:nvSpPr>
        <p:spPr>
          <a:xfrm>
            <a:off x="685800" y="2093976"/>
            <a:ext cx="4069080" cy="45720"/>
          </a:xfrm>
          <a:prstGeom prst="rect">
            <a:avLst/>
          </a:prstGeom>
          <a:solidFill>
            <a:srgbClr val="58A6FF"/>
          </a:solidFill>
          <a:ln/>
        </p:spPr>
      </p:sp>
      <p:sp>
        <p:nvSpPr>
          <p:cNvPr id="19" name="Shape 17"/>
          <p:cNvSpPr/>
          <p:nvPr/>
        </p:nvSpPr>
        <p:spPr>
          <a:xfrm>
            <a:off x="3767328" y="2157984"/>
            <a:ext cx="941832" cy="182880"/>
          </a:xfrm>
          <a:prstGeom prst="rect">
            <a:avLst/>
          </a:prstGeom>
          <a:solidFill>
            <a:srgbClr val="58A6FF"/>
          </a:solidFill>
          <a:ln/>
        </p:spPr>
      </p:sp>
      <p:sp>
        <p:nvSpPr>
          <p:cNvPr id="20" name="Text 18"/>
          <p:cNvSpPr/>
          <p:nvPr/>
        </p:nvSpPr>
        <p:spPr>
          <a:xfrm>
            <a:off x="3767328" y="2157984"/>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21" name="Text 19"/>
          <p:cNvSpPr/>
          <p:nvPr/>
        </p:nvSpPr>
        <p:spPr>
          <a:xfrm>
            <a:off x="777240" y="2176272"/>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Populism</a:t>
            </a:r>
            <a:endParaRPr lang="en-US" sz="1200" dirty="0"/>
          </a:p>
        </p:txBody>
      </p:sp>
      <p:sp>
        <p:nvSpPr>
          <p:cNvPr id="22" name="Text 20"/>
          <p:cNvSpPr/>
          <p:nvPr/>
        </p:nvSpPr>
        <p:spPr>
          <a:xfrm>
            <a:off x="77724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Appeals to ordinary people against perceived elites; can be left or right-wing.</a:t>
            </a:r>
            <a:endParaRPr lang="en-US" sz="1000" dirty="0"/>
          </a:p>
        </p:txBody>
      </p:sp>
      <p:sp>
        <p:nvSpPr>
          <p:cNvPr id="23" name="Shape 21"/>
          <p:cNvSpPr/>
          <p:nvPr/>
        </p:nvSpPr>
        <p:spPr>
          <a:xfrm>
            <a:off x="685800" y="2843784"/>
            <a:ext cx="4069080" cy="713232"/>
          </a:xfrm>
          <a:prstGeom prst="rect">
            <a:avLst/>
          </a:prstGeom>
          <a:solidFill>
            <a:srgbClr val="21262D"/>
          </a:solidFill>
          <a:ln w="12700">
            <a:solidFill>
              <a:srgbClr val="30363D"/>
            </a:solidFill>
            <a:prstDash val="solid"/>
          </a:ln>
        </p:spPr>
      </p:sp>
      <p:sp>
        <p:nvSpPr>
          <p:cNvPr id="24" name="Shape 22"/>
          <p:cNvSpPr/>
          <p:nvPr/>
        </p:nvSpPr>
        <p:spPr>
          <a:xfrm>
            <a:off x="685800" y="2843784"/>
            <a:ext cx="4069080" cy="45720"/>
          </a:xfrm>
          <a:prstGeom prst="rect">
            <a:avLst/>
          </a:prstGeom>
          <a:solidFill>
            <a:srgbClr val="F0C040"/>
          </a:solidFill>
          <a:ln/>
        </p:spPr>
      </p:sp>
      <p:sp>
        <p:nvSpPr>
          <p:cNvPr id="25" name="Shape 23"/>
          <p:cNvSpPr/>
          <p:nvPr/>
        </p:nvSpPr>
        <p:spPr>
          <a:xfrm>
            <a:off x="3703320" y="2907792"/>
            <a:ext cx="1005840" cy="182880"/>
          </a:xfrm>
          <a:prstGeom prst="rect">
            <a:avLst/>
          </a:prstGeom>
          <a:solidFill>
            <a:srgbClr val="F0C040"/>
          </a:solidFill>
          <a:ln/>
        </p:spPr>
      </p:sp>
      <p:sp>
        <p:nvSpPr>
          <p:cNvPr id="26" name="Text 24"/>
          <p:cNvSpPr/>
          <p:nvPr/>
        </p:nvSpPr>
        <p:spPr>
          <a:xfrm>
            <a:off x="3703320" y="2907792"/>
            <a:ext cx="1005840" cy="182880"/>
          </a:xfrm>
          <a:prstGeom prst="rect">
            <a:avLst/>
          </a:prstGeom>
          <a:noFill/>
          <a:ln/>
        </p:spPr>
        <p:txBody>
          <a:bodyPr wrap="square" rtlCol="0" anchor="ctr"/>
          <a:lstStyle/>
          <a:p>
            <a:pPr algn="ctr" indent="0" marL="0">
              <a:buNone/>
            </a:pPr>
            <a:r>
              <a:rPr lang="en-US" sz="750" b="1" dirty="0">
                <a:solidFill>
                  <a:srgbClr val="000000"/>
                </a:solidFill>
              </a:rPr>
              <a:t>Constitution</a:t>
            </a:r>
            <a:endParaRPr lang="en-US" sz="750" dirty="0"/>
          </a:p>
        </p:txBody>
      </p:sp>
      <p:sp>
        <p:nvSpPr>
          <p:cNvPr id="27" name="Text 25"/>
          <p:cNvSpPr/>
          <p:nvPr/>
        </p:nvSpPr>
        <p:spPr>
          <a:xfrm>
            <a:off x="777240" y="2926080"/>
            <a:ext cx="2880360" cy="274320"/>
          </a:xfrm>
          <a:prstGeom prst="rect">
            <a:avLst/>
          </a:prstGeom>
          <a:noFill/>
          <a:ln/>
        </p:spPr>
        <p:txBody>
          <a:bodyPr wrap="square" rtlCol="0" anchor="ctr"/>
          <a:lstStyle/>
          <a:p>
            <a:pPr indent="0" marL="0">
              <a:buNone/>
            </a:pPr>
            <a:r>
              <a:rPr lang="en-US" sz="1200" b="1" dirty="0">
                <a:solidFill>
                  <a:srgbClr val="F0C040"/>
                </a:solidFill>
                <a:latin typeface="Calibri" pitchFamily="34" charset="0"/>
                <a:ea typeface="Calibri" pitchFamily="34" charset="-122"/>
                <a:cs typeface="Calibri" pitchFamily="34" charset="-120"/>
              </a:rPr>
              <a:t>📜  Preamble</a:t>
            </a:r>
            <a:endParaRPr lang="en-US" sz="1200" dirty="0"/>
          </a:p>
        </p:txBody>
      </p:sp>
      <p:sp>
        <p:nvSpPr>
          <p:cNvPr id="28" name="Text 26"/>
          <p:cNvSpPr/>
          <p:nvPr/>
        </p:nvSpPr>
        <p:spPr>
          <a:xfrm>
            <a:off x="77724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Introductory statement of a constitution setting guiding principles (India: sovereign, secular…).</a:t>
            </a:r>
            <a:endParaRPr lang="en-US" sz="1000" dirty="0"/>
          </a:p>
        </p:txBody>
      </p:sp>
      <p:sp>
        <p:nvSpPr>
          <p:cNvPr id="29" name="Shape 27"/>
          <p:cNvSpPr/>
          <p:nvPr/>
        </p:nvSpPr>
        <p:spPr>
          <a:xfrm>
            <a:off x="685800" y="3593592"/>
            <a:ext cx="4069080" cy="713232"/>
          </a:xfrm>
          <a:prstGeom prst="rect">
            <a:avLst/>
          </a:prstGeom>
          <a:solidFill>
            <a:srgbClr val="21262D"/>
          </a:solidFill>
          <a:ln w="12700">
            <a:solidFill>
              <a:srgbClr val="30363D"/>
            </a:solidFill>
            <a:prstDash val="solid"/>
          </a:ln>
        </p:spPr>
      </p:sp>
      <p:sp>
        <p:nvSpPr>
          <p:cNvPr id="30" name="Shape 28"/>
          <p:cNvSpPr/>
          <p:nvPr/>
        </p:nvSpPr>
        <p:spPr>
          <a:xfrm>
            <a:off x="685800" y="3593592"/>
            <a:ext cx="4069080" cy="45720"/>
          </a:xfrm>
          <a:prstGeom prst="rect">
            <a:avLst/>
          </a:prstGeom>
          <a:solidFill>
            <a:srgbClr val="58A6FF"/>
          </a:solidFill>
          <a:ln/>
        </p:spPr>
      </p:sp>
      <p:sp>
        <p:nvSpPr>
          <p:cNvPr id="31" name="Shape 29"/>
          <p:cNvSpPr/>
          <p:nvPr/>
        </p:nvSpPr>
        <p:spPr>
          <a:xfrm>
            <a:off x="3767328" y="3657600"/>
            <a:ext cx="941832" cy="182880"/>
          </a:xfrm>
          <a:prstGeom prst="rect">
            <a:avLst/>
          </a:prstGeom>
          <a:solidFill>
            <a:srgbClr val="58A6FF"/>
          </a:solidFill>
          <a:ln/>
        </p:spPr>
      </p:sp>
      <p:sp>
        <p:nvSpPr>
          <p:cNvPr id="32" name="Text 30"/>
          <p:cNvSpPr/>
          <p:nvPr/>
        </p:nvSpPr>
        <p:spPr>
          <a:xfrm>
            <a:off x="3767328" y="3657600"/>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33" name="Text 31"/>
          <p:cNvSpPr/>
          <p:nvPr/>
        </p:nvSpPr>
        <p:spPr>
          <a:xfrm>
            <a:off x="777240" y="3675888"/>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Prime Minister</a:t>
            </a:r>
            <a:endParaRPr lang="en-US" sz="1200" dirty="0"/>
          </a:p>
        </p:txBody>
      </p:sp>
      <p:sp>
        <p:nvSpPr>
          <p:cNvPr id="34" name="Text 32"/>
          <p:cNvSpPr/>
          <p:nvPr/>
        </p:nvSpPr>
        <p:spPr>
          <a:xfrm>
            <a:off x="77724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Head of govt in parliamentary system; leader of majority party/coalition.</a:t>
            </a:r>
            <a:endParaRPr lang="en-US" sz="1000" dirty="0"/>
          </a:p>
        </p:txBody>
      </p:sp>
      <p:sp>
        <p:nvSpPr>
          <p:cNvPr id="35" name="Shape 33"/>
          <p:cNvSpPr/>
          <p:nvPr/>
        </p:nvSpPr>
        <p:spPr>
          <a:xfrm>
            <a:off x="685800" y="4343400"/>
            <a:ext cx="4069080" cy="713232"/>
          </a:xfrm>
          <a:prstGeom prst="rect">
            <a:avLst/>
          </a:prstGeom>
          <a:solidFill>
            <a:srgbClr val="21262D"/>
          </a:solidFill>
          <a:ln w="12700">
            <a:solidFill>
              <a:srgbClr val="30363D"/>
            </a:solidFill>
            <a:prstDash val="solid"/>
          </a:ln>
        </p:spPr>
      </p:sp>
      <p:sp>
        <p:nvSpPr>
          <p:cNvPr id="36" name="Shape 34"/>
          <p:cNvSpPr/>
          <p:nvPr/>
        </p:nvSpPr>
        <p:spPr>
          <a:xfrm>
            <a:off x="685800" y="4343400"/>
            <a:ext cx="4069080" cy="45720"/>
          </a:xfrm>
          <a:prstGeom prst="rect">
            <a:avLst/>
          </a:prstGeom>
          <a:solidFill>
            <a:srgbClr val="8957E5"/>
          </a:solidFill>
          <a:ln/>
        </p:spPr>
      </p:sp>
      <p:sp>
        <p:nvSpPr>
          <p:cNvPr id="37" name="Shape 35"/>
          <p:cNvSpPr/>
          <p:nvPr/>
        </p:nvSpPr>
        <p:spPr>
          <a:xfrm>
            <a:off x="3703320" y="4407408"/>
            <a:ext cx="1005840" cy="182880"/>
          </a:xfrm>
          <a:prstGeom prst="rect">
            <a:avLst/>
          </a:prstGeom>
          <a:solidFill>
            <a:srgbClr val="8957E5"/>
          </a:solidFill>
          <a:ln/>
        </p:spPr>
      </p:sp>
      <p:sp>
        <p:nvSpPr>
          <p:cNvPr id="38" name="Text 36"/>
          <p:cNvSpPr/>
          <p:nvPr/>
        </p:nvSpPr>
        <p:spPr>
          <a:xfrm>
            <a:off x="3703320" y="4407408"/>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39" name="Text 37"/>
          <p:cNvSpPr/>
          <p:nvPr/>
        </p:nvSpPr>
        <p:spPr>
          <a:xfrm>
            <a:off x="777240" y="4425696"/>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Privilege</a:t>
            </a:r>
            <a:endParaRPr lang="en-US" sz="1200" dirty="0"/>
          </a:p>
        </p:txBody>
      </p:sp>
      <p:sp>
        <p:nvSpPr>
          <p:cNvPr id="40" name="Text 38"/>
          <p:cNvSpPr/>
          <p:nvPr/>
        </p:nvSpPr>
        <p:spPr>
          <a:xfrm>
            <a:off x="77724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Special rights/immunities for legislators enabling free function without legal liability.</a:t>
            </a:r>
            <a:endParaRPr lang="en-US" sz="1000" dirty="0"/>
          </a:p>
        </p:txBody>
      </p:sp>
      <p:sp>
        <p:nvSpPr>
          <p:cNvPr id="41" name="Shape 39"/>
          <p:cNvSpPr/>
          <p:nvPr/>
        </p:nvSpPr>
        <p:spPr>
          <a:xfrm>
            <a:off x="4937760" y="594360"/>
            <a:ext cx="4069080" cy="713232"/>
          </a:xfrm>
          <a:prstGeom prst="rect">
            <a:avLst/>
          </a:prstGeom>
          <a:solidFill>
            <a:srgbClr val="21262D"/>
          </a:solidFill>
          <a:ln w="12700">
            <a:solidFill>
              <a:srgbClr val="30363D"/>
            </a:solidFill>
            <a:prstDash val="solid"/>
          </a:ln>
        </p:spPr>
      </p:sp>
      <p:sp>
        <p:nvSpPr>
          <p:cNvPr id="42" name="Shape 40"/>
          <p:cNvSpPr/>
          <p:nvPr/>
        </p:nvSpPr>
        <p:spPr>
          <a:xfrm>
            <a:off x="4937760" y="594360"/>
            <a:ext cx="4069080" cy="45720"/>
          </a:xfrm>
          <a:prstGeom prst="rect">
            <a:avLst/>
          </a:prstGeom>
          <a:solidFill>
            <a:srgbClr val="3FB950"/>
          </a:solidFill>
          <a:ln/>
        </p:spPr>
      </p:sp>
      <p:sp>
        <p:nvSpPr>
          <p:cNvPr id="43" name="Shape 41"/>
          <p:cNvSpPr/>
          <p:nvPr/>
        </p:nvSpPr>
        <p:spPr>
          <a:xfrm>
            <a:off x="8097012" y="658368"/>
            <a:ext cx="864108" cy="182880"/>
          </a:xfrm>
          <a:prstGeom prst="rect">
            <a:avLst/>
          </a:prstGeom>
          <a:solidFill>
            <a:srgbClr val="3FB950"/>
          </a:solidFill>
          <a:ln/>
        </p:spPr>
      </p:sp>
      <p:sp>
        <p:nvSpPr>
          <p:cNvPr id="44" name="Text 42"/>
          <p:cNvSpPr/>
          <p:nvPr/>
        </p:nvSpPr>
        <p:spPr>
          <a:xfrm>
            <a:off x="8097012" y="658368"/>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45" name="Text 43"/>
          <p:cNvSpPr/>
          <p:nvPr/>
        </p:nvSpPr>
        <p:spPr>
          <a:xfrm>
            <a:off x="5029200" y="676656"/>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Proportional Representation</a:t>
            </a:r>
            <a:endParaRPr lang="en-US" sz="1200" dirty="0"/>
          </a:p>
        </p:txBody>
      </p:sp>
      <p:sp>
        <p:nvSpPr>
          <p:cNvPr id="46" name="Text 44"/>
          <p:cNvSpPr/>
          <p:nvPr/>
        </p:nvSpPr>
        <p:spPr>
          <a:xfrm>
            <a:off x="502920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Seats allocated proportional to votes received, ensuring minority representation.</a:t>
            </a:r>
            <a:endParaRPr lang="en-US" sz="1000" dirty="0"/>
          </a:p>
        </p:txBody>
      </p:sp>
      <p:sp>
        <p:nvSpPr>
          <p:cNvPr id="47" name="Shape 45"/>
          <p:cNvSpPr/>
          <p:nvPr/>
        </p:nvSpPr>
        <p:spPr>
          <a:xfrm>
            <a:off x="4937760" y="1344168"/>
            <a:ext cx="4069080" cy="713232"/>
          </a:xfrm>
          <a:prstGeom prst="rect">
            <a:avLst/>
          </a:prstGeom>
          <a:solidFill>
            <a:srgbClr val="21262D"/>
          </a:solidFill>
          <a:ln w="12700">
            <a:solidFill>
              <a:srgbClr val="30363D"/>
            </a:solidFill>
            <a:prstDash val="solid"/>
          </a:ln>
        </p:spPr>
      </p:sp>
      <p:sp>
        <p:nvSpPr>
          <p:cNvPr id="48" name="Shape 46"/>
          <p:cNvSpPr/>
          <p:nvPr/>
        </p:nvSpPr>
        <p:spPr>
          <a:xfrm>
            <a:off x="4937760" y="1344168"/>
            <a:ext cx="4069080" cy="45720"/>
          </a:xfrm>
          <a:prstGeom prst="rect">
            <a:avLst/>
          </a:prstGeom>
          <a:solidFill>
            <a:srgbClr val="D29922"/>
          </a:solidFill>
          <a:ln/>
        </p:spPr>
      </p:sp>
      <p:sp>
        <p:nvSpPr>
          <p:cNvPr id="49" name="Shape 47"/>
          <p:cNvSpPr/>
          <p:nvPr/>
        </p:nvSpPr>
        <p:spPr>
          <a:xfrm>
            <a:off x="8097012" y="1408176"/>
            <a:ext cx="864108" cy="182880"/>
          </a:xfrm>
          <a:prstGeom prst="rect">
            <a:avLst/>
          </a:prstGeom>
          <a:solidFill>
            <a:srgbClr val="D29922"/>
          </a:solidFill>
          <a:ln/>
        </p:spPr>
      </p:sp>
      <p:sp>
        <p:nvSpPr>
          <p:cNvPr id="50" name="Text 48"/>
          <p:cNvSpPr/>
          <p:nvPr/>
        </p:nvSpPr>
        <p:spPr>
          <a:xfrm>
            <a:off x="8097012" y="1408176"/>
            <a:ext cx="864108" cy="182880"/>
          </a:xfrm>
          <a:prstGeom prst="rect">
            <a:avLst/>
          </a:prstGeom>
          <a:noFill/>
          <a:ln/>
        </p:spPr>
        <p:txBody>
          <a:bodyPr wrap="square" rtlCol="0" anchor="ctr"/>
          <a:lstStyle/>
          <a:p>
            <a:pPr algn="ctr" indent="0" marL="0">
              <a:buNone/>
            </a:pPr>
            <a:r>
              <a:rPr lang="en-US" sz="750" b="1" dirty="0">
                <a:solidFill>
                  <a:srgbClr val="000000"/>
                </a:solidFill>
              </a:rPr>
              <a:t>Judiciary</a:t>
            </a:r>
            <a:endParaRPr lang="en-US" sz="750" dirty="0"/>
          </a:p>
        </p:txBody>
      </p:sp>
      <p:sp>
        <p:nvSpPr>
          <p:cNvPr id="51" name="Text 49"/>
          <p:cNvSpPr/>
          <p:nvPr/>
        </p:nvSpPr>
        <p:spPr>
          <a:xfrm>
            <a:off x="5029200" y="1426464"/>
            <a:ext cx="3022092" cy="274320"/>
          </a:xfrm>
          <a:prstGeom prst="rect">
            <a:avLst/>
          </a:prstGeom>
          <a:noFill/>
          <a:ln/>
        </p:spPr>
        <p:txBody>
          <a:bodyPr wrap="square" rtlCol="0" anchor="ctr"/>
          <a:lstStyle/>
          <a:p>
            <a:pPr indent="0" marL="0">
              <a:buNone/>
            </a:pPr>
            <a:r>
              <a:rPr lang="en-US" sz="1200" b="1" dirty="0">
                <a:solidFill>
                  <a:srgbClr val="D29922"/>
                </a:solidFill>
                <a:latin typeface="Calibri" pitchFamily="34" charset="0"/>
                <a:ea typeface="Calibri" pitchFamily="34" charset="-122"/>
                <a:cs typeface="Calibri" pitchFamily="34" charset="-120"/>
              </a:rPr>
              <a:t>📋  Public Interest Litigation (PIL)</a:t>
            </a:r>
            <a:endParaRPr lang="en-US" sz="1200" dirty="0"/>
          </a:p>
        </p:txBody>
      </p:sp>
      <p:sp>
        <p:nvSpPr>
          <p:cNvPr id="52" name="Text 50"/>
          <p:cNvSpPr/>
          <p:nvPr/>
        </p:nvSpPr>
        <p:spPr>
          <a:xfrm>
            <a:off x="502920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Legal action by any citizen for protection of public interest in courts.</a:t>
            </a:r>
            <a:endParaRPr lang="en-US" sz="1000" dirty="0"/>
          </a:p>
        </p:txBody>
      </p:sp>
      <p:sp>
        <p:nvSpPr>
          <p:cNvPr id="53" name="Shape 51"/>
          <p:cNvSpPr/>
          <p:nvPr/>
        </p:nvSpPr>
        <p:spPr>
          <a:xfrm>
            <a:off x="4937760" y="2093976"/>
            <a:ext cx="4069080" cy="713232"/>
          </a:xfrm>
          <a:prstGeom prst="rect">
            <a:avLst/>
          </a:prstGeom>
          <a:solidFill>
            <a:srgbClr val="21262D"/>
          </a:solidFill>
          <a:ln w="12700">
            <a:solidFill>
              <a:srgbClr val="30363D"/>
            </a:solidFill>
            <a:prstDash val="solid"/>
          </a:ln>
        </p:spPr>
      </p:sp>
      <p:sp>
        <p:nvSpPr>
          <p:cNvPr id="54" name="Shape 52"/>
          <p:cNvSpPr/>
          <p:nvPr/>
        </p:nvSpPr>
        <p:spPr>
          <a:xfrm>
            <a:off x="4937760" y="2093976"/>
            <a:ext cx="4069080" cy="45720"/>
          </a:xfrm>
          <a:prstGeom prst="rect">
            <a:avLst/>
          </a:prstGeom>
          <a:solidFill>
            <a:srgbClr val="3FB950"/>
          </a:solidFill>
          <a:ln/>
        </p:spPr>
      </p:sp>
      <p:sp>
        <p:nvSpPr>
          <p:cNvPr id="55" name="Shape 53"/>
          <p:cNvSpPr/>
          <p:nvPr/>
        </p:nvSpPr>
        <p:spPr>
          <a:xfrm>
            <a:off x="8252460" y="2157984"/>
            <a:ext cx="708660" cy="182880"/>
          </a:xfrm>
          <a:prstGeom prst="rect">
            <a:avLst/>
          </a:prstGeom>
          <a:solidFill>
            <a:srgbClr val="3FB950"/>
          </a:solidFill>
          <a:ln/>
        </p:spPr>
      </p:sp>
      <p:sp>
        <p:nvSpPr>
          <p:cNvPr id="56" name="Text 54"/>
          <p:cNvSpPr/>
          <p:nvPr/>
        </p:nvSpPr>
        <p:spPr>
          <a:xfrm>
            <a:off x="8252460" y="2157984"/>
            <a:ext cx="708660" cy="182880"/>
          </a:xfrm>
          <a:prstGeom prst="rect">
            <a:avLst/>
          </a:prstGeom>
          <a:noFill/>
          <a:ln/>
        </p:spPr>
        <p:txBody>
          <a:bodyPr wrap="square" rtlCol="0" anchor="ctr"/>
          <a:lstStyle/>
          <a:p>
            <a:pPr algn="ctr" indent="0" marL="0">
              <a:buNone/>
            </a:pPr>
            <a:r>
              <a:rPr lang="en-US" sz="750" b="1" dirty="0">
                <a:solidFill>
                  <a:srgbClr val="000000"/>
                </a:solidFill>
              </a:rPr>
              <a:t>Economy</a:t>
            </a:r>
            <a:endParaRPr lang="en-US" sz="750" dirty="0"/>
          </a:p>
        </p:txBody>
      </p:sp>
      <p:sp>
        <p:nvSpPr>
          <p:cNvPr id="57" name="Text 55"/>
          <p:cNvSpPr/>
          <p:nvPr/>
        </p:nvSpPr>
        <p:spPr>
          <a:xfrm>
            <a:off x="5029200" y="2176272"/>
            <a:ext cx="3177540"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Privatization</a:t>
            </a:r>
            <a:endParaRPr lang="en-US" sz="1200" dirty="0"/>
          </a:p>
        </p:txBody>
      </p:sp>
      <p:sp>
        <p:nvSpPr>
          <p:cNvPr id="58" name="Text 56"/>
          <p:cNvSpPr/>
          <p:nvPr/>
        </p:nvSpPr>
        <p:spPr>
          <a:xfrm>
            <a:off x="502920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Transfer of public-sector ownership to private companies for efficiency.</a:t>
            </a:r>
            <a:endParaRPr lang="en-US" sz="1000" dirty="0"/>
          </a:p>
        </p:txBody>
      </p:sp>
      <p:sp>
        <p:nvSpPr>
          <p:cNvPr id="59" name="Shape 57"/>
          <p:cNvSpPr/>
          <p:nvPr/>
        </p:nvSpPr>
        <p:spPr>
          <a:xfrm>
            <a:off x="4937760" y="2843784"/>
            <a:ext cx="4069080" cy="713232"/>
          </a:xfrm>
          <a:prstGeom prst="rect">
            <a:avLst/>
          </a:prstGeom>
          <a:solidFill>
            <a:srgbClr val="21262D"/>
          </a:solidFill>
          <a:ln w="12700">
            <a:solidFill>
              <a:srgbClr val="30363D"/>
            </a:solidFill>
            <a:prstDash val="solid"/>
          </a:ln>
        </p:spPr>
      </p:sp>
      <p:sp>
        <p:nvSpPr>
          <p:cNvPr id="60" name="Shape 58"/>
          <p:cNvSpPr/>
          <p:nvPr/>
        </p:nvSpPr>
        <p:spPr>
          <a:xfrm>
            <a:off x="4937760" y="2843784"/>
            <a:ext cx="4069080" cy="45720"/>
          </a:xfrm>
          <a:prstGeom prst="rect">
            <a:avLst/>
          </a:prstGeom>
          <a:solidFill>
            <a:srgbClr val="8957E5"/>
          </a:solidFill>
          <a:ln/>
        </p:spPr>
      </p:sp>
      <p:sp>
        <p:nvSpPr>
          <p:cNvPr id="61" name="Shape 59"/>
          <p:cNvSpPr/>
          <p:nvPr/>
        </p:nvSpPr>
        <p:spPr>
          <a:xfrm>
            <a:off x="7955280" y="2907792"/>
            <a:ext cx="1005840" cy="182880"/>
          </a:xfrm>
          <a:prstGeom prst="rect">
            <a:avLst/>
          </a:prstGeom>
          <a:solidFill>
            <a:srgbClr val="8957E5"/>
          </a:solidFill>
          <a:ln/>
        </p:spPr>
      </p:sp>
      <p:sp>
        <p:nvSpPr>
          <p:cNvPr id="62" name="Text 60"/>
          <p:cNvSpPr/>
          <p:nvPr/>
        </p:nvSpPr>
        <p:spPr>
          <a:xfrm>
            <a:off x="7955280" y="2907792"/>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63" name="Text 61"/>
          <p:cNvSpPr/>
          <p:nvPr/>
        </p:nvSpPr>
        <p:spPr>
          <a:xfrm>
            <a:off x="5029200" y="2926080"/>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Prorogation</a:t>
            </a:r>
            <a:endParaRPr lang="en-US" sz="1200" dirty="0"/>
          </a:p>
        </p:txBody>
      </p:sp>
      <p:sp>
        <p:nvSpPr>
          <p:cNvPr id="64" name="Text 62"/>
          <p:cNvSpPr/>
          <p:nvPr/>
        </p:nvSpPr>
        <p:spPr>
          <a:xfrm>
            <a:off x="502920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Formal ending of a legislative session without dissolving the legislature.</a:t>
            </a:r>
            <a:endParaRPr lang="en-US" sz="1000" dirty="0"/>
          </a:p>
        </p:txBody>
      </p:sp>
      <p:sp>
        <p:nvSpPr>
          <p:cNvPr id="65" name="Shape 63"/>
          <p:cNvSpPr/>
          <p:nvPr/>
        </p:nvSpPr>
        <p:spPr>
          <a:xfrm>
            <a:off x="4937760" y="3593592"/>
            <a:ext cx="4069080" cy="713232"/>
          </a:xfrm>
          <a:prstGeom prst="rect">
            <a:avLst/>
          </a:prstGeom>
          <a:solidFill>
            <a:srgbClr val="21262D"/>
          </a:solidFill>
          <a:ln w="12700">
            <a:solidFill>
              <a:srgbClr val="30363D"/>
            </a:solidFill>
            <a:prstDash val="solid"/>
          </a:ln>
        </p:spPr>
      </p:sp>
      <p:sp>
        <p:nvSpPr>
          <p:cNvPr id="66" name="Shape 64"/>
          <p:cNvSpPr/>
          <p:nvPr/>
        </p:nvSpPr>
        <p:spPr>
          <a:xfrm>
            <a:off x="4937760" y="3593592"/>
            <a:ext cx="4069080" cy="45720"/>
          </a:xfrm>
          <a:prstGeom prst="rect">
            <a:avLst/>
          </a:prstGeom>
          <a:solidFill>
            <a:srgbClr val="3FB950"/>
          </a:solidFill>
          <a:ln/>
        </p:spPr>
      </p:sp>
      <p:sp>
        <p:nvSpPr>
          <p:cNvPr id="67" name="Shape 65"/>
          <p:cNvSpPr/>
          <p:nvPr/>
        </p:nvSpPr>
        <p:spPr>
          <a:xfrm>
            <a:off x="8097012" y="3657600"/>
            <a:ext cx="864108" cy="182880"/>
          </a:xfrm>
          <a:prstGeom prst="rect">
            <a:avLst/>
          </a:prstGeom>
          <a:solidFill>
            <a:srgbClr val="3FB950"/>
          </a:solidFill>
          <a:ln/>
        </p:spPr>
      </p:sp>
      <p:sp>
        <p:nvSpPr>
          <p:cNvPr id="68" name="Text 66"/>
          <p:cNvSpPr/>
          <p:nvPr/>
        </p:nvSpPr>
        <p:spPr>
          <a:xfrm>
            <a:off x="8097012" y="3657600"/>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69" name="Text 67"/>
          <p:cNvSpPr/>
          <p:nvPr/>
        </p:nvSpPr>
        <p:spPr>
          <a:xfrm>
            <a:off x="5029200" y="3675888"/>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Polling Booth</a:t>
            </a:r>
            <a:endParaRPr lang="en-US" sz="1200" dirty="0"/>
          </a:p>
        </p:txBody>
      </p:sp>
      <p:sp>
        <p:nvSpPr>
          <p:cNvPr id="70" name="Text 68"/>
          <p:cNvSpPr/>
          <p:nvPr/>
        </p:nvSpPr>
        <p:spPr>
          <a:xfrm>
            <a:off x="502920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Designated location where voters cast ballots; managed by election officials.</a:t>
            </a:r>
            <a:endParaRPr lang="en-US" sz="1000" dirty="0"/>
          </a:p>
        </p:txBody>
      </p:sp>
      <p:sp>
        <p:nvSpPr>
          <p:cNvPr id="71" name="Shape 69"/>
          <p:cNvSpPr/>
          <p:nvPr/>
        </p:nvSpPr>
        <p:spPr>
          <a:xfrm>
            <a:off x="4937760" y="4343400"/>
            <a:ext cx="4069080" cy="713232"/>
          </a:xfrm>
          <a:prstGeom prst="rect">
            <a:avLst/>
          </a:prstGeom>
          <a:solidFill>
            <a:srgbClr val="21262D"/>
          </a:solidFill>
          <a:ln w="12700">
            <a:solidFill>
              <a:srgbClr val="30363D"/>
            </a:solidFill>
            <a:prstDash val="solid"/>
          </a:ln>
        </p:spPr>
      </p:sp>
      <p:sp>
        <p:nvSpPr>
          <p:cNvPr id="72" name="Shape 70"/>
          <p:cNvSpPr/>
          <p:nvPr/>
        </p:nvSpPr>
        <p:spPr>
          <a:xfrm>
            <a:off x="4937760" y="4343400"/>
            <a:ext cx="4069080" cy="45720"/>
          </a:xfrm>
          <a:prstGeom prst="rect">
            <a:avLst/>
          </a:prstGeom>
          <a:solidFill>
            <a:srgbClr val="58A6FF"/>
          </a:solidFill>
          <a:ln/>
        </p:spPr>
      </p:sp>
      <p:sp>
        <p:nvSpPr>
          <p:cNvPr id="73" name="Shape 71"/>
          <p:cNvSpPr/>
          <p:nvPr/>
        </p:nvSpPr>
        <p:spPr>
          <a:xfrm>
            <a:off x="8019288" y="4407408"/>
            <a:ext cx="941832" cy="182880"/>
          </a:xfrm>
          <a:prstGeom prst="rect">
            <a:avLst/>
          </a:prstGeom>
          <a:solidFill>
            <a:srgbClr val="58A6FF"/>
          </a:solidFill>
          <a:ln/>
        </p:spPr>
      </p:sp>
      <p:sp>
        <p:nvSpPr>
          <p:cNvPr id="74" name="Text 72"/>
          <p:cNvSpPr/>
          <p:nvPr/>
        </p:nvSpPr>
        <p:spPr>
          <a:xfrm>
            <a:off x="8019288" y="4407408"/>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75" name="Text 73"/>
          <p:cNvSpPr/>
          <p:nvPr/>
        </p:nvSpPr>
        <p:spPr>
          <a:xfrm>
            <a:off x="5029200" y="4425696"/>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Political Party</a:t>
            </a:r>
            <a:endParaRPr lang="en-US" sz="1200" dirty="0"/>
          </a:p>
        </p:txBody>
      </p:sp>
      <p:sp>
        <p:nvSpPr>
          <p:cNvPr id="76" name="Text 74"/>
          <p:cNvSpPr/>
          <p:nvPr/>
        </p:nvSpPr>
        <p:spPr>
          <a:xfrm>
            <a:off x="502920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Organized group with similar ideology seeking to influence govt through elections.</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502920" cy="5143500"/>
          </a:xfrm>
          <a:prstGeom prst="rect">
            <a:avLst/>
          </a:prstGeom>
          <a:solidFill>
            <a:srgbClr val="F0C040"/>
          </a:solidFill>
          <a:ln/>
        </p:spPr>
      </p:sp>
      <p:sp>
        <p:nvSpPr>
          <p:cNvPr id="3" name="Text 1"/>
          <p:cNvSpPr/>
          <p:nvPr/>
        </p:nvSpPr>
        <p:spPr>
          <a:xfrm>
            <a:off x="0" y="731520"/>
            <a:ext cx="502920" cy="548640"/>
          </a:xfrm>
          <a:prstGeom prst="rect">
            <a:avLst/>
          </a:prstGeom>
          <a:noFill/>
          <a:ln/>
        </p:spPr>
        <p:txBody>
          <a:bodyPr wrap="square" rtlCol="0" anchor="ctr"/>
          <a:lstStyle/>
          <a:p>
            <a:pPr algn="ctr" indent="0" marL="0">
              <a:buNone/>
            </a:pPr>
            <a:r>
              <a:rPr lang="en-US" sz="2600" b="1" dirty="0">
                <a:solidFill>
                  <a:srgbClr val="0D1117"/>
                </a:solidFill>
              </a:rPr>
              <a:t>Q</a:t>
            </a:r>
            <a:endParaRPr lang="en-US" sz="2600" dirty="0"/>
          </a:p>
        </p:txBody>
      </p:sp>
      <p:sp>
        <p:nvSpPr>
          <p:cNvPr id="4" name="Text 2"/>
          <p:cNvSpPr/>
          <p:nvPr/>
        </p:nvSpPr>
        <p:spPr>
          <a:xfrm>
            <a:off x="0" y="2606040"/>
            <a:ext cx="502920" cy="548640"/>
          </a:xfrm>
          <a:prstGeom prst="rect">
            <a:avLst/>
          </a:prstGeom>
          <a:noFill/>
          <a:ln/>
        </p:spPr>
        <p:txBody>
          <a:bodyPr wrap="square" rtlCol="0" anchor="ctr"/>
          <a:lstStyle/>
          <a:p>
            <a:pPr algn="ctr" indent="0" marL="0">
              <a:buNone/>
            </a:pPr>
            <a:r>
              <a:rPr lang="en-US" sz="2600" b="1" dirty="0">
                <a:solidFill>
                  <a:srgbClr val="0D1117"/>
                </a:solidFill>
              </a:rPr>
              <a:t>R</a:t>
            </a:r>
            <a:endParaRPr lang="en-US" sz="2600" dirty="0"/>
          </a:p>
        </p:txBody>
      </p:sp>
      <p:sp>
        <p:nvSpPr>
          <p:cNvPr id="5" name="Text 3"/>
          <p:cNvSpPr/>
          <p:nvPr/>
        </p:nvSpPr>
        <p:spPr>
          <a:xfrm>
            <a:off x="685800" y="91440"/>
            <a:ext cx="8229600" cy="411480"/>
          </a:xfrm>
          <a:prstGeom prst="rect">
            <a:avLst/>
          </a:prstGeom>
          <a:noFill/>
          <a:ln/>
        </p:spPr>
        <p:txBody>
          <a:bodyPr wrap="square" rtlCol="0" anchor="ctr"/>
          <a:lstStyle/>
          <a:p>
            <a:pPr indent="0" marL="0">
              <a:buNone/>
            </a:pPr>
            <a:r>
              <a:rPr lang="en-US" sz="1800" b="1" dirty="0">
                <a:solidFill>
                  <a:srgbClr val="E6EDF3"/>
                </a:solidFill>
              </a:rPr>
              <a:t>Q &amp; R — KEY TERMS</a:t>
            </a:r>
            <a:endParaRPr lang="en-US" sz="1800" dirty="0"/>
          </a:p>
        </p:txBody>
      </p:sp>
      <p:sp>
        <p:nvSpPr>
          <p:cNvPr id="6" name="Shape 4"/>
          <p:cNvSpPr/>
          <p:nvPr/>
        </p:nvSpPr>
        <p:spPr>
          <a:xfrm>
            <a:off x="685800" y="594360"/>
            <a:ext cx="4069080" cy="713232"/>
          </a:xfrm>
          <a:prstGeom prst="rect">
            <a:avLst/>
          </a:prstGeom>
          <a:solidFill>
            <a:srgbClr val="21262D"/>
          </a:solidFill>
          <a:ln w="12700">
            <a:solidFill>
              <a:srgbClr val="30363D"/>
            </a:solidFill>
            <a:prstDash val="solid"/>
          </a:ln>
        </p:spPr>
      </p:sp>
      <p:sp>
        <p:nvSpPr>
          <p:cNvPr id="7" name="Shape 5"/>
          <p:cNvSpPr/>
          <p:nvPr/>
        </p:nvSpPr>
        <p:spPr>
          <a:xfrm>
            <a:off x="685800" y="594360"/>
            <a:ext cx="4069080" cy="45720"/>
          </a:xfrm>
          <a:prstGeom prst="rect">
            <a:avLst/>
          </a:prstGeom>
          <a:solidFill>
            <a:srgbClr val="8957E5"/>
          </a:solidFill>
          <a:ln/>
        </p:spPr>
      </p:sp>
      <p:sp>
        <p:nvSpPr>
          <p:cNvPr id="8" name="Shape 6"/>
          <p:cNvSpPr/>
          <p:nvPr/>
        </p:nvSpPr>
        <p:spPr>
          <a:xfrm>
            <a:off x="3703320" y="658368"/>
            <a:ext cx="1005840" cy="182880"/>
          </a:xfrm>
          <a:prstGeom prst="rect">
            <a:avLst/>
          </a:prstGeom>
          <a:solidFill>
            <a:srgbClr val="8957E5"/>
          </a:solidFill>
          <a:ln/>
        </p:spPr>
      </p:sp>
      <p:sp>
        <p:nvSpPr>
          <p:cNvPr id="9" name="Text 7"/>
          <p:cNvSpPr/>
          <p:nvPr/>
        </p:nvSpPr>
        <p:spPr>
          <a:xfrm>
            <a:off x="3703320" y="658368"/>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10" name="Text 8"/>
          <p:cNvSpPr/>
          <p:nvPr/>
        </p:nvSpPr>
        <p:spPr>
          <a:xfrm>
            <a:off x="777240" y="676656"/>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Question Hour</a:t>
            </a:r>
            <a:endParaRPr lang="en-US" sz="1200" dirty="0"/>
          </a:p>
        </p:txBody>
      </p:sp>
      <p:sp>
        <p:nvSpPr>
          <p:cNvPr id="11" name="Text 9"/>
          <p:cNvSpPr/>
          <p:nvPr/>
        </p:nvSpPr>
        <p:spPr>
          <a:xfrm>
            <a:off x="77724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Legislative period for members to question ministers on dept policies and actions.</a:t>
            </a:r>
            <a:endParaRPr lang="en-US" sz="1000" dirty="0"/>
          </a:p>
        </p:txBody>
      </p:sp>
      <p:sp>
        <p:nvSpPr>
          <p:cNvPr id="12" name="Shape 10"/>
          <p:cNvSpPr/>
          <p:nvPr/>
        </p:nvSpPr>
        <p:spPr>
          <a:xfrm>
            <a:off x="685800" y="1344168"/>
            <a:ext cx="4069080" cy="713232"/>
          </a:xfrm>
          <a:prstGeom prst="rect">
            <a:avLst/>
          </a:prstGeom>
          <a:solidFill>
            <a:srgbClr val="21262D"/>
          </a:solidFill>
          <a:ln w="12700">
            <a:solidFill>
              <a:srgbClr val="30363D"/>
            </a:solidFill>
            <a:prstDash val="solid"/>
          </a:ln>
        </p:spPr>
      </p:sp>
      <p:sp>
        <p:nvSpPr>
          <p:cNvPr id="13" name="Shape 11"/>
          <p:cNvSpPr/>
          <p:nvPr/>
        </p:nvSpPr>
        <p:spPr>
          <a:xfrm>
            <a:off x="685800" y="1344168"/>
            <a:ext cx="4069080" cy="45720"/>
          </a:xfrm>
          <a:prstGeom prst="rect">
            <a:avLst/>
          </a:prstGeom>
          <a:solidFill>
            <a:srgbClr val="8957E5"/>
          </a:solidFill>
          <a:ln/>
        </p:spPr>
      </p:sp>
      <p:sp>
        <p:nvSpPr>
          <p:cNvPr id="14" name="Shape 12"/>
          <p:cNvSpPr/>
          <p:nvPr/>
        </p:nvSpPr>
        <p:spPr>
          <a:xfrm>
            <a:off x="3703320" y="1408176"/>
            <a:ext cx="1005840" cy="182880"/>
          </a:xfrm>
          <a:prstGeom prst="rect">
            <a:avLst/>
          </a:prstGeom>
          <a:solidFill>
            <a:srgbClr val="8957E5"/>
          </a:solidFill>
          <a:ln/>
        </p:spPr>
      </p:sp>
      <p:sp>
        <p:nvSpPr>
          <p:cNvPr id="15" name="Text 13"/>
          <p:cNvSpPr/>
          <p:nvPr/>
        </p:nvSpPr>
        <p:spPr>
          <a:xfrm>
            <a:off x="3703320" y="1408176"/>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16" name="Text 14"/>
          <p:cNvSpPr/>
          <p:nvPr/>
        </p:nvSpPr>
        <p:spPr>
          <a:xfrm>
            <a:off x="777240" y="1426464"/>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Quorum</a:t>
            </a:r>
            <a:endParaRPr lang="en-US" sz="1200" dirty="0"/>
          </a:p>
        </p:txBody>
      </p:sp>
      <p:sp>
        <p:nvSpPr>
          <p:cNvPr id="17" name="Text 15"/>
          <p:cNvSpPr/>
          <p:nvPr/>
        </p:nvSpPr>
        <p:spPr>
          <a:xfrm>
            <a:off x="77724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Minimum members required for legislative proceedings to be legally valid.</a:t>
            </a:r>
            <a:endParaRPr lang="en-US" sz="1000" dirty="0"/>
          </a:p>
        </p:txBody>
      </p:sp>
      <p:sp>
        <p:nvSpPr>
          <p:cNvPr id="18" name="Shape 16"/>
          <p:cNvSpPr/>
          <p:nvPr/>
        </p:nvSpPr>
        <p:spPr>
          <a:xfrm>
            <a:off x="685800" y="2093976"/>
            <a:ext cx="4069080" cy="713232"/>
          </a:xfrm>
          <a:prstGeom prst="rect">
            <a:avLst/>
          </a:prstGeom>
          <a:solidFill>
            <a:srgbClr val="21262D"/>
          </a:solidFill>
          <a:ln w="12700">
            <a:solidFill>
              <a:srgbClr val="30363D"/>
            </a:solidFill>
            <a:prstDash val="solid"/>
          </a:ln>
        </p:spPr>
      </p:sp>
      <p:sp>
        <p:nvSpPr>
          <p:cNvPr id="19" name="Shape 17"/>
          <p:cNvSpPr/>
          <p:nvPr/>
        </p:nvSpPr>
        <p:spPr>
          <a:xfrm>
            <a:off x="685800" y="2093976"/>
            <a:ext cx="4069080" cy="45720"/>
          </a:xfrm>
          <a:prstGeom prst="rect">
            <a:avLst/>
          </a:prstGeom>
          <a:solidFill>
            <a:srgbClr val="D29922"/>
          </a:solidFill>
          <a:ln/>
        </p:spPr>
      </p:sp>
      <p:sp>
        <p:nvSpPr>
          <p:cNvPr id="20" name="Shape 18"/>
          <p:cNvSpPr/>
          <p:nvPr/>
        </p:nvSpPr>
        <p:spPr>
          <a:xfrm>
            <a:off x="3845052" y="2157984"/>
            <a:ext cx="864108" cy="182880"/>
          </a:xfrm>
          <a:prstGeom prst="rect">
            <a:avLst/>
          </a:prstGeom>
          <a:solidFill>
            <a:srgbClr val="D29922"/>
          </a:solidFill>
          <a:ln/>
        </p:spPr>
      </p:sp>
      <p:sp>
        <p:nvSpPr>
          <p:cNvPr id="21" name="Text 19"/>
          <p:cNvSpPr/>
          <p:nvPr/>
        </p:nvSpPr>
        <p:spPr>
          <a:xfrm>
            <a:off x="3845052" y="2157984"/>
            <a:ext cx="864108" cy="182880"/>
          </a:xfrm>
          <a:prstGeom prst="rect">
            <a:avLst/>
          </a:prstGeom>
          <a:noFill/>
          <a:ln/>
        </p:spPr>
        <p:txBody>
          <a:bodyPr wrap="square" rtlCol="0" anchor="ctr"/>
          <a:lstStyle/>
          <a:p>
            <a:pPr algn="ctr" indent="0" marL="0">
              <a:buNone/>
            </a:pPr>
            <a:r>
              <a:rPr lang="en-US" sz="750" b="1" dirty="0">
                <a:solidFill>
                  <a:srgbClr val="000000"/>
                </a:solidFill>
              </a:rPr>
              <a:t>Judiciary</a:t>
            </a:r>
            <a:endParaRPr lang="en-US" sz="750" dirty="0"/>
          </a:p>
        </p:txBody>
      </p:sp>
      <p:sp>
        <p:nvSpPr>
          <p:cNvPr id="22" name="Text 20"/>
          <p:cNvSpPr/>
          <p:nvPr/>
        </p:nvSpPr>
        <p:spPr>
          <a:xfrm>
            <a:off x="777240" y="2176272"/>
            <a:ext cx="3022092" cy="274320"/>
          </a:xfrm>
          <a:prstGeom prst="rect">
            <a:avLst/>
          </a:prstGeom>
          <a:noFill/>
          <a:ln/>
        </p:spPr>
        <p:txBody>
          <a:bodyPr wrap="square" rtlCol="0" anchor="ctr"/>
          <a:lstStyle/>
          <a:p>
            <a:pPr indent="0" marL="0">
              <a:buNone/>
            </a:pPr>
            <a:r>
              <a:rPr lang="en-US" sz="1200" b="1" dirty="0">
                <a:solidFill>
                  <a:srgbClr val="D29922"/>
                </a:solidFill>
                <a:latin typeface="Calibri" pitchFamily="34" charset="0"/>
                <a:ea typeface="Calibri" pitchFamily="34" charset="-122"/>
                <a:cs typeface="Calibri" pitchFamily="34" charset="-120"/>
              </a:rPr>
              <a:t>⚖️  Quasi-Judicial</a:t>
            </a:r>
            <a:endParaRPr lang="en-US" sz="1200" dirty="0"/>
          </a:p>
        </p:txBody>
      </p:sp>
      <p:sp>
        <p:nvSpPr>
          <p:cNvPr id="23" name="Text 21"/>
          <p:cNvSpPr/>
          <p:nvPr/>
        </p:nvSpPr>
        <p:spPr>
          <a:xfrm>
            <a:off x="77724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Bodies with court-like powers (not formal judiciary); interpret rules, hold hearings.</a:t>
            </a:r>
            <a:endParaRPr lang="en-US" sz="1000" dirty="0"/>
          </a:p>
        </p:txBody>
      </p:sp>
      <p:sp>
        <p:nvSpPr>
          <p:cNvPr id="24" name="Shape 22"/>
          <p:cNvSpPr/>
          <p:nvPr/>
        </p:nvSpPr>
        <p:spPr>
          <a:xfrm>
            <a:off x="685800" y="2843784"/>
            <a:ext cx="4069080" cy="713232"/>
          </a:xfrm>
          <a:prstGeom prst="rect">
            <a:avLst/>
          </a:prstGeom>
          <a:solidFill>
            <a:srgbClr val="21262D"/>
          </a:solidFill>
          <a:ln w="12700">
            <a:solidFill>
              <a:srgbClr val="30363D"/>
            </a:solidFill>
            <a:prstDash val="solid"/>
          </a:ln>
        </p:spPr>
      </p:sp>
      <p:sp>
        <p:nvSpPr>
          <p:cNvPr id="25" name="Shape 23"/>
          <p:cNvSpPr/>
          <p:nvPr/>
        </p:nvSpPr>
        <p:spPr>
          <a:xfrm>
            <a:off x="685800" y="2843784"/>
            <a:ext cx="4069080" cy="45720"/>
          </a:xfrm>
          <a:prstGeom prst="rect">
            <a:avLst/>
          </a:prstGeom>
          <a:solidFill>
            <a:srgbClr val="58C9B9"/>
          </a:solidFill>
          <a:ln/>
        </p:spPr>
      </p:sp>
      <p:sp>
        <p:nvSpPr>
          <p:cNvPr id="26" name="Shape 24"/>
          <p:cNvSpPr/>
          <p:nvPr/>
        </p:nvSpPr>
        <p:spPr>
          <a:xfrm>
            <a:off x="4078224" y="2907792"/>
            <a:ext cx="630936" cy="182880"/>
          </a:xfrm>
          <a:prstGeom prst="rect">
            <a:avLst/>
          </a:prstGeom>
          <a:solidFill>
            <a:srgbClr val="58C9B9"/>
          </a:solidFill>
          <a:ln/>
        </p:spPr>
      </p:sp>
      <p:sp>
        <p:nvSpPr>
          <p:cNvPr id="27" name="Text 25"/>
          <p:cNvSpPr/>
          <p:nvPr/>
        </p:nvSpPr>
        <p:spPr>
          <a:xfrm>
            <a:off x="4078224" y="2907792"/>
            <a:ext cx="630936" cy="182880"/>
          </a:xfrm>
          <a:prstGeom prst="rect">
            <a:avLst/>
          </a:prstGeom>
          <a:noFill/>
          <a:ln/>
        </p:spPr>
        <p:txBody>
          <a:bodyPr wrap="square" rtlCol="0" anchor="ctr"/>
          <a:lstStyle/>
          <a:p>
            <a:pPr algn="ctr" indent="0" marL="0">
              <a:buNone/>
            </a:pPr>
            <a:r>
              <a:rPr lang="en-US" sz="750" b="1" dirty="0">
                <a:solidFill>
                  <a:srgbClr val="000000"/>
                </a:solidFill>
              </a:rPr>
              <a:t>Rights</a:t>
            </a:r>
            <a:endParaRPr lang="en-US" sz="750" dirty="0"/>
          </a:p>
        </p:txBody>
      </p:sp>
      <p:sp>
        <p:nvSpPr>
          <p:cNvPr id="28" name="Text 26"/>
          <p:cNvSpPr/>
          <p:nvPr/>
        </p:nvSpPr>
        <p:spPr>
          <a:xfrm>
            <a:off x="777240" y="2926080"/>
            <a:ext cx="3255264" cy="274320"/>
          </a:xfrm>
          <a:prstGeom prst="rect">
            <a:avLst/>
          </a:prstGeom>
          <a:noFill/>
          <a:ln/>
        </p:spPr>
        <p:txBody>
          <a:bodyPr wrap="square" rtlCol="0" anchor="ctr"/>
          <a:lstStyle/>
          <a:p>
            <a:pPr indent="0" marL="0">
              <a:buNone/>
            </a:pPr>
            <a:r>
              <a:rPr lang="en-US" sz="1200" b="1" dirty="0">
                <a:solidFill>
                  <a:srgbClr val="58C9B9"/>
                </a:solidFill>
                <a:latin typeface="Calibri" pitchFamily="34" charset="0"/>
                <a:ea typeface="Calibri" pitchFamily="34" charset="-122"/>
                <a:cs typeface="Calibri" pitchFamily="34" charset="-120"/>
              </a:rPr>
              <a:t>📊  Quota System</a:t>
            </a:r>
            <a:endParaRPr lang="en-US" sz="1200" dirty="0"/>
          </a:p>
        </p:txBody>
      </p:sp>
      <p:sp>
        <p:nvSpPr>
          <p:cNvPr id="29" name="Text 27"/>
          <p:cNvSpPr/>
          <p:nvPr/>
        </p:nvSpPr>
        <p:spPr>
          <a:xfrm>
            <a:off x="77724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Reserves positions/seats for underrepresented groups (caste, gender, ethnicity).</a:t>
            </a:r>
            <a:endParaRPr lang="en-US" sz="1000" dirty="0"/>
          </a:p>
        </p:txBody>
      </p:sp>
      <p:sp>
        <p:nvSpPr>
          <p:cNvPr id="30" name="Shape 28"/>
          <p:cNvSpPr/>
          <p:nvPr/>
        </p:nvSpPr>
        <p:spPr>
          <a:xfrm>
            <a:off x="4937760" y="594360"/>
            <a:ext cx="4069080" cy="713232"/>
          </a:xfrm>
          <a:prstGeom prst="rect">
            <a:avLst/>
          </a:prstGeom>
          <a:solidFill>
            <a:srgbClr val="21262D"/>
          </a:solidFill>
          <a:ln w="12700">
            <a:solidFill>
              <a:srgbClr val="30363D"/>
            </a:solidFill>
            <a:prstDash val="solid"/>
          </a:ln>
        </p:spPr>
      </p:sp>
      <p:sp>
        <p:nvSpPr>
          <p:cNvPr id="31" name="Shape 29"/>
          <p:cNvSpPr/>
          <p:nvPr/>
        </p:nvSpPr>
        <p:spPr>
          <a:xfrm>
            <a:off x="4937760" y="594360"/>
            <a:ext cx="4069080" cy="45720"/>
          </a:xfrm>
          <a:prstGeom prst="rect">
            <a:avLst/>
          </a:prstGeom>
          <a:solidFill>
            <a:srgbClr val="58A6FF"/>
          </a:solidFill>
          <a:ln/>
        </p:spPr>
      </p:sp>
      <p:sp>
        <p:nvSpPr>
          <p:cNvPr id="32" name="Shape 30"/>
          <p:cNvSpPr/>
          <p:nvPr/>
        </p:nvSpPr>
        <p:spPr>
          <a:xfrm>
            <a:off x="8019288" y="658368"/>
            <a:ext cx="941832" cy="182880"/>
          </a:xfrm>
          <a:prstGeom prst="rect">
            <a:avLst/>
          </a:prstGeom>
          <a:solidFill>
            <a:srgbClr val="58A6FF"/>
          </a:solidFill>
          <a:ln/>
        </p:spPr>
      </p:sp>
      <p:sp>
        <p:nvSpPr>
          <p:cNvPr id="33" name="Text 31"/>
          <p:cNvSpPr/>
          <p:nvPr/>
        </p:nvSpPr>
        <p:spPr>
          <a:xfrm>
            <a:off x="8019288" y="658368"/>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34" name="Text 32"/>
          <p:cNvSpPr/>
          <p:nvPr/>
        </p:nvSpPr>
        <p:spPr>
          <a:xfrm>
            <a:off x="5029200" y="676656"/>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Republic</a:t>
            </a:r>
            <a:endParaRPr lang="en-US" sz="1200" dirty="0"/>
          </a:p>
        </p:txBody>
      </p:sp>
      <p:sp>
        <p:nvSpPr>
          <p:cNvPr id="35" name="Text 33"/>
          <p:cNvSpPr/>
          <p:nvPr/>
        </p:nvSpPr>
        <p:spPr>
          <a:xfrm>
            <a:off x="502920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Govt where head of state is elected (not hereditary); sovereignty rests with people.</a:t>
            </a:r>
            <a:endParaRPr lang="en-US" sz="1000" dirty="0"/>
          </a:p>
        </p:txBody>
      </p:sp>
      <p:sp>
        <p:nvSpPr>
          <p:cNvPr id="36" name="Shape 34"/>
          <p:cNvSpPr/>
          <p:nvPr/>
        </p:nvSpPr>
        <p:spPr>
          <a:xfrm>
            <a:off x="4937760" y="1344168"/>
            <a:ext cx="4069080" cy="713232"/>
          </a:xfrm>
          <a:prstGeom prst="rect">
            <a:avLst/>
          </a:prstGeom>
          <a:solidFill>
            <a:srgbClr val="21262D"/>
          </a:solidFill>
          <a:ln w="12700">
            <a:solidFill>
              <a:srgbClr val="30363D"/>
            </a:solidFill>
            <a:prstDash val="solid"/>
          </a:ln>
        </p:spPr>
      </p:sp>
      <p:sp>
        <p:nvSpPr>
          <p:cNvPr id="37" name="Shape 35"/>
          <p:cNvSpPr/>
          <p:nvPr/>
        </p:nvSpPr>
        <p:spPr>
          <a:xfrm>
            <a:off x="4937760" y="1344168"/>
            <a:ext cx="4069080" cy="45720"/>
          </a:xfrm>
          <a:prstGeom prst="rect">
            <a:avLst/>
          </a:prstGeom>
          <a:solidFill>
            <a:srgbClr val="3FB950"/>
          </a:solidFill>
          <a:ln/>
        </p:spPr>
      </p:sp>
      <p:sp>
        <p:nvSpPr>
          <p:cNvPr id="38" name="Shape 36"/>
          <p:cNvSpPr/>
          <p:nvPr/>
        </p:nvSpPr>
        <p:spPr>
          <a:xfrm>
            <a:off x="8097012" y="1408176"/>
            <a:ext cx="864108" cy="182880"/>
          </a:xfrm>
          <a:prstGeom prst="rect">
            <a:avLst/>
          </a:prstGeom>
          <a:solidFill>
            <a:srgbClr val="3FB950"/>
          </a:solidFill>
          <a:ln/>
        </p:spPr>
      </p:sp>
      <p:sp>
        <p:nvSpPr>
          <p:cNvPr id="39" name="Text 37"/>
          <p:cNvSpPr/>
          <p:nvPr/>
        </p:nvSpPr>
        <p:spPr>
          <a:xfrm>
            <a:off x="8097012" y="1408176"/>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40" name="Text 38"/>
          <p:cNvSpPr/>
          <p:nvPr/>
        </p:nvSpPr>
        <p:spPr>
          <a:xfrm>
            <a:off x="5029200" y="1426464"/>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Referendum</a:t>
            </a:r>
            <a:endParaRPr lang="en-US" sz="1200" dirty="0"/>
          </a:p>
        </p:txBody>
      </p:sp>
      <p:sp>
        <p:nvSpPr>
          <p:cNvPr id="41" name="Text 39"/>
          <p:cNvSpPr/>
          <p:nvPr/>
        </p:nvSpPr>
        <p:spPr>
          <a:xfrm>
            <a:off x="502920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Direct popular vote on specific legislative or constitutional question.</a:t>
            </a:r>
            <a:endParaRPr lang="en-US" sz="1000" dirty="0"/>
          </a:p>
        </p:txBody>
      </p:sp>
      <p:sp>
        <p:nvSpPr>
          <p:cNvPr id="42" name="Shape 40"/>
          <p:cNvSpPr/>
          <p:nvPr/>
        </p:nvSpPr>
        <p:spPr>
          <a:xfrm>
            <a:off x="4937760" y="2093976"/>
            <a:ext cx="4069080" cy="713232"/>
          </a:xfrm>
          <a:prstGeom prst="rect">
            <a:avLst/>
          </a:prstGeom>
          <a:solidFill>
            <a:srgbClr val="21262D"/>
          </a:solidFill>
          <a:ln w="12700">
            <a:solidFill>
              <a:srgbClr val="30363D"/>
            </a:solidFill>
            <a:prstDash val="solid"/>
          </a:ln>
        </p:spPr>
      </p:sp>
      <p:sp>
        <p:nvSpPr>
          <p:cNvPr id="43" name="Shape 41"/>
          <p:cNvSpPr/>
          <p:nvPr/>
        </p:nvSpPr>
        <p:spPr>
          <a:xfrm>
            <a:off x="4937760" y="2093976"/>
            <a:ext cx="4069080" cy="45720"/>
          </a:xfrm>
          <a:prstGeom prst="rect">
            <a:avLst/>
          </a:prstGeom>
          <a:solidFill>
            <a:srgbClr val="F0C040"/>
          </a:solidFill>
          <a:ln/>
        </p:spPr>
      </p:sp>
      <p:sp>
        <p:nvSpPr>
          <p:cNvPr id="44" name="Shape 42"/>
          <p:cNvSpPr/>
          <p:nvPr/>
        </p:nvSpPr>
        <p:spPr>
          <a:xfrm>
            <a:off x="7955280" y="2157984"/>
            <a:ext cx="1005840" cy="182880"/>
          </a:xfrm>
          <a:prstGeom prst="rect">
            <a:avLst/>
          </a:prstGeom>
          <a:solidFill>
            <a:srgbClr val="F0C040"/>
          </a:solidFill>
          <a:ln/>
        </p:spPr>
      </p:sp>
      <p:sp>
        <p:nvSpPr>
          <p:cNvPr id="45" name="Text 43"/>
          <p:cNvSpPr/>
          <p:nvPr/>
        </p:nvSpPr>
        <p:spPr>
          <a:xfrm>
            <a:off x="7955280" y="2157984"/>
            <a:ext cx="1005840" cy="182880"/>
          </a:xfrm>
          <a:prstGeom prst="rect">
            <a:avLst/>
          </a:prstGeom>
          <a:noFill/>
          <a:ln/>
        </p:spPr>
        <p:txBody>
          <a:bodyPr wrap="square" rtlCol="0" anchor="ctr"/>
          <a:lstStyle/>
          <a:p>
            <a:pPr algn="ctr" indent="0" marL="0">
              <a:buNone/>
            </a:pPr>
            <a:r>
              <a:rPr lang="en-US" sz="750" b="1" dirty="0">
                <a:solidFill>
                  <a:srgbClr val="000000"/>
                </a:solidFill>
              </a:rPr>
              <a:t>Constitution</a:t>
            </a:r>
            <a:endParaRPr lang="en-US" sz="750" dirty="0"/>
          </a:p>
        </p:txBody>
      </p:sp>
      <p:sp>
        <p:nvSpPr>
          <p:cNvPr id="46" name="Text 44"/>
          <p:cNvSpPr/>
          <p:nvPr/>
        </p:nvSpPr>
        <p:spPr>
          <a:xfrm>
            <a:off x="5029200" y="2176272"/>
            <a:ext cx="2880360" cy="274320"/>
          </a:xfrm>
          <a:prstGeom prst="rect">
            <a:avLst/>
          </a:prstGeom>
          <a:noFill/>
          <a:ln/>
        </p:spPr>
        <p:txBody>
          <a:bodyPr wrap="square" rtlCol="0" anchor="ctr"/>
          <a:lstStyle/>
          <a:p>
            <a:pPr indent="0" marL="0">
              <a:buNone/>
            </a:pPr>
            <a:r>
              <a:rPr lang="en-US" sz="1200" b="1" dirty="0">
                <a:solidFill>
                  <a:srgbClr val="F0C040"/>
                </a:solidFill>
                <a:latin typeface="Calibri" pitchFamily="34" charset="0"/>
                <a:ea typeface="Calibri" pitchFamily="34" charset="-122"/>
                <a:cs typeface="Calibri" pitchFamily="34" charset="-120"/>
              </a:rPr>
              <a:t>📜  Rule of Law</a:t>
            </a:r>
            <a:endParaRPr lang="en-US" sz="1200" dirty="0"/>
          </a:p>
        </p:txBody>
      </p:sp>
      <p:sp>
        <p:nvSpPr>
          <p:cNvPr id="47" name="Text 45"/>
          <p:cNvSpPr/>
          <p:nvPr/>
        </p:nvSpPr>
        <p:spPr>
          <a:xfrm>
            <a:off x="502920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All individuals and institutions — including govt — are accountable under the law.</a:t>
            </a:r>
            <a:endParaRPr lang="en-US" sz="1000" dirty="0"/>
          </a:p>
        </p:txBody>
      </p:sp>
      <p:sp>
        <p:nvSpPr>
          <p:cNvPr id="48" name="Shape 46"/>
          <p:cNvSpPr/>
          <p:nvPr/>
        </p:nvSpPr>
        <p:spPr>
          <a:xfrm>
            <a:off x="4937760" y="2843784"/>
            <a:ext cx="4069080" cy="713232"/>
          </a:xfrm>
          <a:prstGeom prst="rect">
            <a:avLst/>
          </a:prstGeom>
          <a:solidFill>
            <a:srgbClr val="21262D"/>
          </a:solidFill>
          <a:ln w="12700">
            <a:solidFill>
              <a:srgbClr val="30363D"/>
            </a:solidFill>
            <a:prstDash val="solid"/>
          </a:ln>
        </p:spPr>
      </p:sp>
      <p:sp>
        <p:nvSpPr>
          <p:cNvPr id="49" name="Shape 47"/>
          <p:cNvSpPr/>
          <p:nvPr/>
        </p:nvSpPr>
        <p:spPr>
          <a:xfrm>
            <a:off x="4937760" y="2843784"/>
            <a:ext cx="4069080" cy="45720"/>
          </a:xfrm>
          <a:prstGeom prst="rect">
            <a:avLst/>
          </a:prstGeom>
          <a:solidFill>
            <a:srgbClr val="8957E5"/>
          </a:solidFill>
          <a:ln/>
        </p:spPr>
      </p:sp>
      <p:sp>
        <p:nvSpPr>
          <p:cNvPr id="50" name="Shape 48"/>
          <p:cNvSpPr/>
          <p:nvPr/>
        </p:nvSpPr>
        <p:spPr>
          <a:xfrm>
            <a:off x="7955280" y="2907792"/>
            <a:ext cx="1005840" cy="182880"/>
          </a:xfrm>
          <a:prstGeom prst="rect">
            <a:avLst/>
          </a:prstGeom>
          <a:solidFill>
            <a:srgbClr val="8957E5"/>
          </a:solidFill>
          <a:ln/>
        </p:spPr>
      </p:sp>
      <p:sp>
        <p:nvSpPr>
          <p:cNvPr id="51" name="Text 49"/>
          <p:cNvSpPr/>
          <p:nvPr/>
        </p:nvSpPr>
        <p:spPr>
          <a:xfrm>
            <a:off x="7955280" y="2907792"/>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52" name="Text 50"/>
          <p:cNvSpPr/>
          <p:nvPr/>
        </p:nvSpPr>
        <p:spPr>
          <a:xfrm>
            <a:off x="5029200" y="2926080"/>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Rajya Sabha</a:t>
            </a:r>
            <a:endParaRPr lang="en-US" sz="1200" dirty="0"/>
          </a:p>
        </p:txBody>
      </p:sp>
      <p:sp>
        <p:nvSpPr>
          <p:cNvPr id="53" name="Text 51"/>
          <p:cNvSpPr/>
          <p:nvPr/>
        </p:nvSpPr>
        <p:spPr>
          <a:xfrm>
            <a:off x="502920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Upper house of India's Parliament (Council of States). Max strength: 250.</a:t>
            </a:r>
            <a:endParaRPr lang="en-US" sz="1000" dirty="0"/>
          </a:p>
        </p:txBody>
      </p:sp>
      <p:sp>
        <p:nvSpPr>
          <p:cNvPr id="54" name="Shape 52"/>
          <p:cNvSpPr/>
          <p:nvPr/>
        </p:nvSpPr>
        <p:spPr>
          <a:xfrm>
            <a:off x="4937760" y="3593592"/>
            <a:ext cx="4069080" cy="713232"/>
          </a:xfrm>
          <a:prstGeom prst="rect">
            <a:avLst/>
          </a:prstGeom>
          <a:solidFill>
            <a:srgbClr val="21262D"/>
          </a:solidFill>
          <a:ln w="12700">
            <a:solidFill>
              <a:srgbClr val="30363D"/>
            </a:solidFill>
            <a:prstDash val="solid"/>
          </a:ln>
        </p:spPr>
      </p:sp>
      <p:sp>
        <p:nvSpPr>
          <p:cNvPr id="55" name="Shape 53"/>
          <p:cNvSpPr/>
          <p:nvPr/>
        </p:nvSpPr>
        <p:spPr>
          <a:xfrm>
            <a:off x="4937760" y="3593592"/>
            <a:ext cx="4069080" cy="45720"/>
          </a:xfrm>
          <a:prstGeom prst="rect">
            <a:avLst/>
          </a:prstGeom>
          <a:solidFill>
            <a:srgbClr val="58C9B9"/>
          </a:solidFill>
          <a:ln/>
        </p:spPr>
      </p:sp>
      <p:sp>
        <p:nvSpPr>
          <p:cNvPr id="56" name="Shape 54"/>
          <p:cNvSpPr/>
          <p:nvPr/>
        </p:nvSpPr>
        <p:spPr>
          <a:xfrm>
            <a:off x="8330184" y="3657600"/>
            <a:ext cx="630936" cy="182880"/>
          </a:xfrm>
          <a:prstGeom prst="rect">
            <a:avLst/>
          </a:prstGeom>
          <a:solidFill>
            <a:srgbClr val="58C9B9"/>
          </a:solidFill>
          <a:ln/>
        </p:spPr>
      </p:sp>
      <p:sp>
        <p:nvSpPr>
          <p:cNvPr id="57" name="Text 55"/>
          <p:cNvSpPr/>
          <p:nvPr/>
        </p:nvSpPr>
        <p:spPr>
          <a:xfrm>
            <a:off x="8330184" y="3657600"/>
            <a:ext cx="630936" cy="182880"/>
          </a:xfrm>
          <a:prstGeom prst="rect">
            <a:avLst/>
          </a:prstGeom>
          <a:noFill/>
          <a:ln/>
        </p:spPr>
        <p:txBody>
          <a:bodyPr wrap="square" rtlCol="0" anchor="ctr"/>
          <a:lstStyle/>
          <a:p>
            <a:pPr algn="ctr" indent="0" marL="0">
              <a:buNone/>
            </a:pPr>
            <a:r>
              <a:rPr lang="en-US" sz="750" b="1" dirty="0">
                <a:solidFill>
                  <a:srgbClr val="000000"/>
                </a:solidFill>
              </a:rPr>
              <a:t>Rights</a:t>
            </a:r>
            <a:endParaRPr lang="en-US" sz="750" dirty="0"/>
          </a:p>
        </p:txBody>
      </p:sp>
      <p:sp>
        <p:nvSpPr>
          <p:cNvPr id="58" name="Text 56"/>
          <p:cNvSpPr/>
          <p:nvPr/>
        </p:nvSpPr>
        <p:spPr>
          <a:xfrm>
            <a:off x="5029200" y="3675888"/>
            <a:ext cx="3255264" cy="274320"/>
          </a:xfrm>
          <a:prstGeom prst="rect">
            <a:avLst/>
          </a:prstGeom>
          <a:noFill/>
          <a:ln/>
        </p:spPr>
        <p:txBody>
          <a:bodyPr wrap="square" rtlCol="0" anchor="ctr"/>
          <a:lstStyle/>
          <a:p>
            <a:pPr indent="0" marL="0">
              <a:buNone/>
            </a:pPr>
            <a:r>
              <a:rPr lang="en-US" sz="1200" b="1" dirty="0">
                <a:solidFill>
                  <a:srgbClr val="58C9B9"/>
                </a:solidFill>
                <a:latin typeface="Calibri" pitchFamily="34" charset="0"/>
                <a:ea typeface="Calibri" pitchFamily="34" charset="-122"/>
                <a:cs typeface="Calibri" pitchFamily="34" charset="-120"/>
              </a:rPr>
              <a:t>📋  Reservation</a:t>
            </a:r>
            <a:endParaRPr lang="en-US" sz="1200" dirty="0"/>
          </a:p>
        </p:txBody>
      </p:sp>
      <p:sp>
        <p:nvSpPr>
          <p:cNvPr id="59" name="Text 57"/>
          <p:cNvSpPr/>
          <p:nvPr/>
        </p:nvSpPr>
        <p:spPr>
          <a:xfrm>
            <a:off x="502920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Affirmative action quotas for SC/ST/OBCs in education, employment, legislature.</a:t>
            </a:r>
            <a:endParaRPr lang="en-US" sz="1000" dirty="0"/>
          </a:p>
        </p:txBody>
      </p:sp>
      <p:sp>
        <p:nvSpPr>
          <p:cNvPr id="60" name="Shape 58"/>
          <p:cNvSpPr/>
          <p:nvPr/>
        </p:nvSpPr>
        <p:spPr>
          <a:xfrm>
            <a:off x="4937760" y="4343400"/>
            <a:ext cx="4069080" cy="713232"/>
          </a:xfrm>
          <a:prstGeom prst="rect">
            <a:avLst/>
          </a:prstGeom>
          <a:solidFill>
            <a:srgbClr val="21262D"/>
          </a:solidFill>
          <a:ln w="12700">
            <a:solidFill>
              <a:srgbClr val="30363D"/>
            </a:solidFill>
            <a:prstDash val="solid"/>
          </a:ln>
        </p:spPr>
      </p:sp>
      <p:sp>
        <p:nvSpPr>
          <p:cNvPr id="61" name="Shape 59"/>
          <p:cNvSpPr/>
          <p:nvPr/>
        </p:nvSpPr>
        <p:spPr>
          <a:xfrm>
            <a:off x="4937760" y="4343400"/>
            <a:ext cx="4069080" cy="45720"/>
          </a:xfrm>
          <a:prstGeom prst="rect">
            <a:avLst/>
          </a:prstGeom>
          <a:solidFill>
            <a:srgbClr val="1F6FEB"/>
          </a:solidFill>
          <a:ln/>
        </p:spPr>
      </p:sp>
      <p:sp>
        <p:nvSpPr>
          <p:cNvPr id="62" name="Shape 60"/>
          <p:cNvSpPr/>
          <p:nvPr/>
        </p:nvSpPr>
        <p:spPr>
          <a:xfrm>
            <a:off x="8563356" y="4407408"/>
            <a:ext cx="397764" cy="182880"/>
          </a:xfrm>
          <a:prstGeom prst="rect">
            <a:avLst/>
          </a:prstGeom>
          <a:solidFill>
            <a:srgbClr val="1F6FEB"/>
          </a:solidFill>
          <a:ln/>
        </p:spPr>
      </p:sp>
      <p:sp>
        <p:nvSpPr>
          <p:cNvPr id="63" name="Text 61"/>
          <p:cNvSpPr/>
          <p:nvPr/>
        </p:nvSpPr>
        <p:spPr>
          <a:xfrm>
            <a:off x="8563356" y="4407408"/>
            <a:ext cx="397764" cy="182880"/>
          </a:xfrm>
          <a:prstGeom prst="rect">
            <a:avLst/>
          </a:prstGeom>
          <a:noFill/>
          <a:ln/>
        </p:spPr>
        <p:txBody>
          <a:bodyPr wrap="square" rtlCol="0" anchor="ctr"/>
          <a:lstStyle/>
          <a:p>
            <a:pPr algn="ctr" indent="0" marL="0">
              <a:buNone/>
            </a:pPr>
            <a:r>
              <a:rPr lang="en-US" sz="750" b="1" dirty="0">
                <a:solidFill>
                  <a:srgbClr val="000000"/>
                </a:solidFill>
              </a:rPr>
              <a:t>Law</a:t>
            </a:r>
            <a:endParaRPr lang="en-US" sz="750" dirty="0"/>
          </a:p>
        </p:txBody>
      </p:sp>
      <p:sp>
        <p:nvSpPr>
          <p:cNvPr id="64" name="Text 62"/>
          <p:cNvSpPr/>
          <p:nvPr/>
        </p:nvSpPr>
        <p:spPr>
          <a:xfrm>
            <a:off x="5029200" y="4425696"/>
            <a:ext cx="3488436" cy="274320"/>
          </a:xfrm>
          <a:prstGeom prst="rect">
            <a:avLst/>
          </a:prstGeom>
          <a:noFill/>
          <a:ln/>
        </p:spPr>
        <p:txBody>
          <a:bodyPr wrap="square" rtlCol="0" anchor="ctr"/>
          <a:lstStyle/>
          <a:p>
            <a:pPr indent="0" marL="0">
              <a:buNone/>
            </a:pPr>
            <a:r>
              <a:rPr lang="en-US" sz="1200" b="1" dirty="0">
                <a:solidFill>
                  <a:srgbClr val="1F6FEB"/>
                </a:solidFill>
                <a:latin typeface="Calibri" pitchFamily="34" charset="0"/>
                <a:ea typeface="Calibri" pitchFamily="34" charset="-122"/>
                <a:cs typeface="Calibri" pitchFamily="34" charset="-120"/>
              </a:rPr>
              <a:t>🔄  Ratification</a:t>
            </a:r>
            <a:endParaRPr lang="en-US" sz="1200" dirty="0"/>
          </a:p>
        </p:txBody>
      </p:sp>
      <p:sp>
        <p:nvSpPr>
          <p:cNvPr id="65" name="Text 63"/>
          <p:cNvSpPr/>
          <p:nvPr/>
        </p:nvSpPr>
        <p:spPr>
          <a:xfrm>
            <a:off x="502920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Formal approval of a treaty, agreement, or constitutional amendment; makes it binding.</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502920" cy="5143500"/>
          </a:xfrm>
          <a:prstGeom prst="rect">
            <a:avLst/>
          </a:prstGeom>
          <a:solidFill>
            <a:srgbClr val="58A6FF"/>
          </a:solidFill>
          <a:ln/>
        </p:spPr>
      </p:sp>
      <p:sp>
        <p:nvSpPr>
          <p:cNvPr id="3" name="Text 1"/>
          <p:cNvSpPr/>
          <p:nvPr/>
        </p:nvSpPr>
        <p:spPr>
          <a:xfrm>
            <a:off x="0" y="1645920"/>
            <a:ext cx="502920" cy="1371600"/>
          </a:xfrm>
          <a:prstGeom prst="rect">
            <a:avLst/>
          </a:prstGeom>
          <a:noFill/>
          <a:ln/>
        </p:spPr>
        <p:txBody>
          <a:bodyPr wrap="square" rtlCol="0" anchor="ctr"/>
          <a:lstStyle/>
          <a:p>
            <a:pPr algn="ctr" indent="0" marL="0">
              <a:buNone/>
            </a:pPr>
            <a:r>
              <a:rPr lang="en-US" sz="3200" b="1" dirty="0">
                <a:solidFill>
                  <a:srgbClr val="FFFFFF"/>
                </a:solidFill>
              </a:rPr>
              <a:t>S</a:t>
            </a:r>
            <a:endParaRPr lang="en-US" sz="3200" dirty="0"/>
          </a:p>
        </p:txBody>
      </p:sp>
      <p:sp>
        <p:nvSpPr>
          <p:cNvPr id="4" name="Text 2"/>
          <p:cNvSpPr/>
          <p:nvPr/>
        </p:nvSpPr>
        <p:spPr>
          <a:xfrm>
            <a:off x="685800" y="91440"/>
            <a:ext cx="8229600" cy="411480"/>
          </a:xfrm>
          <a:prstGeom prst="rect">
            <a:avLst/>
          </a:prstGeom>
          <a:noFill/>
          <a:ln/>
        </p:spPr>
        <p:txBody>
          <a:bodyPr wrap="square" rtlCol="0" anchor="ctr"/>
          <a:lstStyle/>
          <a:p>
            <a:pPr indent="0" marL="0">
              <a:buNone/>
            </a:pPr>
            <a:r>
              <a:rPr lang="en-US" sz="1800" b="1" dirty="0">
                <a:solidFill>
                  <a:srgbClr val="E6EDF3"/>
                </a:solidFill>
              </a:rPr>
              <a:t>S — KEY TERMS (Part 1)</a:t>
            </a:r>
            <a:endParaRPr lang="en-US" sz="1800" dirty="0"/>
          </a:p>
        </p:txBody>
      </p:sp>
      <p:sp>
        <p:nvSpPr>
          <p:cNvPr id="5" name="Shape 3"/>
          <p:cNvSpPr/>
          <p:nvPr/>
        </p:nvSpPr>
        <p:spPr>
          <a:xfrm>
            <a:off x="685800" y="594360"/>
            <a:ext cx="4069080" cy="713232"/>
          </a:xfrm>
          <a:prstGeom prst="rect">
            <a:avLst/>
          </a:prstGeom>
          <a:solidFill>
            <a:srgbClr val="21262D"/>
          </a:solidFill>
          <a:ln w="12700">
            <a:solidFill>
              <a:srgbClr val="30363D"/>
            </a:solidFill>
            <a:prstDash val="solid"/>
          </a:ln>
        </p:spPr>
      </p:sp>
      <p:sp>
        <p:nvSpPr>
          <p:cNvPr id="6" name="Shape 4"/>
          <p:cNvSpPr/>
          <p:nvPr/>
        </p:nvSpPr>
        <p:spPr>
          <a:xfrm>
            <a:off x="685800" y="594360"/>
            <a:ext cx="4069080" cy="45720"/>
          </a:xfrm>
          <a:prstGeom prst="rect">
            <a:avLst/>
          </a:prstGeom>
          <a:solidFill>
            <a:srgbClr val="F0C040"/>
          </a:solidFill>
          <a:ln/>
        </p:spPr>
      </p:sp>
      <p:sp>
        <p:nvSpPr>
          <p:cNvPr id="7" name="Shape 5"/>
          <p:cNvSpPr/>
          <p:nvPr/>
        </p:nvSpPr>
        <p:spPr>
          <a:xfrm>
            <a:off x="3703320" y="658368"/>
            <a:ext cx="1005840" cy="182880"/>
          </a:xfrm>
          <a:prstGeom prst="rect">
            <a:avLst/>
          </a:prstGeom>
          <a:solidFill>
            <a:srgbClr val="F0C040"/>
          </a:solidFill>
          <a:ln/>
        </p:spPr>
      </p:sp>
      <p:sp>
        <p:nvSpPr>
          <p:cNvPr id="8" name="Text 6"/>
          <p:cNvSpPr/>
          <p:nvPr/>
        </p:nvSpPr>
        <p:spPr>
          <a:xfrm>
            <a:off x="3703320" y="658368"/>
            <a:ext cx="1005840" cy="182880"/>
          </a:xfrm>
          <a:prstGeom prst="rect">
            <a:avLst/>
          </a:prstGeom>
          <a:noFill/>
          <a:ln/>
        </p:spPr>
        <p:txBody>
          <a:bodyPr wrap="square" rtlCol="0" anchor="ctr"/>
          <a:lstStyle/>
          <a:p>
            <a:pPr algn="ctr" indent="0" marL="0">
              <a:buNone/>
            </a:pPr>
            <a:r>
              <a:rPr lang="en-US" sz="750" b="1" dirty="0">
                <a:solidFill>
                  <a:srgbClr val="000000"/>
                </a:solidFill>
              </a:rPr>
              <a:t>Constitution</a:t>
            </a:r>
            <a:endParaRPr lang="en-US" sz="750" dirty="0"/>
          </a:p>
        </p:txBody>
      </p:sp>
      <p:sp>
        <p:nvSpPr>
          <p:cNvPr id="9" name="Text 7"/>
          <p:cNvSpPr/>
          <p:nvPr/>
        </p:nvSpPr>
        <p:spPr>
          <a:xfrm>
            <a:off x="777240" y="676656"/>
            <a:ext cx="2880360" cy="274320"/>
          </a:xfrm>
          <a:prstGeom prst="rect">
            <a:avLst/>
          </a:prstGeom>
          <a:noFill/>
          <a:ln/>
        </p:spPr>
        <p:txBody>
          <a:bodyPr wrap="square" rtlCol="0" anchor="ctr"/>
          <a:lstStyle/>
          <a:p>
            <a:pPr indent="0" marL="0">
              <a:buNone/>
            </a:pPr>
            <a:r>
              <a:rPr lang="en-US" sz="1200" b="1" dirty="0">
                <a:solidFill>
                  <a:srgbClr val="F0C040"/>
                </a:solidFill>
                <a:latin typeface="Calibri" pitchFamily="34" charset="0"/>
                <a:ea typeface="Calibri" pitchFamily="34" charset="-122"/>
                <a:cs typeface="Calibri" pitchFamily="34" charset="-120"/>
              </a:rPr>
              <a:t>🏛️  Sovereignty</a:t>
            </a:r>
            <a:endParaRPr lang="en-US" sz="1200" dirty="0"/>
          </a:p>
        </p:txBody>
      </p:sp>
      <p:sp>
        <p:nvSpPr>
          <p:cNvPr id="10" name="Text 8"/>
          <p:cNvSpPr/>
          <p:nvPr/>
        </p:nvSpPr>
        <p:spPr>
          <a:xfrm>
            <a:off x="77724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Supreme authority of a state to govern itself without external interference.</a:t>
            </a:r>
            <a:endParaRPr lang="en-US" sz="1000" dirty="0"/>
          </a:p>
        </p:txBody>
      </p:sp>
      <p:sp>
        <p:nvSpPr>
          <p:cNvPr id="11" name="Shape 9"/>
          <p:cNvSpPr/>
          <p:nvPr/>
        </p:nvSpPr>
        <p:spPr>
          <a:xfrm>
            <a:off x="685800" y="1344168"/>
            <a:ext cx="4069080" cy="713232"/>
          </a:xfrm>
          <a:prstGeom prst="rect">
            <a:avLst/>
          </a:prstGeom>
          <a:solidFill>
            <a:srgbClr val="21262D"/>
          </a:solidFill>
          <a:ln w="12700">
            <a:solidFill>
              <a:srgbClr val="30363D"/>
            </a:solidFill>
            <a:prstDash val="solid"/>
          </a:ln>
        </p:spPr>
      </p:sp>
      <p:sp>
        <p:nvSpPr>
          <p:cNvPr id="12" name="Shape 10"/>
          <p:cNvSpPr/>
          <p:nvPr/>
        </p:nvSpPr>
        <p:spPr>
          <a:xfrm>
            <a:off x="685800" y="1344168"/>
            <a:ext cx="4069080" cy="45720"/>
          </a:xfrm>
          <a:prstGeom prst="rect">
            <a:avLst/>
          </a:prstGeom>
          <a:solidFill>
            <a:srgbClr val="F0C040"/>
          </a:solidFill>
          <a:ln/>
        </p:spPr>
      </p:sp>
      <p:sp>
        <p:nvSpPr>
          <p:cNvPr id="13" name="Shape 11"/>
          <p:cNvSpPr/>
          <p:nvPr/>
        </p:nvSpPr>
        <p:spPr>
          <a:xfrm>
            <a:off x="3703320" y="1408176"/>
            <a:ext cx="1005840" cy="182880"/>
          </a:xfrm>
          <a:prstGeom prst="rect">
            <a:avLst/>
          </a:prstGeom>
          <a:solidFill>
            <a:srgbClr val="F0C040"/>
          </a:solidFill>
          <a:ln/>
        </p:spPr>
      </p:sp>
      <p:sp>
        <p:nvSpPr>
          <p:cNvPr id="14" name="Text 12"/>
          <p:cNvSpPr/>
          <p:nvPr/>
        </p:nvSpPr>
        <p:spPr>
          <a:xfrm>
            <a:off x="3703320" y="1408176"/>
            <a:ext cx="1005840" cy="182880"/>
          </a:xfrm>
          <a:prstGeom prst="rect">
            <a:avLst/>
          </a:prstGeom>
          <a:noFill/>
          <a:ln/>
        </p:spPr>
        <p:txBody>
          <a:bodyPr wrap="square" rtlCol="0" anchor="ctr"/>
          <a:lstStyle/>
          <a:p>
            <a:pPr algn="ctr" indent="0" marL="0">
              <a:buNone/>
            </a:pPr>
            <a:r>
              <a:rPr lang="en-US" sz="750" b="1" dirty="0">
                <a:solidFill>
                  <a:srgbClr val="000000"/>
                </a:solidFill>
              </a:rPr>
              <a:t>Constitution</a:t>
            </a:r>
            <a:endParaRPr lang="en-US" sz="750" dirty="0"/>
          </a:p>
        </p:txBody>
      </p:sp>
      <p:sp>
        <p:nvSpPr>
          <p:cNvPr id="15" name="Text 13"/>
          <p:cNvSpPr/>
          <p:nvPr/>
        </p:nvSpPr>
        <p:spPr>
          <a:xfrm>
            <a:off x="777240" y="1426464"/>
            <a:ext cx="2880360" cy="274320"/>
          </a:xfrm>
          <a:prstGeom prst="rect">
            <a:avLst/>
          </a:prstGeom>
          <a:noFill/>
          <a:ln/>
        </p:spPr>
        <p:txBody>
          <a:bodyPr wrap="square" rtlCol="0" anchor="ctr"/>
          <a:lstStyle/>
          <a:p>
            <a:pPr indent="0" marL="0">
              <a:buNone/>
            </a:pPr>
            <a:r>
              <a:rPr lang="en-US" sz="1200" b="1" dirty="0">
                <a:solidFill>
                  <a:srgbClr val="F0C040"/>
                </a:solidFill>
                <a:latin typeface="Calibri" pitchFamily="34" charset="0"/>
                <a:ea typeface="Calibri" pitchFamily="34" charset="-122"/>
                <a:cs typeface="Calibri" pitchFamily="34" charset="-120"/>
              </a:rPr>
              <a:t>📜  Separation of Powers</a:t>
            </a:r>
            <a:endParaRPr lang="en-US" sz="1200" dirty="0"/>
          </a:p>
        </p:txBody>
      </p:sp>
      <p:sp>
        <p:nvSpPr>
          <p:cNvPr id="16" name="Text 14"/>
          <p:cNvSpPr/>
          <p:nvPr/>
        </p:nvSpPr>
        <p:spPr>
          <a:xfrm>
            <a:off x="77724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Divides govt into exec, legis, judicial — each with distinct powers.</a:t>
            </a:r>
            <a:endParaRPr lang="en-US" sz="1000" dirty="0"/>
          </a:p>
        </p:txBody>
      </p:sp>
      <p:sp>
        <p:nvSpPr>
          <p:cNvPr id="17" name="Shape 15"/>
          <p:cNvSpPr/>
          <p:nvPr/>
        </p:nvSpPr>
        <p:spPr>
          <a:xfrm>
            <a:off x="685800" y="2093976"/>
            <a:ext cx="4069080" cy="713232"/>
          </a:xfrm>
          <a:prstGeom prst="rect">
            <a:avLst/>
          </a:prstGeom>
          <a:solidFill>
            <a:srgbClr val="21262D"/>
          </a:solidFill>
          <a:ln w="12700">
            <a:solidFill>
              <a:srgbClr val="30363D"/>
            </a:solidFill>
            <a:prstDash val="solid"/>
          </a:ln>
        </p:spPr>
      </p:sp>
      <p:sp>
        <p:nvSpPr>
          <p:cNvPr id="18" name="Shape 16"/>
          <p:cNvSpPr/>
          <p:nvPr/>
        </p:nvSpPr>
        <p:spPr>
          <a:xfrm>
            <a:off x="685800" y="2093976"/>
            <a:ext cx="4069080" cy="45720"/>
          </a:xfrm>
          <a:prstGeom prst="rect">
            <a:avLst/>
          </a:prstGeom>
          <a:solidFill>
            <a:srgbClr val="8957E5"/>
          </a:solidFill>
          <a:ln/>
        </p:spPr>
      </p:sp>
      <p:sp>
        <p:nvSpPr>
          <p:cNvPr id="19" name="Shape 17"/>
          <p:cNvSpPr/>
          <p:nvPr/>
        </p:nvSpPr>
        <p:spPr>
          <a:xfrm>
            <a:off x="3703320" y="2157984"/>
            <a:ext cx="1005840" cy="182880"/>
          </a:xfrm>
          <a:prstGeom prst="rect">
            <a:avLst/>
          </a:prstGeom>
          <a:solidFill>
            <a:srgbClr val="8957E5"/>
          </a:solidFill>
          <a:ln/>
        </p:spPr>
      </p:sp>
      <p:sp>
        <p:nvSpPr>
          <p:cNvPr id="20" name="Text 18"/>
          <p:cNvSpPr/>
          <p:nvPr/>
        </p:nvSpPr>
        <p:spPr>
          <a:xfrm>
            <a:off x="3703320" y="2157984"/>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21" name="Text 19"/>
          <p:cNvSpPr/>
          <p:nvPr/>
        </p:nvSpPr>
        <p:spPr>
          <a:xfrm>
            <a:off x="777240" y="2176272"/>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Senate</a:t>
            </a:r>
            <a:endParaRPr lang="en-US" sz="1200" dirty="0"/>
          </a:p>
        </p:txBody>
      </p:sp>
      <p:sp>
        <p:nvSpPr>
          <p:cNvPr id="22" name="Text 20"/>
          <p:cNvSpPr/>
          <p:nvPr/>
        </p:nvSpPr>
        <p:spPr>
          <a:xfrm>
            <a:off x="77724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Upper house of bicameral legislature; represents states/regions as review chamber.</a:t>
            </a:r>
            <a:endParaRPr lang="en-US" sz="1000" dirty="0"/>
          </a:p>
        </p:txBody>
      </p:sp>
      <p:sp>
        <p:nvSpPr>
          <p:cNvPr id="23" name="Shape 21"/>
          <p:cNvSpPr/>
          <p:nvPr/>
        </p:nvSpPr>
        <p:spPr>
          <a:xfrm>
            <a:off x="685800" y="2843784"/>
            <a:ext cx="4069080" cy="713232"/>
          </a:xfrm>
          <a:prstGeom prst="rect">
            <a:avLst/>
          </a:prstGeom>
          <a:solidFill>
            <a:srgbClr val="21262D"/>
          </a:solidFill>
          <a:ln w="12700">
            <a:solidFill>
              <a:srgbClr val="30363D"/>
            </a:solidFill>
            <a:prstDash val="solid"/>
          </a:ln>
        </p:spPr>
      </p:sp>
      <p:sp>
        <p:nvSpPr>
          <p:cNvPr id="24" name="Shape 22"/>
          <p:cNvSpPr/>
          <p:nvPr/>
        </p:nvSpPr>
        <p:spPr>
          <a:xfrm>
            <a:off x="685800" y="2843784"/>
            <a:ext cx="4069080" cy="45720"/>
          </a:xfrm>
          <a:prstGeom prst="rect">
            <a:avLst/>
          </a:prstGeom>
          <a:solidFill>
            <a:srgbClr val="3FB950"/>
          </a:solidFill>
          <a:ln/>
        </p:spPr>
      </p:sp>
      <p:sp>
        <p:nvSpPr>
          <p:cNvPr id="25" name="Shape 23"/>
          <p:cNvSpPr/>
          <p:nvPr/>
        </p:nvSpPr>
        <p:spPr>
          <a:xfrm>
            <a:off x="3845052" y="2907792"/>
            <a:ext cx="864108" cy="182880"/>
          </a:xfrm>
          <a:prstGeom prst="rect">
            <a:avLst/>
          </a:prstGeom>
          <a:solidFill>
            <a:srgbClr val="3FB950"/>
          </a:solidFill>
          <a:ln/>
        </p:spPr>
      </p:sp>
      <p:sp>
        <p:nvSpPr>
          <p:cNvPr id="26" name="Text 24"/>
          <p:cNvSpPr/>
          <p:nvPr/>
        </p:nvSpPr>
        <p:spPr>
          <a:xfrm>
            <a:off x="3845052" y="2907792"/>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27" name="Text 25"/>
          <p:cNvSpPr/>
          <p:nvPr/>
        </p:nvSpPr>
        <p:spPr>
          <a:xfrm>
            <a:off x="777240" y="2926080"/>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Suffrage</a:t>
            </a:r>
            <a:endParaRPr lang="en-US" sz="1200" dirty="0"/>
          </a:p>
        </p:txBody>
      </p:sp>
      <p:sp>
        <p:nvSpPr>
          <p:cNvPr id="28" name="Text 26"/>
          <p:cNvSpPr/>
          <p:nvPr/>
        </p:nvSpPr>
        <p:spPr>
          <a:xfrm>
            <a:off x="77724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Right to vote. Universal suffrage = all adults vote regardless of gender/race.</a:t>
            </a:r>
            <a:endParaRPr lang="en-US" sz="1000" dirty="0"/>
          </a:p>
        </p:txBody>
      </p:sp>
      <p:sp>
        <p:nvSpPr>
          <p:cNvPr id="29" name="Shape 27"/>
          <p:cNvSpPr/>
          <p:nvPr/>
        </p:nvSpPr>
        <p:spPr>
          <a:xfrm>
            <a:off x="685800" y="3593592"/>
            <a:ext cx="4069080" cy="713232"/>
          </a:xfrm>
          <a:prstGeom prst="rect">
            <a:avLst/>
          </a:prstGeom>
          <a:solidFill>
            <a:srgbClr val="21262D"/>
          </a:solidFill>
          <a:ln w="12700">
            <a:solidFill>
              <a:srgbClr val="30363D"/>
            </a:solidFill>
            <a:prstDash val="solid"/>
          </a:ln>
        </p:spPr>
      </p:sp>
      <p:sp>
        <p:nvSpPr>
          <p:cNvPr id="30" name="Shape 28"/>
          <p:cNvSpPr/>
          <p:nvPr/>
        </p:nvSpPr>
        <p:spPr>
          <a:xfrm>
            <a:off x="685800" y="3593592"/>
            <a:ext cx="4069080" cy="45720"/>
          </a:xfrm>
          <a:prstGeom prst="rect">
            <a:avLst/>
          </a:prstGeom>
          <a:solidFill>
            <a:srgbClr val="58A6FF"/>
          </a:solidFill>
          <a:ln/>
        </p:spPr>
      </p:sp>
      <p:sp>
        <p:nvSpPr>
          <p:cNvPr id="31" name="Shape 29"/>
          <p:cNvSpPr/>
          <p:nvPr/>
        </p:nvSpPr>
        <p:spPr>
          <a:xfrm>
            <a:off x="3767328" y="3657600"/>
            <a:ext cx="941832" cy="182880"/>
          </a:xfrm>
          <a:prstGeom prst="rect">
            <a:avLst/>
          </a:prstGeom>
          <a:solidFill>
            <a:srgbClr val="58A6FF"/>
          </a:solidFill>
          <a:ln/>
        </p:spPr>
      </p:sp>
      <p:sp>
        <p:nvSpPr>
          <p:cNvPr id="32" name="Text 30"/>
          <p:cNvSpPr/>
          <p:nvPr/>
        </p:nvSpPr>
        <p:spPr>
          <a:xfrm>
            <a:off x="3767328" y="3657600"/>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33" name="Text 31"/>
          <p:cNvSpPr/>
          <p:nvPr/>
        </p:nvSpPr>
        <p:spPr>
          <a:xfrm>
            <a:off x="777240" y="3675888"/>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Socialism</a:t>
            </a:r>
            <a:endParaRPr lang="en-US" sz="1200" dirty="0"/>
          </a:p>
        </p:txBody>
      </p:sp>
      <p:sp>
        <p:nvSpPr>
          <p:cNvPr id="34" name="Text 32"/>
          <p:cNvSpPr/>
          <p:nvPr/>
        </p:nvSpPr>
        <p:spPr>
          <a:xfrm>
            <a:off x="77724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Advocates collective ownership, equitable wealth distribution, govt-led welfare.</a:t>
            </a:r>
            <a:endParaRPr lang="en-US" sz="1000" dirty="0"/>
          </a:p>
        </p:txBody>
      </p:sp>
      <p:sp>
        <p:nvSpPr>
          <p:cNvPr id="35" name="Shape 33"/>
          <p:cNvSpPr/>
          <p:nvPr/>
        </p:nvSpPr>
        <p:spPr>
          <a:xfrm>
            <a:off x="685800" y="4343400"/>
            <a:ext cx="4069080" cy="713232"/>
          </a:xfrm>
          <a:prstGeom prst="rect">
            <a:avLst/>
          </a:prstGeom>
          <a:solidFill>
            <a:srgbClr val="21262D"/>
          </a:solidFill>
          <a:ln w="12700">
            <a:solidFill>
              <a:srgbClr val="30363D"/>
            </a:solidFill>
            <a:prstDash val="solid"/>
          </a:ln>
        </p:spPr>
      </p:sp>
      <p:sp>
        <p:nvSpPr>
          <p:cNvPr id="36" name="Shape 34"/>
          <p:cNvSpPr/>
          <p:nvPr/>
        </p:nvSpPr>
        <p:spPr>
          <a:xfrm>
            <a:off x="685800" y="4343400"/>
            <a:ext cx="4069080" cy="45720"/>
          </a:xfrm>
          <a:prstGeom prst="rect">
            <a:avLst/>
          </a:prstGeom>
          <a:solidFill>
            <a:srgbClr val="D29922"/>
          </a:solidFill>
          <a:ln/>
        </p:spPr>
      </p:sp>
      <p:sp>
        <p:nvSpPr>
          <p:cNvPr id="37" name="Shape 35"/>
          <p:cNvSpPr/>
          <p:nvPr/>
        </p:nvSpPr>
        <p:spPr>
          <a:xfrm>
            <a:off x="3845052" y="4407408"/>
            <a:ext cx="864108" cy="182880"/>
          </a:xfrm>
          <a:prstGeom prst="rect">
            <a:avLst/>
          </a:prstGeom>
          <a:solidFill>
            <a:srgbClr val="D29922"/>
          </a:solidFill>
          <a:ln/>
        </p:spPr>
      </p:sp>
      <p:sp>
        <p:nvSpPr>
          <p:cNvPr id="38" name="Text 36"/>
          <p:cNvSpPr/>
          <p:nvPr/>
        </p:nvSpPr>
        <p:spPr>
          <a:xfrm>
            <a:off x="3845052" y="4407408"/>
            <a:ext cx="864108" cy="182880"/>
          </a:xfrm>
          <a:prstGeom prst="rect">
            <a:avLst/>
          </a:prstGeom>
          <a:noFill/>
          <a:ln/>
        </p:spPr>
        <p:txBody>
          <a:bodyPr wrap="square" rtlCol="0" anchor="ctr"/>
          <a:lstStyle/>
          <a:p>
            <a:pPr algn="ctr" indent="0" marL="0">
              <a:buNone/>
            </a:pPr>
            <a:r>
              <a:rPr lang="en-US" sz="750" b="1" dirty="0">
                <a:solidFill>
                  <a:srgbClr val="000000"/>
                </a:solidFill>
              </a:rPr>
              <a:t>Judiciary</a:t>
            </a:r>
            <a:endParaRPr lang="en-US" sz="750" dirty="0"/>
          </a:p>
        </p:txBody>
      </p:sp>
      <p:sp>
        <p:nvSpPr>
          <p:cNvPr id="39" name="Text 37"/>
          <p:cNvSpPr/>
          <p:nvPr/>
        </p:nvSpPr>
        <p:spPr>
          <a:xfrm>
            <a:off x="777240" y="4425696"/>
            <a:ext cx="3022092" cy="274320"/>
          </a:xfrm>
          <a:prstGeom prst="rect">
            <a:avLst/>
          </a:prstGeom>
          <a:noFill/>
          <a:ln/>
        </p:spPr>
        <p:txBody>
          <a:bodyPr wrap="square" rtlCol="0" anchor="ctr"/>
          <a:lstStyle/>
          <a:p>
            <a:pPr indent="0" marL="0">
              <a:buNone/>
            </a:pPr>
            <a:r>
              <a:rPr lang="en-US" sz="1200" b="1" dirty="0">
                <a:solidFill>
                  <a:srgbClr val="D29922"/>
                </a:solidFill>
                <a:latin typeface="Calibri" pitchFamily="34" charset="0"/>
                <a:ea typeface="Calibri" pitchFamily="34" charset="-122"/>
                <a:cs typeface="Calibri" pitchFamily="34" charset="-120"/>
              </a:rPr>
              <a:t>⚖️  Supreme Court</a:t>
            </a:r>
            <a:endParaRPr lang="en-US" sz="1200" dirty="0"/>
          </a:p>
        </p:txBody>
      </p:sp>
      <p:sp>
        <p:nvSpPr>
          <p:cNvPr id="40" name="Text 38"/>
          <p:cNvSpPr/>
          <p:nvPr/>
        </p:nvSpPr>
        <p:spPr>
          <a:xfrm>
            <a:off x="77724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Highest judicial authority; final court of appeal and guardian of constitution.</a:t>
            </a:r>
            <a:endParaRPr lang="en-US" sz="1000" dirty="0"/>
          </a:p>
        </p:txBody>
      </p:sp>
      <p:sp>
        <p:nvSpPr>
          <p:cNvPr id="41" name="Shape 39"/>
          <p:cNvSpPr/>
          <p:nvPr/>
        </p:nvSpPr>
        <p:spPr>
          <a:xfrm>
            <a:off x="4937760" y="594360"/>
            <a:ext cx="4069080" cy="713232"/>
          </a:xfrm>
          <a:prstGeom prst="rect">
            <a:avLst/>
          </a:prstGeom>
          <a:solidFill>
            <a:srgbClr val="21262D"/>
          </a:solidFill>
          <a:ln w="12700">
            <a:solidFill>
              <a:srgbClr val="30363D"/>
            </a:solidFill>
            <a:prstDash val="solid"/>
          </a:ln>
        </p:spPr>
      </p:sp>
      <p:sp>
        <p:nvSpPr>
          <p:cNvPr id="42" name="Shape 40"/>
          <p:cNvSpPr/>
          <p:nvPr/>
        </p:nvSpPr>
        <p:spPr>
          <a:xfrm>
            <a:off x="4937760" y="594360"/>
            <a:ext cx="4069080" cy="45720"/>
          </a:xfrm>
          <a:prstGeom prst="rect">
            <a:avLst/>
          </a:prstGeom>
          <a:solidFill>
            <a:srgbClr val="8957E5"/>
          </a:solidFill>
          <a:ln/>
        </p:spPr>
      </p:sp>
      <p:sp>
        <p:nvSpPr>
          <p:cNvPr id="43" name="Shape 41"/>
          <p:cNvSpPr/>
          <p:nvPr/>
        </p:nvSpPr>
        <p:spPr>
          <a:xfrm>
            <a:off x="7955280" y="658368"/>
            <a:ext cx="1005840" cy="182880"/>
          </a:xfrm>
          <a:prstGeom prst="rect">
            <a:avLst/>
          </a:prstGeom>
          <a:solidFill>
            <a:srgbClr val="8957E5"/>
          </a:solidFill>
          <a:ln/>
        </p:spPr>
      </p:sp>
      <p:sp>
        <p:nvSpPr>
          <p:cNvPr id="44" name="Text 42"/>
          <p:cNvSpPr/>
          <p:nvPr/>
        </p:nvSpPr>
        <p:spPr>
          <a:xfrm>
            <a:off x="7955280" y="658368"/>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45" name="Text 43"/>
          <p:cNvSpPr/>
          <p:nvPr/>
        </p:nvSpPr>
        <p:spPr>
          <a:xfrm>
            <a:off x="5029200" y="676656"/>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Speaker</a:t>
            </a:r>
            <a:endParaRPr lang="en-US" sz="1200" dirty="0"/>
          </a:p>
        </p:txBody>
      </p:sp>
      <p:sp>
        <p:nvSpPr>
          <p:cNvPr id="46" name="Text 44"/>
          <p:cNvSpPr/>
          <p:nvPr/>
        </p:nvSpPr>
        <p:spPr>
          <a:xfrm>
            <a:off x="502920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Presiding officer of lower house; maintains order and conducts proceedings impartially.</a:t>
            </a:r>
            <a:endParaRPr lang="en-US" sz="1000" dirty="0"/>
          </a:p>
        </p:txBody>
      </p:sp>
      <p:sp>
        <p:nvSpPr>
          <p:cNvPr id="47" name="Shape 45"/>
          <p:cNvSpPr/>
          <p:nvPr/>
        </p:nvSpPr>
        <p:spPr>
          <a:xfrm>
            <a:off x="4937760" y="1344168"/>
            <a:ext cx="4069080" cy="713232"/>
          </a:xfrm>
          <a:prstGeom prst="rect">
            <a:avLst/>
          </a:prstGeom>
          <a:solidFill>
            <a:srgbClr val="21262D"/>
          </a:solidFill>
          <a:ln w="12700">
            <a:solidFill>
              <a:srgbClr val="30363D"/>
            </a:solidFill>
            <a:prstDash val="solid"/>
          </a:ln>
        </p:spPr>
      </p:sp>
      <p:sp>
        <p:nvSpPr>
          <p:cNvPr id="48" name="Shape 46"/>
          <p:cNvSpPr/>
          <p:nvPr/>
        </p:nvSpPr>
        <p:spPr>
          <a:xfrm>
            <a:off x="4937760" y="1344168"/>
            <a:ext cx="4069080" cy="45720"/>
          </a:xfrm>
          <a:prstGeom prst="rect">
            <a:avLst/>
          </a:prstGeom>
          <a:solidFill>
            <a:srgbClr val="79C0FF"/>
          </a:solidFill>
          <a:ln/>
        </p:spPr>
      </p:sp>
      <p:sp>
        <p:nvSpPr>
          <p:cNvPr id="49" name="Shape 47"/>
          <p:cNvSpPr/>
          <p:nvPr/>
        </p:nvSpPr>
        <p:spPr>
          <a:xfrm>
            <a:off x="8097012" y="1408176"/>
            <a:ext cx="864108" cy="182880"/>
          </a:xfrm>
          <a:prstGeom prst="rect">
            <a:avLst/>
          </a:prstGeom>
          <a:solidFill>
            <a:srgbClr val="79C0FF"/>
          </a:solidFill>
          <a:ln/>
        </p:spPr>
      </p:sp>
      <p:sp>
        <p:nvSpPr>
          <p:cNvPr id="50" name="Text 48"/>
          <p:cNvSpPr/>
          <p:nvPr/>
        </p:nvSpPr>
        <p:spPr>
          <a:xfrm>
            <a:off x="8097012" y="1408176"/>
            <a:ext cx="864108" cy="182880"/>
          </a:xfrm>
          <a:prstGeom prst="rect">
            <a:avLst/>
          </a:prstGeom>
          <a:noFill/>
          <a:ln/>
        </p:spPr>
        <p:txBody>
          <a:bodyPr wrap="square" rtlCol="0" anchor="ctr"/>
          <a:lstStyle/>
          <a:p>
            <a:pPr algn="ctr" indent="0" marL="0">
              <a:buNone/>
            </a:pPr>
            <a:r>
              <a:rPr lang="en-US" sz="750" b="1" dirty="0">
                <a:solidFill>
                  <a:srgbClr val="000000"/>
                </a:solidFill>
              </a:rPr>
              <a:t>Diplomacy</a:t>
            </a:r>
            <a:endParaRPr lang="en-US" sz="750" dirty="0"/>
          </a:p>
        </p:txBody>
      </p:sp>
      <p:sp>
        <p:nvSpPr>
          <p:cNvPr id="51" name="Text 49"/>
          <p:cNvSpPr/>
          <p:nvPr/>
        </p:nvSpPr>
        <p:spPr>
          <a:xfrm>
            <a:off x="5029200" y="1426464"/>
            <a:ext cx="3022092" cy="274320"/>
          </a:xfrm>
          <a:prstGeom prst="rect">
            <a:avLst/>
          </a:prstGeom>
          <a:noFill/>
          <a:ln/>
        </p:spPr>
        <p:txBody>
          <a:bodyPr wrap="square" rtlCol="0" anchor="ctr"/>
          <a:lstStyle/>
          <a:p>
            <a:pPr indent="0" marL="0">
              <a:buNone/>
            </a:pPr>
            <a:r>
              <a:rPr lang="en-US" sz="1200" b="1" dirty="0">
                <a:solidFill>
                  <a:srgbClr val="79C0FF"/>
                </a:solidFill>
                <a:latin typeface="Calibri" pitchFamily="34" charset="0"/>
                <a:ea typeface="Calibri" pitchFamily="34" charset="-122"/>
                <a:cs typeface="Calibri" pitchFamily="34" charset="-120"/>
              </a:rPr>
              <a:t>🌐  Sanctions</a:t>
            </a:r>
            <a:endParaRPr lang="en-US" sz="1200" dirty="0"/>
          </a:p>
        </p:txBody>
      </p:sp>
      <p:sp>
        <p:nvSpPr>
          <p:cNvPr id="52" name="Text 50"/>
          <p:cNvSpPr/>
          <p:nvPr/>
        </p:nvSpPr>
        <p:spPr>
          <a:xfrm>
            <a:off x="502920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Punitive measures (trade embargoes, asset freezes) to compel compliance with intl law.</a:t>
            </a:r>
            <a:endParaRPr lang="en-US" sz="1000" dirty="0"/>
          </a:p>
        </p:txBody>
      </p:sp>
      <p:sp>
        <p:nvSpPr>
          <p:cNvPr id="53" name="Shape 51"/>
          <p:cNvSpPr/>
          <p:nvPr/>
        </p:nvSpPr>
        <p:spPr>
          <a:xfrm>
            <a:off x="4937760" y="2093976"/>
            <a:ext cx="4069080" cy="713232"/>
          </a:xfrm>
          <a:prstGeom prst="rect">
            <a:avLst/>
          </a:prstGeom>
          <a:solidFill>
            <a:srgbClr val="21262D"/>
          </a:solidFill>
          <a:ln w="12700">
            <a:solidFill>
              <a:srgbClr val="30363D"/>
            </a:solidFill>
            <a:prstDash val="solid"/>
          </a:ln>
        </p:spPr>
      </p:sp>
      <p:sp>
        <p:nvSpPr>
          <p:cNvPr id="54" name="Shape 52"/>
          <p:cNvSpPr/>
          <p:nvPr/>
        </p:nvSpPr>
        <p:spPr>
          <a:xfrm>
            <a:off x="4937760" y="2093976"/>
            <a:ext cx="4069080" cy="45720"/>
          </a:xfrm>
          <a:prstGeom prst="rect">
            <a:avLst/>
          </a:prstGeom>
          <a:solidFill>
            <a:srgbClr val="F0C040"/>
          </a:solidFill>
          <a:ln/>
        </p:spPr>
      </p:sp>
      <p:sp>
        <p:nvSpPr>
          <p:cNvPr id="55" name="Shape 53"/>
          <p:cNvSpPr/>
          <p:nvPr/>
        </p:nvSpPr>
        <p:spPr>
          <a:xfrm>
            <a:off x="7955280" y="2157984"/>
            <a:ext cx="1005840" cy="182880"/>
          </a:xfrm>
          <a:prstGeom prst="rect">
            <a:avLst/>
          </a:prstGeom>
          <a:solidFill>
            <a:srgbClr val="F0C040"/>
          </a:solidFill>
          <a:ln/>
        </p:spPr>
      </p:sp>
      <p:sp>
        <p:nvSpPr>
          <p:cNvPr id="56" name="Text 54"/>
          <p:cNvSpPr/>
          <p:nvPr/>
        </p:nvSpPr>
        <p:spPr>
          <a:xfrm>
            <a:off x="7955280" y="2157984"/>
            <a:ext cx="1005840" cy="182880"/>
          </a:xfrm>
          <a:prstGeom prst="rect">
            <a:avLst/>
          </a:prstGeom>
          <a:noFill/>
          <a:ln/>
        </p:spPr>
        <p:txBody>
          <a:bodyPr wrap="square" rtlCol="0" anchor="ctr"/>
          <a:lstStyle/>
          <a:p>
            <a:pPr algn="ctr" indent="0" marL="0">
              <a:buNone/>
            </a:pPr>
            <a:r>
              <a:rPr lang="en-US" sz="750" b="1" dirty="0">
                <a:solidFill>
                  <a:srgbClr val="000000"/>
                </a:solidFill>
              </a:rPr>
              <a:t>Constitution</a:t>
            </a:r>
            <a:endParaRPr lang="en-US" sz="750" dirty="0"/>
          </a:p>
        </p:txBody>
      </p:sp>
      <p:sp>
        <p:nvSpPr>
          <p:cNvPr id="57" name="Text 55"/>
          <p:cNvSpPr/>
          <p:nvPr/>
        </p:nvSpPr>
        <p:spPr>
          <a:xfrm>
            <a:off x="5029200" y="2176272"/>
            <a:ext cx="2880360" cy="274320"/>
          </a:xfrm>
          <a:prstGeom prst="rect">
            <a:avLst/>
          </a:prstGeom>
          <a:noFill/>
          <a:ln/>
        </p:spPr>
        <p:txBody>
          <a:bodyPr wrap="square" rtlCol="0" anchor="ctr"/>
          <a:lstStyle/>
          <a:p>
            <a:pPr indent="0" marL="0">
              <a:buNone/>
            </a:pPr>
            <a:r>
              <a:rPr lang="en-US" sz="1200" b="1" dirty="0">
                <a:solidFill>
                  <a:srgbClr val="F0C040"/>
                </a:solidFill>
                <a:latin typeface="Calibri" pitchFamily="34" charset="0"/>
                <a:ea typeface="Calibri" pitchFamily="34" charset="-122"/>
                <a:cs typeface="Calibri" pitchFamily="34" charset="-120"/>
              </a:rPr>
              <a:t>🏗️  Secularism</a:t>
            </a:r>
            <a:endParaRPr lang="en-US" sz="1200" dirty="0"/>
          </a:p>
        </p:txBody>
      </p:sp>
      <p:sp>
        <p:nvSpPr>
          <p:cNvPr id="58" name="Text 56"/>
          <p:cNvSpPr/>
          <p:nvPr/>
        </p:nvSpPr>
        <p:spPr>
          <a:xfrm>
            <a:off x="502920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Separation of religion from state; govt treats all religions equally.</a:t>
            </a:r>
            <a:endParaRPr lang="en-US" sz="1000" dirty="0"/>
          </a:p>
        </p:txBody>
      </p:sp>
      <p:sp>
        <p:nvSpPr>
          <p:cNvPr id="59" name="Shape 57"/>
          <p:cNvSpPr/>
          <p:nvPr/>
        </p:nvSpPr>
        <p:spPr>
          <a:xfrm>
            <a:off x="4937760" y="2843784"/>
            <a:ext cx="4069080" cy="713232"/>
          </a:xfrm>
          <a:prstGeom prst="rect">
            <a:avLst/>
          </a:prstGeom>
          <a:solidFill>
            <a:srgbClr val="21262D"/>
          </a:solidFill>
          <a:ln w="12700">
            <a:solidFill>
              <a:srgbClr val="30363D"/>
            </a:solidFill>
            <a:prstDash val="solid"/>
          </a:ln>
        </p:spPr>
      </p:sp>
      <p:sp>
        <p:nvSpPr>
          <p:cNvPr id="60" name="Shape 58"/>
          <p:cNvSpPr/>
          <p:nvPr/>
        </p:nvSpPr>
        <p:spPr>
          <a:xfrm>
            <a:off x="4937760" y="2843784"/>
            <a:ext cx="4069080" cy="45720"/>
          </a:xfrm>
          <a:prstGeom prst="rect">
            <a:avLst/>
          </a:prstGeom>
          <a:solidFill>
            <a:srgbClr val="3FB950"/>
          </a:solidFill>
          <a:ln/>
        </p:spPr>
      </p:sp>
      <p:sp>
        <p:nvSpPr>
          <p:cNvPr id="61" name="Shape 59"/>
          <p:cNvSpPr/>
          <p:nvPr/>
        </p:nvSpPr>
        <p:spPr>
          <a:xfrm>
            <a:off x="8252460" y="2907792"/>
            <a:ext cx="708660" cy="182880"/>
          </a:xfrm>
          <a:prstGeom prst="rect">
            <a:avLst/>
          </a:prstGeom>
          <a:solidFill>
            <a:srgbClr val="3FB950"/>
          </a:solidFill>
          <a:ln/>
        </p:spPr>
      </p:sp>
      <p:sp>
        <p:nvSpPr>
          <p:cNvPr id="62" name="Text 60"/>
          <p:cNvSpPr/>
          <p:nvPr/>
        </p:nvSpPr>
        <p:spPr>
          <a:xfrm>
            <a:off x="8252460" y="2907792"/>
            <a:ext cx="708660" cy="182880"/>
          </a:xfrm>
          <a:prstGeom prst="rect">
            <a:avLst/>
          </a:prstGeom>
          <a:noFill/>
          <a:ln/>
        </p:spPr>
        <p:txBody>
          <a:bodyPr wrap="square" rtlCol="0" anchor="ctr"/>
          <a:lstStyle/>
          <a:p>
            <a:pPr algn="ctr" indent="0" marL="0">
              <a:buNone/>
            </a:pPr>
            <a:r>
              <a:rPr lang="en-US" sz="750" b="1" dirty="0">
                <a:solidFill>
                  <a:srgbClr val="000000"/>
                </a:solidFill>
              </a:rPr>
              <a:t>Economy</a:t>
            </a:r>
            <a:endParaRPr lang="en-US" sz="750" dirty="0"/>
          </a:p>
        </p:txBody>
      </p:sp>
      <p:sp>
        <p:nvSpPr>
          <p:cNvPr id="63" name="Text 61"/>
          <p:cNvSpPr/>
          <p:nvPr/>
        </p:nvSpPr>
        <p:spPr>
          <a:xfrm>
            <a:off x="5029200" y="2926080"/>
            <a:ext cx="3177540"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Subsidy</a:t>
            </a:r>
            <a:endParaRPr lang="en-US" sz="1200" dirty="0"/>
          </a:p>
        </p:txBody>
      </p:sp>
      <p:sp>
        <p:nvSpPr>
          <p:cNvPr id="64" name="Text 62"/>
          <p:cNvSpPr/>
          <p:nvPr/>
        </p:nvSpPr>
        <p:spPr>
          <a:xfrm>
            <a:off x="502920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Financial assistance by govt to businesses/citizens to promote economic activity.</a:t>
            </a:r>
            <a:endParaRPr lang="en-US" sz="1000" dirty="0"/>
          </a:p>
        </p:txBody>
      </p:sp>
      <p:sp>
        <p:nvSpPr>
          <p:cNvPr id="65" name="Shape 63"/>
          <p:cNvSpPr/>
          <p:nvPr/>
        </p:nvSpPr>
        <p:spPr>
          <a:xfrm>
            <a:off x="4937760" y="3593592"/>
            <a:ext cx="4069080" cy="713232"/>
          </a:xfrm>
          <a:prstGeom prst="rect">
            <a:avLst/>
          </a:prstGeom>
          <a:solidFill>
            <a:srgbClr val="21262D"/>
          </a:solidFill>
          <a:ln w="12700">
            <a:solidFill>
              <a:srgbClr val="30363D"/>
            </a:solidFill>
            <a:prstDash val="solid"/>
          </a:ln>
        </p:spPr>
      </p:sp>
      <p:sp>
        <p:nvSpPr>
          <p:cNvPr id="66" name="Shape 64"/>
          <p:cNvSpPr/>
          <p:nvPr/>
        </p:nvSpPr>
        <p:spPr>
          <a:xfrm>
            <a:off x="4937760" y="3593592"/>
            <a:ext cx="4069080" cy="45720"/>
          </a:xfrm>
          <a:prstGeom prst="rect">
            <a:avLst/>
          </a:prstGeom>
          <a:solidFill>
            <a:srgbClr val="8957E5"/>
          </a:solidFill>
          <a:ln/>
        </p:spPr>
      </p:sp>
      <p:sp>
        <p:nvSpPr>
          <p:cNvPr id="67" name="Shape 65"/>
          <p:cNvSpPr/>
          <p:nvPr/>
        </p:nvSpPr>
        <p:spPr>
          <a:xfrm>
            <a:off x="7955280" y="3657600"/>
            <a:ext cx="1005840" cy="182880"/>
          </a:xfrm>
          <a:prstGeom prst="rect">
            <a:avLst/>
          </a:prstGeom>
          <a:solidFill>
            <a:srgbClr val="8957E5"/>
          </a:solidFill>
          <a:ln/>
        </p:spPr>
      </p:sp>
      <p:sp>
        <p:nvSpPr>
          <p:cNvPr id="68" name="Text 66"/>
          <p:cNvSpPr/>
          <p:nvPr/>
        </p:nvSpPr>
        <p:spPr>
          <a:xfrm>
            <a:off x="7955280" y="3657600"/>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69" name="Text 67"/>
          <p:cNvSpPr/>
          <p:nvPr/>
        </p:nvSpPr>
        <p:spPr>
          <a:xfrm>
            <a:off x="5029200" y="3675888"/>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Standing Committee</a:t>
            </a:r>
            <a:endParaRPr lang="en-US" sz="1200" dirty="0"/>
          </a:p>
        </p:txBody>
      </p:sp>
      <p:sp>
        <p:nvSpPr>
          <p:cNvPr id="70" name="Text 68"/>
          <p:cNvSpPr/>
          <p:nvPr/>
        </p:nvSpPr>
        <p:spPr>
          <a:xfrm>
            <a:off x="502920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Permanent legislative committee reviewing bills and overseeing govt departments.</a:t>
            </a:r>
            <a:endParaRPr lang="en-US" sz="1000" dirty="0"/>
          </a:p>
        </p:txBody>
      </p:sp>
      <p:sp>
        <p:nvSpPr>
          <p:cNvPr id="71" name="Shape 69"/>
          <p:cNvSpPr/>
          <p:nvPr/>
        </p:nvSpPr>
        <p:spPr>
          <a:xfrm>
            <a:off x="4937760" y="4343400"/>
            <a:ext cx="4069080" cy="713232"/>
          </a:xfrm>
          <a:prstGeom prst="rect">
            <a:avLst/>
          </a:prstGeom>
          <a:solidFill>
            <a:srgbClr val="21262D"/>
          </a:solidFill>
          <a:ln w="12700">
            <a:solidFill>
              <a:srgbClr val="30363D"/>
            </a:solidFill>
            <a:prstDash val="solid"/>
          </a:ln>
        </p:spPr>
      </p:sp>
      <p:sp>
        <p:nvSpPr>
          <p:cNvPr id="72" name="Shape 70"/>
          <p:cNvSpPr/>
          <p:nvPr/>
        </p:nvSpPr>
        <p:spPr>
          <a:xfrm>
            <a:off x="4937760" y="4343400"/>
            <a:ext cx="4069080" cy="45720"/>
          </a:xfrm>
          <a:prstGeom prst="rect">
            <a:avLst/>
          </a:prstGeom>
          <a:solidFill>
            <a:srgbClr val="1F6FEB"/>
          </a:solidFill>
          <a:ln/>
        </p:spPr>
      </p:sp>
      <p:sp>
        <p:nvSpPr>
          <p:cNvPr id="73" name="Shape 71"/>
          <p:cNvSpPr/>
          <p:nvPr/>
        </p:nvSpPr>
        <p:spPr>
          <a:xfrm>
            <a:off x="8563356" y="4407408"/>
            <a:ext cx="397764" cy="182880"/>
          </a:xfrm>
          <a:prstGeom prst="rect">
            <a:avLst/>
          </a:prstGeom>
          <a:solidFill>
            <a:srgbClr val="1F6FEB"/>
          </a:solidFill>
          <a:ln/>
        </p:spPr>
      </p:sp>
      <p:sp>
        <p:nvSpPr>
          <p:cNvPr id="74" name="Text 72"/>
          <p:cNvSpPr/>
          <p:nvPr/>
        </p:nvSpPr>
        <p:spPr>
          <a:xfrm>
            <a:off x="8563356" y="4407408"/>
            <a:ext cx="397764" cy="182880"/>
          </a:xfrm>
          <a:prstGeom prst="rect">
            <a:avLst/>
          </a:prstGeom>
          <a:noFill/>
          <a:ln/>
        </p:spPr>
        <p:txBody>
          <a:bodyPr wrap="square" rtlCol="0" anchor="ctr"/>
          <a:lstStyle/>
          <a:p>
            <a:pPr algn="ctr" indent="0" marL="0">
              <a:buNone/>
            </a:pPr>
            <a:r>
              <a:rPr lang="en-US" sz="750" b="1" dirty="0">
                <a:solidFill>
                  <a:srgbClr val="000000"/>
                </a:solidFill>
              </a:rPr>
              <a:t>Law</a:t>
            </a:r>
            <a:endParaRPr lang="en-US" sz="750" dirty="0"/>
          </a:p>
        </p:txBody>
      </p:sp>
      <p:sp>
        <p:nvSpPr>
          <p:cNvPr id="75" name="Text 73"/>
          <p:cNvSpPr/>
          <p:nvPr/>
        </p:nvSpPr>
        <p:spPr>
          <a:xfrm>
            <a:off x="5029200" y="4425696"/>
            <a:ext cx="3488436" cy="274320"/>
          </a:xfrm>
          <a:prstGeom prst="rect">
            <a:avLst/>
          </a:prstGeom>
          <a:noFill/>
          <a:ln/>
        </p:spPr>
        <p:txBody>
          <a:bodyPr wrap="square" rtlCol="0" anchor="ctr"/>
          <a:lstStyle/>
          <a:p>
            <a:pPr indent="0" marL="0">
              <a:buNone/>
            </a:pPr>
            <a:r>
              <a:rPr lang="en-US" sz="1200" b="1" dirty="0">
                <a:solidFill>
                  <a:srgbClr val="1F6FEB"/>
                </a:solidFill>
                <a:latin typeface="Calibri" pitchFamily="34" charset="0"/>
                <a:ea typeface="Calibri" pitchFamily="34" charset="-122"/>
                <a:cs typeface="Calibri" pitchFamily="34" charset="-120"/>
              </a:rPr>
              <a:t>📜  Statute</a:t>
            </a:r>
            <a:endParaRPr lang="en-US" sz="1200" dirty="0"/>
          </a:p>
        </p:txBody>
      </p:sp>
      <p:sp>
        <p:nvSpPr>
          <p:cNvPr id="76" name="Text 74"/>
          <p:cNvSpPr/>
          <p:nvPr/>
        </p:nvSpPr>
        <p:spPr>
          <a:xfrm>
            <a:off x="502920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Formal written law enacted by legislature; takes precedence over regulations.</a:t>
            </a:r>
            <a:endParaRPr lang="en-US" sz="1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502920" cy="5143500"/>
          </a:xfrm>
          <a:prstGeom prst="rect">
            <a:avLst/>
          </a:prstGeom>
          <a:solidFill>
            <a:srgbClr val="58C9B9"/>
          </a:solidFill>
          <a:ln/>
        </p:spPr>
      </p:sp>
      <p:sp>
        <p:nvSpPr>
          <p:cNvPr id="3" name="Text 1"/>
          <p:cNvSpPr/>
          <p:nvPr/>
        </p:nvSpPr>
        <p:spPr>
          <a:xfrm>
            <a:off x="0" y="1645920"/>
            <a:ext cx="502920" cy="1371600"/>
          </a:xfrm>
          <a:prstGeom prst="rect">
            <a:avLst/>
          </a:prstGeom>
          <a:noFill/>
          <a:ln/>
        </p:spPr>
        <p:txBody>
          <a:bodyPr wrap="square" rtlCol="0" anchor="ctr"/>
          <a:lstStyle/>
          <a:p>
            <a:pPr algn="ctr" indent="0" marL="0">
              <a:buNone/>
            </a:pPr>
            <a:r>
              <a:rPr lang="en-US" sz="3200" b="1" dirty="0">
                <a:solidFill>
                  <a:srgbClr val="FFFFFF"/>
                </a:solidFill>
              </a:rPr>
              <a:t>T</a:t>
            </a:r>
            <a:endParaRPr lang="en-US" sz="3200" dirty="0"/>
          </a:p>
        </p:txBody>
      </p:sp>
      <p:sp>
        <p:nvSpPr>
          <p:cNvPr id="4" name="Text 2"/>
          <p:cNvSpPr/>
          <p:nvPr/>
        </p:nvSpPr>
        <p:spPr>
          <a:xfrm>
            <a:off x="685800" y="91440"/>
            <a:ext cx="8229600" cy="411480"/>
          </a:xfrm>
          <a:prstGeom prst="rect">
            <a:avLst/>
          </a:prstGeom>
          <a:noFill/>
          <a:ln/>
        </p:spPr>
        <p:txBody>
          <a:bodyPr wrap="square" rtlCol="0" anchor="ctr"/>
          <a:lstStyle/>
          <a:p>
            <a:pPr indent="0" marL="0">
              <a:buNone/>
            </a:pPr>
            <a:r>
              <a:rPr lang="en-US" sz="1800" b="1" dirty="0">
                <a:solidFill>
                  <a:srgbClr val="E6EDF3"/>
                </a:solidFill>
              </a:rPr>
              <a:t>T — KEY TERMS</a:t>
            </a:r>
            <a:endParaRPr lang="en-US" sz="1800" dirty="0"/>
          </a:p>
        </p:txBody>
      </p:sp>
      <p:sp>
        <p:nvSpPr>
          <p:cNvPr id="5" name="Shape 3"/>
          <p:cNvSpPr/>
          <p:nvPr/>
        </p:nvSpPr>
        <p:spPr>
          <a:xfrm>
            <a:off x="685800" y="594360"/>
            <a:ext cx="4069080" cy="713232"/>
          </a:xfrm>
          <a:prstGeom prst="rect">
            <a:avLst/>
          </a:prstGeom>
          <a:solidFill>
            <a:srgbClr val="21262D"/>
          </a:solidFill>
          <a:ln w="12700">
            <a:solidFill>
              <a:srgbClr val="30363D"/>
            </a:solidFill>
            <a:prstDash val="solid"/>
          </a:ln>
        </p:spPr>
      </p:sp>
      <p:sp>
        <p:nvSpPr>
          <p:cNvPr id="6" name="Shape 4"/>
          <p:cNvSpPr/>
          <p:nvPr/>
        </p:nvSpPr>
        <p:spPr>
          <a:xfrm>
            <a:off x="685800" y="594360"/>
            <a:ext cx="4069080" cy="45720"/>
          </a:xfrm>
          <a:prstGeom prst="rect">
            <a:avLst/>
          </a:prstGeom>
          <a:solidFill>
            <a:srgbClr val="79C0FF"/>
          </a:solidFill>
          <a:ln/>
        </p:spPr>
      </p:sp>
      <p:sp>
        <p:nvSpPr>
          <p:cNvPr id="7" name="Shape 5"/>
          <p:cNvSpPr/>
          <p:nvPr/>
        </p:nvSpPr>
        <p:spPr>
          <a:xfrm>
            <a:off x="3845052" y="658368"/>
            <a:ext cx="864108" cy="182880"/>
          </a:xfrm>
          <a:prstGeom prst="rect">
            <a:avLst/>
          </a:prstGeom>
          <a:solidFill>
            <a:srgbClr val="79C0FF"/>
          </a:solidFill>
          <a:ln/>
        </p:spPr>
      </p:sp>
      <p:sp>
        <p:nvSpPr>
          <p:cNvPr id="8" name="Text 6"/>
          <p:cNvSpPr/>
          <p:nvPr/>
        </p:nvSpPr>
        <p:spPr>
          <a:xfrm>
            <a:off x="3845052" y="658368"/>
            <a:ext cx="864108" cy="182880"/>
          </a:xfrm>
          <a:prstGeom prst="rect">
            <a:avLst/>
          </a:prstGeom>
          <a:noFill/>
          <a:ln/>
        </p:spPr>
        <p:txBody>
          <a:bodyPr wrap="square" rtlCol="0" anchor="ctr"/>
          <a:lstStyle/>
          <a:p>
            <a:pPr algn="ctr" indent="0" marL="0">
              <a:buNone/>
            </a:pPr>
            <a:r>
              <a:rPr lang="en-US" sz="750" b="1" dirty="0">
                <a:solidFill>
                  <a:srgbClr val="000000"/>
                </a:solidFill>
              </a:rPr>
              <a:t>Diplomacy</a:t>
            </a:r>
            <a:endParaRPr lang="en-US" sz="750" dirty="0"/>
          </a:p>
        </p:txBody>
      </p:sp>
      <p:sp>
        <p:nvSpPr>
          <p:cNvPr id="9" name="Text 7"/>
          <p:cNvSpPr/>
          <p:nvPr/>
        </p:nvSpPr>
        <p:spPr>
          <a:xfrm>
            <a:off x="777240" y="676656"/>
            <a:ext cx="3022092" cy="274320"/>
          </a:xfrm>
          <a:prstGeom prst="rect">
            <a:avLst/>
          </a:prstGeom>
          <a:noFill/>
          <a:ln/>
        </p:spPr>
        <p:txBody>
          <a:bodyPr wrap="square" rtlCol="0" anchor="ctr"/>
          <a:lstStyle/>
          <a:p>
            <a:pPr indent="0" marL="0">
              <a:buNone/>
            </a:pPr>
            <a:r>
              <a:rPr lang="en-US" sz="1200" b="1" dirty="0">
                <a:solidFill>
                  <a:srgbClr val="79C0FF"/>
                </a:solidFill>
                <a:latin typeface="Calibri" pitchFamily="34" charset="0"/>
                <a:ea typeface="Calibri" pitchFamily="34" charset="-122"/>
                <a:cs typeface="Calibri" pitchFamily="34" charset="-120"/>
              </a:rPr>
              <a:t>🌐  Treaty</a:t>
            </a:r>
            <a:endParaRPr lang="en-US" sz="1200" dirty="0"/>
          </a:p>
        </p:txBody>
      </p:sp>
      <p:sp>
        <p:nvSpPr>
          <p:cNvPr id="10" name="Text 8"/>
          <p:cNvSpPr/>
          <p:nvPr/>
        </p:nvSpPr>
        <p:spPr>
          <a:xfrm>
            <a:off x="77724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Formal legally binding agreement between sovereign nations.</a:t>
            </a:r>
            <a:endParaRPr lang="en-US" sz="1000" dirty="0"/>
          </a:p>
        </p:txBody>
      </p:sp>
      <p:sp>
        <p:nvSpPr>
          <p:cNvPr id="11" name="Shape 9"/>
          <p:cNvSpPr/>
          <p:nvPr/>
        </p:nvSpPr>
        <p:spPr>
          <a:xfrm>
            <a:off x="685800" y="1344168"/>
            <a:ext cx="4069080" cy="713232"/>
          </a:xfrm>
          <a:prstGeom prst="rect">
            <a:avLst/>
          </a:prstGeom>
          <a:solidFill>
            <a:srgbClr val="21262D"/>
          </a:solidFill>
          <a:ln w="12700">
            <a:solidFill>
              <a:srgbClr val="30363D"/>
            </a:solidFill>
            <a:prstDash val="solid"/>
          </a:ln>
        </p:spPr>
      </p:sp>
      <p:sp>
        <p:nvSpPr>
          <p:cNvPr id="12" name="Shape 10"/>
          <p:cNvSpPr/>
          <p:nvPr/>
        </p:nvSpPr>
        <p:spPr>
          <a:xfrm>
            <a:off x="685800" y="1344168"/>
            <a:ext cx="4069080" cy="45720"/>
          </a:xfrm>
          <a:prstGeom prst="rect">
            <a:avLst/>
          </a:prstGeom>
          <a:solidFill>
            <a:srgbClr val="3FB950"/>
          </a:solidFill>
          <a:ln/>
        </p:spPr>
      </p:sp>
      <p:sp>
        <p:nvSpPr>
          <p:cNvPr id="13" name="Shape 11"/>
          <p:cNvSpPr/>
          <p:nvPr/>
        </p:nvSpPr>
        <p:spPr>
          <a:xfrm>
            <a:off x="4000500" y="1408176"/>
            <a:ext cx="708660" cy="182880"/>
          </a:xfrm>
          <a:prstGeom prst="rect">
            <a:avLst/>
          </a:prstGeom>
          <a:solidFill>
            <a:srgbClr val="3FB950"/>
          </a:solidFill>
          <a:ln/>
        </p:spPr>
      </p:sp>
      <p:sp>
        <p:nvSpPr>
          <p:cNvPr id="14" name="Text 12"/>
          <p:cNvSpPr/>
          <p:nvPr/>
        </p:nvSpPr>
        <p:spPr>
          <a:xfrm>
            <a:off x="4000500" y="1408176"/>
            <a:ext cx="708660" cy="182880"/>
          </a:xfrm>
          <a:prstGeom prst="rect">
            <a:avLst/>
          </a:prstGeom>
          <a:noFill/>
          <a:ln/>
        </p:spPr>
        <p:txBody>
          <a:bodyPr wrap="square" rtlCol="0" anchor="ctr"/>
          <a:lstStyle/>
          <a:p>
            <a:pPr algn="ctr" indent="0" marL="0">
              <a:buNone/>
            </a:pPr>
            <a:r>
              <a:rPr lang="en-US" sz="750" b="1" dirty="0">
                <a:solidFill>
                  <a:srgbClr val="000000"/>
                </a:solidFill>
              </a:rPr>
              <a:t>Economy</a:t>
            </a:r>
            <a:endParaRPr lang="en-US" sz="750" dirty="0"/>
          </a:p>
        </p:txBody>
      </p:sp>
      <p:sp>
        <p:nvSpPr>
          <p:cNvPr id="15" name="Text 13"/>
          <p:cNvSpPr/>
          <p:nvPr/>
        </p:nvSpPr>
        <p:spPr>
          <a:xfrm>
            <a:off x="777240" y="1426464"/>
            <a:ext cx="3177540"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Taxation</a:t>
            </a:r>
            <a:endParaRPr lang="en-US" sz="1200" dirty="0"/>
          </a:p>
        </p:txBody>
      </p:sp>
      <p:sp>
        <p:nvSpPr>
          <p:cNvPr id="16" name="Text 14"/>
          <p:cNvSpPr/>
          <p:nvPr/>
        </p:nvSpPr>
        <p:spPr>
          <a:xfrm>
            <a:off x="77724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Levy charges on citizens/businesses to fund public services. Direct &amp; indirect types.</a:t>
            </a:r>
            <a:endParaRPr lang="en-US" sz="1000" dirty="0"/>
          </a:p>
        </p:txBody>
      </p:sp>
      <p:sp>
        <p:nvSpPr>
          <p:cNvPr id="17" name="Shape 15"/>
          <p:cNvSpPr/>
          <p:nvPr/>
        </p:nvSpPr>
        <p:spPr>
          <a:xfrm>
            <a:off x="685800" y="2093976"/>
            <a:ext cx="4069080" cy="713232"/>
          </a:xfrm>
          <a:prstGeom prst="rect">
            <a:avLst/>
          </a:prstGeom>
          <a:solidFill>
            <a:srgbClr val="21262D"/>
          </a:solidFill>
          <a:ln w="12700">
            <a:solidFill>
              <a:srgbClr val="30363D"/>
            </a:solidFill>
            <a:prstDash val="solid"/>
          </a:ln>
        </p:spPr>
      </p:sp>
      <p:sp>
        <p:nvSpPr>
          <p:cNvPr id="18" name="Shape 16"/>
          <p:cNvSpPr/>
          <p:nvPr/>
        </p:nvSpPr>
        <p:spPr>
          <a:xfrm>
            <a:off x="685800" y="2093976"/>
            <a:ext cx="4069080" cy="45720"/>
          </a:xfrm>
          <a:prstGeom prst="rect">
            <a:avLst/>
          </a:prstGeom>
          <a:solidFill>
            <a:srgbClr val="58A6FF"/>
          </a:solidFill>
          <a:ln/>
        </p:spPr>
      </p:sp>
      <p:sp>
        <p:nvSpPr>
          <p:cNvPr id="19" name="Shape 17"/>
          <p:cNvSpPr/>
          <p:nvPr/>
        </p:nvSpPr>
        <p:spPr>
          <a:xfrm>
            <a:off x="3767328" y="2157984"/>
            <a:ext cx="941832" cy="182880"/>
          </a:xfrm>
          <a:prstGeom prst="rect">
            <a:avLst/>
          </a:prstGeom>
          <a:solidFill>
            <a:srgbClr val="58A6FF"/>
          </a:solidFill>
          <a:ln/>
        </p:spPr>
      </p:sp>
      <p:sp>
        <p:nvSpPr>
          <p:cNvPr id="20" name="Text 18"/>
          <p:cNvSpPr/>
          <p:nvPr/>
        </p:nvSpPr>
        <p:spPr>
          <a:xfrm>
            <a:off x="3767328" y="2157984"/>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21" name="Text 19"/>
          <p:cNvSpPr/>
          <p:nvPr/>
        </p:nvSpPr>
        <p:spPr>
          <a:xfrm>
            <a:off x="777240" y="2176272"/>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Totalitarianism</a:t>
            </a:r>
            <a:endParaRPr lang="en-US" sz="1200" dirty="0"/>
          </a:p>
        </p:txBody>
      </p:sp>
      <p:sp>
        <p:nvSpPr>
          <p:cNvPr id="22" name="Text 20"/>
          <p:cNvSpPr/>
          <p:nvPr/>
        </p:nvSpPr>
        <p:spPr>
          <a:xfrm>
            <a:off x="77724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State holds total authority; controls all public/private life, suppresses dissent.</a:t>
            </a:r>
            <a:endParaRPr lang="en-US" sz="1000" dirty="0"/>
          </a:p>
        </p:txBody>
      </p:sp>
      <p:sp>
        <p:nvSpPr>
          <p:cNvPr id="23" name="Shape 21"/>
          <p:cNvSpPr/>
          <p:nvPr/>
        </p:nvSpPr>
        <p:spPr>
          <a:xfrm>
            <a:off x="685800" y="2843784"/>
            <a:ext cx="4069080" cy="713232"/>
          </a:xfrm>
          <a:prstGeom prst="rect">
            <a:avLst/>
          </a:prstGeom>
          <a:solidFill>
            <a:srgbClr val="21262D"/>
          </a:solidFill>
          <a:ln w="12700">
            <a:solidFill>
              <a:srgbClr val="30363D"/>
            </a:solidFill>
            <a:prstDash val="solid"/>
          </a:ln>
        </p:spPr>
      </p:sp>
      <p:sp>
        <p:nvSpPr>
          <p:cNvPr id="24" name="Shape 22"/>
          <p:cNvSpPr/>
          <p:nvPr/>
        </p:nvSpPr>
        <p:spPr>
          <a:xfrm>
            <a:off x="685800" y="2843784"/>
            <a:ext cx="4069080" cy="45720"/>
          </a:xfrm>
          <a:prstGeom prst="rect">
            <a:avLst/>
          </a:prstGeom>
          <a:solidFill>
            <a:srgbClr val="58A6FF"/>
          </a:solidFill>
          <a:ln/>
        </p:spPr>
      </p:sp>
      <p:sp>
        <p:nvSpPr>
          <p:cNvPr id="25" name="Shape 23"/>
          <p:cNvSpPr/>
          <p:nvPr/>
        </p:nvSpPr>
        <p:spPr>
          <a:xfrm>
            <a:off x="3767328" y="2907792"/>
            <a:ext cx="941832" cy="182880"/>
          </a:xfrm>
          <a:prstGeom prst="rect">
            <a:avLst/>
          </a:prstGeom>
          <a:solidFill>
            <a:srgbClr val="58A6FF"/>
          </a:solidFill>
          <a:ln/>
        </p:spPr>
      </p:sp>
      <p:sp>
        <p:nvSpPr>
          <p:cNvPr id="26" name="Text 24"/>
          <p:cNvSpPr/>
          <p:nvPr/>
        </p:nvSpPr>
        <p:spPr>
          <a:xfrm>
            <a:off x="3767328" y="2907792"/>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27" name="Text 25"/>
          <p:cNvSpPr/>
          <p:nvPr/>
        </p:nvSpPr>
        <p:spPr>
          <a:xfrm>
            <a:off x="777240" y="2926080"/>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Transparency</a:t>
            </a:r>
            <a:endParaRPr lang="en-US" sz="1200" dirty="0"/>
          </a:p>
        </p:txBody>
      </p:sp>
      <p:sp>
        <p:nvSpPr>
          <p:cNvPr id="28" name="Text 26"/>
          <p:cNvSpPr/>
          <p:nvPr/>
        </p:nvSpPr>
        <p:spPr>
          <a:xfrm>
            <a:off x="77724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Govt operations and finances open to public scrutiny; essential for accountability.</a:t>
            </a:r>
            <a:endParaRPr lang="en-US" sz="1000" dirty="0"/>
          </a:p>
        </p:txBody>
      </p:sp>
      <p:sp>
        <p:nvSpPr>
          <p:cNvPr id="29" name="Shape 27"/>
          <p:cNvSpPr/>
          <p:nvPr/>
        </p:nvSpPr>
        <p:spPr>
          <a:xfrm>
            <a:off x="685800" y="3593592"/>
            <a:ext cx="4069080" cy="713232"/>
          </a:xfrm>
          <a:prstGeom prst="rect">
            <a:avLst/>
          </a:prstGeom>
          <a:solidFill>
            <a:srgbClr val="21262D"/>
          </a:solidFill>
          <a:ln w="12700">
            <a:solidFill>
              <a:srgbClr val="30363D"/>
            </a:solidFill>
            <a:prstDash val="solid"/>
          </a:ln>
        </p:spPr>
      </p:sp>
      <p:sp>
        <p:nvSpPr>
          <p:cNvPr id="30" name="Shape 28"/>
          <p:cNvSpPr/>
          <p:nvPr/>
        </p:nvSpPr>
        <p:spPr>
          <a:xfrm>
            <a:off x="685800" y="3593592"/>
            <a:ext cx="4069080" cy="45720"/>
          </a:xfrm>
          <a:prstGeom prst="rect">
            <a:avLst/>
          </a:prstGeom>
          <a:solidFill>
            <a:srgbClr val="D29922"/>
          </a:solidFill>
          <a:ln/>
        </p:spPr>
      </p:sp>
      <p:sp>
        <p:nvSpPr>
          <p:cNvPr id="31" name="Shape 29"/>
          <p:cNvSpPr/>
          <p:nvPr/>
        </p:nvSpPr>
        <p:spPr>
          <a:xfrm>
            <a:off x="3845052" y="3657600"/>
            <a:ext cx="864108" cy="182880"/>
          </a:xfrm>
          <a:prstGeom prst="rect">
            <a:avLst/>
          </a:prstGeom>
          <a:solidFill>
            <a:srgbClr val="D29922"/>
          </a:solidFill>
          <a:ln/>
        </p:spPr>
      </p:sp>
      <p:sp>
        <p:nvSpPr>
          <p:cNvPr id="32" name="Text 30"/>
          <p:cNvSpPr/>
          <p:nvPr/>
        </p:nvSpPr>
        <p:spPr>
          <a:xfrm>
            <a:off x="3845052" y="3657600"/>
            <a:ext cx="864108" cy="182880"/>
          </a:xfrm>
          <a:prstGeom prst="rect">
            <a:avLst/>
          </a:prstGeom>
          <a:noFill/>
          <a:ln/>
        </p:spPr>
        <p:txBody>
          <a:bodyPr wrap="square" rtlCol="0" anchor="ctr"/>
          <a:lstStyle/>
          <a:p>
            <a:pPr algn="ctr" indent="0" marL="0">
              <a:buNone/>
            </a:pPr>
            <a:r>
              <a:rPr lang="en-US" sz="750" b="1" dirty="0">
                <a:solidFill>
                  <a:srgbClr val="000000"/>
                </a:solidFill>
              </a:rPr>
              <a:t>Judiciary</a:t>
            </a:r>
            <a:endParaRPr lang="en-US" sz="750" dirty="0"/>
          </a:p>
        </p:txBody>
      </p:sp>
      <p:sp>
        <p:nvSpPr>
          <p:cNvPr id="33" name="Text 31"/>
          <p:cNvSpPr/>
          <p:nvPr/>
        </p:nvSpPr>
        <p:spPr>
          <a:xfrm>
            <a:off x="777240" y="3675888"/>
            <a:ext cx="3022092" cy="274320"/>
          </a:xfrm>
          <a:prstGeom prst="rect">
            <a:avLst/>
          </a:prstGeom>
          <a:noFill/>
          <a:ln/>
        </p:spPr>
        <p:txBody>
          <a:bodyPr wrap="square" rtlCol="0" anchor="ctr"/>
          <a:lstStyle/>
          <a:p>
            <a:pPr indent="0" marL="0">
              <a:buNone/>
            </a:pPr>
            <a:r>
              <a:rPr lang="en-US" sz="1200" b="1" dirty="0">
                <a:solidFill>
                  <a:srgbClr val="D29922"/>
                </a:solidFill>
                <a:latin typeface="Calibri" pitchFamily="34" charset="0"/>
                <a:ea typeface="Calibri" pitchFamily="34" charset="-122"/>
                <a:cs typeface="Calibri" pitchFamily="34" charset="-120"/>
              </a:rPr>
              <a:t>⚖️  Tribunal</a:t>
            </a:r>
            <a:endParaRPr lang="en-US" sz="1200" dirty="0"/>
          </a:p>
        </p:txBody>
      </p:sp>
      <p:sp>
        <p:nvSpPr>
          <p:cNvPr id="34" name="Text 32"/>
          <p:cNvSpPr/>
          <p:nvPr/>
        </p:nvSpPr>
        <p:spPr>
          <a:xfrm>
            <a:off x="77724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Specialized quasi-judicial body for specific areas (tax, labour, environment).</a:t>
            </a:r>
            <a:endParaRPr lang="en-US" sz="1000" dirty="0"/>
          </a:p>
        </p:txBody>
      </p:sp>
      <p:sp>
        <p:nvSpPr>
          <p:cNvPr id="35" name="Shape 33"/>
          <p:cNvSpPr/>
          <p:nvPr/>
        </p:nvSpPr>
        <p:spPr>
          <a:xfrm>
            <a:off x="685800" y="4343400"/>
            <a:ext cx="4069080" cy="713232"/>
          </a:xfrm>
          <a:prstGeom prst="rect">
            <a:avLst/>
          </a:prstGeom>
          <a:solidFill>
            <a:srgbClr val="21262D"/>
          </a:solidFill>
          <a:ln w="12700">
            <a:solidFill>
              <a:srgbClr val="30363D"/>
            </a:solidFill>
            <a:prstDash val="solid"/>
          </a:ln>
        </p:spPr>
      </p:sp>
      <p:sp>
        <p:nvSpPr>
          <p:cNvPr id="36" name="Shape 34"/>
          <p:cNvSpPr/>
          <p:nvPr/>
        </p:nvSpPr>
        <p:spPr>
          <a:xfrm>
            <a:off x="685800" y="4343400"/>
            <a:ext cx="4069080" cy="45720"/>
          </a:xfrm>
          <a:prstGeom prst="rect">
            <a:avLst/>
          </a:prstGeom>
          <a:solidFill>
            <a:srgbClr val="58A6FF"/>
          </a:solidFill>
          <a:ln/>
        </p:spPr>
      </p:sp>
      <p:sp>
        <p:nvSpPr>
          <p:cNvPr id="37" name="Shape 35"/>
          <p:cNvSpPr/>
          <p:nvPr/>
        </p:nvSpPr>
        <p:spPr>
          <a:xfrm>
            <a:off x="3767328" y="4407408"/>
            <a:ext cx="941832" cy="182880"/>
          </a:xfrm>
          <a:prstGeom prst="rect">
            <a:avLst/>
          </a:prstGeom>
          <a:solidFill>
            <a:srgbClr val="58A6FF"/>
          </a:solidFill>
          <a:ln/>
        </p:spPr>
      </p:sp>
      <p:sp>
        <p:nvSpPr>
          <p:cNvPr id="38" name="Text 36"/>
          <p:cNvSpPr/>
          <p:nvPr/>
        </p:nvSpPr>
        <p:spPr>
          <a:xfrm>
            <a:off x="3767328" y="4407408"/>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39" name="Text 37"/>
          <p:cNvSpPr/>
          <p:nvPr/>
        </p:nvSpPr>
        <p:spPr>
          <a:xfrm>
            <a:off x="777240" y="4425696"/>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Theocracy</a:t>
            </a:r>
            <a:endParaRPr lang="en-US" sz="1200" dirty="0"/>
          </a:p>
        </p:txBody>
      </p:sp>
      <p:sp>
        <p:nvSpPr>
          <p:cNvPr id="40" name="Text 38"/>
          <p:cNvSpPr/>
          <p:nvPr/>
        </p:nvSpPr>
        <p:spPr>
          <a:xfrm>
            <a:off x="77724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Govt where religious leaders govern; laws derived from religious texts.</a:t>
            </a:r>
            <a:endParaRPr lang="en-US" sz="1000" dirty="0"/>
          </a:p>
        </p:txBody>
      </p:sp>
      <p:sp>
        <p:nvSpPr>
          <p:cNvPr id="41" name="Shape 39"/>
          <p:cNvSpPr/>
          <p:nvPr/>
        </p:nvSpPr>
        <p:spPr>
          <a:xfrm>
            <a:off x="4937760" y="594360"/>
            <a:ext cx="4069080" cy="713232"/>
          </a:xfrm>
          <a:prstGeom prst="rect">
            <a:avLst/>
          </a:prstGeom>
          <a:solidFill>
            <a:srgbClr val="21262D"/>
          </a:solidFill>
          <a:ln w="12700">
            <a:solidFill>
              <a:srgbClr val="30363D"/>
            </a:solidFill>
            <a:prstDash val="solid"/>
          </a:ln>
        </p:spPr>
      </p:sp>
      <p:sp>
        <p:nvSpPr>
          <p:cNvPr id="42" name="Shape 40"/>
          <p:cNvSpPr/>
          <p:nvPr/>
        </p:nvSpPr>
        <p:spPr>
          <a:xfrm>
            <a:off x="4937760" y="594360"/>
            <a:ext cx="4069080" cy="45720"/>
          </a:xfrm>
          <a:prstGeom prst="rect">
            <a:avLst/>
          </a:prstGeom>
          <a:solidFill>
            <a:srgbClr val="3FB950"/>
          </a:solidFill>
          <a:ln/>
        </p:spPr>
      </p:sp>
      <p:sp>
        <p:nvSpPr>
          <p:cNvPr id="43" name="Shape 41"/>
          <p:cNvSpPr/>
          <p:nvPr/>
        </p:nvSpPr>
        <p:spPr>
          <a:xfrm>
            <a:off x="8097012" y="658368"/>
            <a:ext cx="864108" cy="182880"/>
          </a:xfrm>
          <a:prstGeom prst="rect">
            <a:avLst/>
          </a:prstGeom>
          <a:solidFill>
            <a:srgbClr val="3FB950"/>
          </a:solidFill>
          <a:ln/>
        </p:spPr>
      </p:sp>
      <p:sp>
        <p:nvSpPr>
          <p:cNvPr id="44" name="Text 42"/>
          <p:cNvSpPr/>
          <p:nvPr/>
        </p:nvSpPr>
        <p:spPr>
          <a:xfrm>
            <a:off x="8097012" y="658368"/>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45" name="Text 43"/>
          <p:cNvSpPr/>
          <p:nvPr/>
        </p:nvSpPr>
        <p:spPr>
          <a:xfrm>
            <a:off x="5029200" y="676656"/>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Turnout</a:t>
            </a:r>
            <a:endParaRPr lang="en-US" sz="1200" dirty="0"/>
          </a:p>
        </p:txBody>
      </p:sp>
      <p:sp>
        <p:nvSpPr>
          <p:cNvPr id="46" name="Text 44"/>
          <p:cNvSpPr/>
          <p:nvPr/>
        </p:nvSpPr>
        <p:spPr>
          <a:xfrm>
            <a:off x="502920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Percentage of eligible voters who actually cast votes. High turnout = healthy democracy.</a:t>
            </a:r>
            <a:endParaRPr lang="en-US" sz="1000" dirty="0"/>
          </a:p>
        </p:txBody>
      </p:sp>
      <p:sp>
        <p:nvSpPr>
          <p:cNvPr id="47" name="Shape 45"/>
          <p:cNvSpPr/>
          <p:nvPr/>
        </p:nvSpPr>
        <p:spPr>
          <a:xfrm>
            <a:off x="4937760" y="1344168"/>
            <a:ext cx="4069080" cy="713232"/>
          </a:xfrm>
          <a:prstGeom prst="rect">
            <a:avLst/>
          </a:prstGeom>
          <a:solidFill>
            <a:srgbClr val="21262D"/>
          </a:solidFill>
          <a:ln w="12700">
            <a:solidFill>
              <a:srgbClr val="30363D"/>
            </a:solidFill>
            <a:prstDash val="solid"/>
          </a:ln>
        </p:spPr>
      </p:sp>
      <p:sp>
        <p:nvSpPr>
          <p:cNvPr id="48" name="Shape 46"/>
          <p:cNvSpPr/>
          <p:nvPr/>
        </p:nvSpPr>
        <p:spPr>
          <a:xfrm>
            <a:off x="4937760" y="1344168"/>
            <a:ext cx="4069080" cy="45720"/>
          </a:xfrm>
          <a:prstGeom prst="rect">
            <a:avLst/>
          </a:prstGeom>
          <a:solidFill>
            <a:srgbClr val="F0C040"/>
          </a:solidFill>
          <a:ln/>
        </p:spPr>
      </p:sp>
      <p:sp>
        <p:nvSpPr>
          <p:cNvPr id="49" name="Shape 47"/>
          <p:cNvSpPr/>
          <p:nvPr/>
        </p:nvSpPr>
        <p:spPr>
          <a:xfrm>
            <a:off x="7955280" y="1408176"/>
            <a:ext cx="1005840" cy="182880"/>
          </a:xfrm>
          <a:prstGeom prst="rect">
            <a:avLst/>
          </a:prstGeom>
          <a:solidFill>
            <a:srgbClr val="F0C040"/>
          </a:solidFill>
          <a:ln/>
        </p:spPr>
      </p:sp>
      <p:sp>
        <p:nvSpPr>
          <p:cNvPr id="50" name="Text 48"/>
          <p:cNvSpPr/>
          <p:nvPr/>
        </p:nvSpPr>
        <p:spPr>
          <a:xfrm>
            <a:off x="7955280" y="1408176"/>
            <a:ext cx="1005840" cy="182880"/>
          </a:xfrm>
          <a:prstGeom prst="rect">
            <a:avLst/>
          </a:prstGeom>
          <a:noFill/>
          <a:ln/>
        </p:spPr>
        <p:txBody>
          <a:bodyPr wrap="square" rtlCol="0" anchor="ctr"/>
          <a:lstStyle/>
          <a:p>
            <a:pPr algn="ctr" indent="0" marL="0">
              <a:buNone/>
            </a:pPr>
            <a:r>
              <a:rPr lang="en-US" sz="750" b="1" dirty="0">
                <a:solidFill>
                  <a:srgbClr val="000000"/>
                </a:solidFill>
              </a:rPr>
              <a:t>Constitution</a:t>
            </a:r>
            <a:endParaRPr lang="en-US" sz="750" dirty="0"/>
          </a:p>
        </p:txBody>
      </p:sp>
      <p:sp>
        <p:nvSpPr>
          <p:cNvPr id="51" name="Text 49"/>
          <p:cNvSpPr/>
          <p:nvPr/>
        </p:nvSpPr>
        <p:spPr>
          <a:xfrm>
            <a:off x="5029200" y="1426464"/>
            <a:ext cx="2880360" cy="274320"/>
          </a:xfrm>
          <a:prstGeom prst="rect">
            <a:avLst/>
          </a:prstGeom>
          <a:noFill/>
          <a:ln/>
        </p:spPr>
        <p:txBody>
          <a:bodyPr wrap="square" rtlCol="0" anchor="ctr"/>
          <a:lstStyle/>
          <a:p>
            <a:pPr indent="0" marL="0">
              <a:buNone/>
            </a:pPr>
            <a:r>
              <a:rPr lang="en-US" sz="1200" b="1" dirty="0">
                <a:solidFill>
                  <a:srgbClr val="F0C040"/>
                </a:solidFill>
                <a:latin typeface="Calibri" pitchFamily="34" charset="0"/>
                <a:ea typeface="Calibri" pitchFamily="34" charset="-122"/>
                <a:cs typeface="Calibri" pitchFamily="34" charset="-120"/>
              </a:rPr>
              <a:t>📋  Term Limit</a:t>
            </a:r>
            <a:endParaRPr lang="en-US" sz="1200" dirty="0"/>
          </a:p>
        </p:txBody>
      </p:sp>
      <p:sp>
        <p:nvSpPr>
          <p:cNvPr id="52" name="Text 50"/>
          <p:cNvSpPr/>
          <p:nvPr/>
        </p:nvSpPr>
        <p:spPr>
          <a:xfrm>
            <a:off x="502920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Legal restriction on times/years an official can hold an elected position.</a:t>
            </a:r>
            <a:endParaRPr lang="en-US" sz="1000" dirty="0"/>
          </a:p>
        </p:txBody>
      </p:sp>
      <p:sp>
        <p:nvSpPr>
          <p:cNvPr id="53" name="Shape 51"/>
          <p:cNvSpPr/>
          <p:nvPr/>
        </p:nvSpPr>
        <p:spPr>
          <a:xfrm>
            <a:off x="4937760" y="2093976"/>
            <a:ext cx="4069080" cy="713232"/>
          </a:xfrm>
          <a:prstGeom prst="rect">
            <a:avLst/>
          </a:prstGeom>
          <a:solidFill>
            <a:srgbClr val="21262D"/>
          </a:solidFill>
          <a:ln w="12700">
            <a:solidFill>
              <a:srgbClr val="30363D"/>
            </a:solidFill>
            <a:prstDash val="solid"/>
          </a:ln>
        </p:spPr>
      </p:sp>
      <p:sp>
        <p:nvSpPr>
          <p:cNvPr id="54" name="Shape 52"/>
          <p:cNvSpPr/>
          <p:nvPr/>
        </p:nvSpPr>
        <p:spPr>
          <a:xfrm>
            <a:off x="4937760" y="2093976"/>
            <a:ext cx="4069080" cy="45720"/>
          </a:xfrm>
          <a:prstGeom prst="rect">
            <a:avLst/>
          </a:prstGeom>
          <a:solidFill>
            <a:srgbClr val="8957E5"/>
          </a:solidFill>
          <a:ln/>
        </p:spPr>
      </p:sp>
      <p:sp>
        <p:nvSpPr>
          <p:cNvPr id="55" name="Shape 53"/>
          <p:cNvSpPr/>
          <p:nvPr/>
        </p:nvSpPr>
        <p:spPr>
          <a:xfrm>
            <a:off x="7955280" y="2157984"/>
            <a:ext cx="1005840" cy="182880"/>
          </a:xfrm>
          <a:prstGeom prst="rect">
            <a:avLst/>
          </a:prstGeom>
          <a:solidFill>
            <a:srgbClr val="8957E5"/>
          </a:solidFill>
          <a:ln/>
        </p:spPr>
      </p:sp>
      <p:sp>
        <p:nvSpPr>
          <p:cNvPr id="56" name="Text 54"/>
          <p:cNvSpPr/>
          <p:nvPr/>
        </p:nvSpPr>
        <p:spPr>
          <a:xfrm>
            <a:off x="7955280" y="2157984"/>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57" name="Text 55"/>
          <p:cNvSpPr/>
          <p:nvPr/>
        </p:nvSpPr>
        <p:spPr>
          <a:xfrm>
            <a:off x="5029200" y="2176272"/>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Three-Line Whip</a:t>
            </a:r>
            <a:endParaRPr lang="en-US" sz="1200" dirty="0"/>
          </a:p>
        </p:txBody>
      </p:sp>
      <p:sp>
        <p:nvSpPr>
          <p:cNvPr id="58" name="Text 56"/>
          <p:cNvSpPr/>
          <p:nvPr/>
        </p:nvSpPr>
        <p:spPr>
          <a:xfrm>
            <a:off x="502920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Strictest party instruction to members; defiance may result in disciplinary action.</a:t>
            </a:r>
            <a:endParaRPr lang="en-US" sz="1000" dirty="0"/>
          </a:p>
        </p:txBody>
      </p:sp>
      <p:sp>
        <p:nvSpPr>
          <p:cNvPr id="59" name="Shape 57"/>
          <p:cNvSpPr/>
          <p:nvPr/>
        </p:nvSpPr>
        <p:spPr>
          <a:xfrm>
            <a:off x="4937760" y="2843784"/>
            <a:ext cx="4069080" cy="713232"/>
          </a:xfrm>
          <a:prstGeom prst="rect">
            <a:avLst/>
          </a:prstGeom>
          <a:solidFill>
            <a:srgbClr val="21262D"/>
          </a:solidFill>
          <a:ln w="12700">
            <a:solidFill>
              <a:srgbClr val="30363D"/>
            </a:solidFill>
            <a:prstDash val="solid"/>
          </a:ln>
        </p:spPr>
      </p:sp>
      <p:sp>
        <p:nvSpPr>
          <p:cNvPr id="60" name="Shape 58"/>
          <p:cNvSpPr/>
          <p:nvPr/>
        </p:nvSpPr>
        <p:spPr>
          <a:xfrm>
            <a:off x="4937760" y="2843784"/>
            <a:ext cx="4069080" cy="45720"/>
          </a:xfrm>
          <a:prstGeom prst="rect">
            <a:avLst/>
          </a:prstGeom>
          <a:solidFill>
            <a:srgbClr val="3FB950"/>
          </a:solidFill>
          <a:ln/>
        </p:spPr>
      </p:sp>
      <p:sp>
        <p:nvSpPr>
          <p:cNvPr id="61" name="Shape 59"/>
          <p:cNvSpPr/>
          <p:nvPr/>
        </p:nvSpPr>
        <p:spPr>
          <a:xfrm>
            <a:off x="8252460" y="2907792"/>
            <a:ext cx="708660" cy="182880"/>
          </a:xfrm>
          <a:prstGeom prst="rect">
            <a:avLst/>
          </a:prstGeom>
          <a:solidFill>
            <a:srgbClr val="3FB950"/>
          </a:solidFill>
          <a:ln/>
        </p:spPr>
      </p:sp>
      <p:sp>
        <p:nvSpPr>
          <p:cNvPr id="62" name="Text 60"/>
          <p:cNvSpPr/>
          <p:nvPr/>
        </p:nvSpPr>
        <p:spPr>
          <a:xfrm>
            <a:off x="8252460" y="2907792"/>
            <a:ext cx="708660" cy="182880"/>
          </a:xfrm>
          <a:prstGeom prst="rect">
            <a:avLst/>
          </a:prstGeom>
          <a:noFill/>
          <a:ln/>
        </p:spPr>
        <p:txBody>
          <a:bodyPr wrap="square" rtlCol="0" anchor="ctr"/>
          <a:lstStyle/>
          <a:p>
            <a:pPr algn="ctr" indent="0" marL="0">
              <a:buNone/>
            </a:pPr>
            <a:r>
              <a:rPr lang="en-US" sz="750" b="1" dirty="0">
                <a:solidFill>
                  <a:srgbClr val="000000"/>
                </a:solidFill>
              </a:rPr>
              <a:t>Economy</a:t>
            </a:r>
            <a:endParaRPr lang="en-US" sz="750" dirty="0"/>
          </a:p>
        </p:txBody>
      </p:sp>
      <p:sp>
        <p:nvSpPr>
          <p:cNvPr id="63" name="Text 61"/>
          <p:cNvSpPr/>
          <p:nvPr/>
        </p:nvSpPr>
        <p:spPr>
          <a:xfrm>
            <a:off x="5029200" y="2926080"/>
            <a:ext cx="3177540"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Trade Policy</a:t>
            </a:r>
            <a:endParaRPr lang="en-US" sz="1200" dirty="0"/>
          </a:p>
        </p:txBody>
      </p:sp>
      <p:sp>
        <p:nvSpPr>
          <p:cNvPr id="64" name="Text 62"/>
          <p:cNvSpPr/>
          <p:nvPr/>
        </p:nvSpPr>
        <p:spPr>
          <a:xfrm>
            <a:off x="502920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Govt regulations on international trade: tariffs, quotas, trade agreements.</a:t>
            </a:r>
            <a:endParaRPr lang="en-US" sz="1000" dirty="0"/>
          </a:p>
        </p:txBody>
      </p:sp>
      <p:sp>
        <p:nvSpPr>
          <p:cNvPr id="65" name="Shape 63"/>
          <p:cNvSpPr/>
          <p:nvPr/>
        </p:nvSpPr>
        <p:spPr>
          <a:xfrm>
            <a:off x="4937760" y="3593592"/>
            <a:ext cx="4069080" cy="713232"/>
          </a:xfrm>
          <a:prstGeom prst="rect">
            <a:avLst/>
          </a:prstGeom>
          <a:solidFill>
            <a:srgbClr val="21262D"/>
          </a:solidFill>
          <a:ln w="12700">
            <a:solidFill>
              <a:srgbClr val="30363D"/>
            </a:solidFill>
            <a:prstDash val="solid"/>
          </a:ln>
        </p:spPr>
      </p:sp>
      <p:sp>
        <p:nvSpPr>
          <p:cNvPr id="66" name="Shape 64"/>
          <p:cNvSpPr/>
          <p:nvPr/>
        </p:nvSpPr>
        <p:spPr>
          <a:xfrm>
            <a:off x="4937760" y="3593592"/>
            <a:ext cx="4069080" cy="45720"/>
          </a:xfrm>
          <a:prstGeom prst="rect">
            <a:avLst/>
          </a:prstGeom>
          <a:solidFill>
            <a:srgbClr val="F0C040"/>
          </a:solidFill>
          <a:ln/>
        </p:spPr>
      </p:sp>
      <p:sp>
        <p:nvSpPr>
          <p:cNvPr id="67" name="Shape 65"/>
          <p:cNvSpPr/>
          <p:nvPr/>
        </p:nvSpPr>
        <p:spPr>
          <a:xfrm>
            <a:off x="7955280" y="3657600"/>
            <a:ext cx="1005840" cy="182880"/>
          </a:xfrm>
          <a:prstGeom prst="rect">
            <a:avLst/>
          </a:prstGeom>
          <a:solidFill>
            <a:srgbClr val="F0C040"/>
          </a:solidFill>
          <a:ln/>
        </p:spPr>
      </p:sp>
      <p:sp>
        <p:nvSpPr>
          <p:cNvPr id="68" name="Text 66"/>
          <p:cNvSpPr/>
          <p:nvPr/>
        </p:nvSpPr>
        <p:spPr>
          <a:xfrm>
            <a:off x="7955280" y="3657600"/>
            <a:ext cx="1005840" cy="182880"/>
          </a:xfrm>
          <a:prstGeom prst="rect">
            <a:avLst/>
          </a:prstGeom>
          <a:noFill/>
          <a:ln/>
        </p:spPr>
        <p:txBody>
          <a:bodyPr wrap="square" rtlCol="0" anchor="ctr"/>
          <a:lstStyle/>
          <a:p>
            <a:pPr algn="ctr" indent="0" marL="0">
              <a:buNone/>
            </a:pPr>
            <a:r>
              <a:rPr lang="en-US" sz="750" b="1" dirty="0">
                <a:solidFill>
                  <a:srgbClr val="000000"/>
                </a:solidFill>
              </a:rPr>
              <a:t>Constitution</a:t>
            </a:r>
            <a:endParaRPr lang="en-US" sz="750" dirty="0"/>
          </a:p>
        </p:txBody>
      </p:sp>
      <p:sp>
        <p:nvSpPr>
          <p:cNvPr id="69" name="Text 67"/>
          <p:cNvSpPr/>
          <p:nvPr/>
        </p:nvSpPr>
        <p:spPr>
          <a:xfrm>
            <a:off x="5029200" y="3675888"/>
            <a:ext cx="2880360" cy="274320"/>
          </a:xfrm>
          <a:prstGeom prst="rect">
            <a:avLst/>
          </a:prstGeom>
          <a:noFill/>
          <a:ln/>
        </p:spPr>
        <p:txBody>
          <a:bodyPr wrap="square" rtlCol="0" anchor="ctr"/>
          <a:lstStyle/>
          <a:p>
            <a:pPr indent="0" marL="0">
              <a:buNone/>
            </a:pPr>
            <a:r>
              <a:rPr lang="en-US" sz="1200" b="1" dirty="0">
                <a:solidFill>
                  <a:srgbClr val="F0C040"/>
                </a:solidFill>
                <a:latin typeface="Calibri" pitchFamily="34" charset="0"/>
                <a:ea typeface="Calibri" pitchFamily="34" charset="-122"/>
                <a:cs typeface="Calibri" pitchFamily="34" charset="-120"/>
              </a:rPr>
              <a:t>🔐  State of Emergency</a:t>
            </a:r>
            <a:endParaRPr lang="en-US" sz="1200" dirty="0"/>
          </a:p>
        </p:txBody>
      </p:sp>
      <p:sp>
        <p:nvSpPr>
          <p:cNvPr id="70" name="Text 68"/>
          <p:cNvSpPr/>
          <p:nvPr/>
        </p:nvSpPr>
        <p:spPr>
          <a:xfrm>
            <a:off x="502920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Declaration granting extraordinary powers during crisis; may suspend some rights.</a:t>
            </a:r>
            <a:endParaRPr lang="en-US" sz="1000" dirty="0"/>
          </a:p>
        </p:txBody>
      </p:sp>
      <p:sp>
        <p:nvSpPr>
          <p:cNvPr id="71" name="Shape 69"/>
          <p:cNvSpPr/>
          <p:nvPr/>
        </p:nvSpPr>
        <p:spPr>
          <a:xfrm>
            <a:off x="4937760" y="4343400"/>
            <a:ext cx="4069080" cy="713232"/>
          </a:xfrm>
          <a:prstGeom prst="rect">
            <a:avLst/>
          </a:prstGeom>
          <a:solidFill>
            <a:srgbClr val="21262D"/>
          </a:solidFill>
          <a:ln w="12700">
            <a:solidFill>
              <a:srgbClr val="30363D"/>
            </a:solidFill>
            <a:prstDash val="solid"/>
          </a:ln>
        </p:spPr>
      </p:sp>
      <p:sp>
        <p:nvSpPr>
          <p:cNvPr id="72" name="Shape 70"/>
          <p:cNvSpPr/>
          <p:nvPr/>
        </p:nvSpPr>
        <p:spPr>
          <a:xfrm>
            <a:off x="4937760" y="4343400"/>
            <a:ext cx="4069080" cy="45720"/>
          </a:xfrm>
          <a:prstGeom prst="rect">
            <a:avLst/>
          </a:prstGeom>
          <a:solidFill>
            <a:srgbClr val="3FB950"/>
          </a:solidFill>
          <a:ln/>
        </p:spPr>
      </p:sp>
      <p:sp>
        <p:nvSpPr>
          <p:cNvPr id="73" name="Shape 71"/>
          <p:cNvSpPr/>
          <p:nvPr/>
        </p:nvSpPr>
        <p:spPr>
          <a:xfrm>
            <a:off x="8097012" y="4407408"/>
            <a:ext cx="864108" cy="182880"/>
          </a:xfrm>
          <a:prstGeom prst="rect">
            <a:avLst/>
          </a:prstGeom>
          <a:solidFill>
            <a:srgbClr val="3FB950"/>
          </a:solidFill>
          <a:ln/>
        </p:spPr>
      </p:sp>
      <p:sp>
        <p:nvSpPr>
          <p:cNvPr id="74" name="Text 72"/>
          <p:cNvSpPr/>
          <p:nvPr/>
        </p:nvSpPr>
        <p:spPr>
          <a:xfrm>
            <a:off x="8097012" y="4407408"/>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75" name="Text 73"/>
          <p:cNvSpPr/>
          <p:nvPr/>
        </p:nvSpPr>
        <p:spPr>
          <a:xfrm>
            <a:off x="5029200" y="4425696"/>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Swing Vote</a:t>
            </a:r>
            <a:endParaRPr lang="en-US" sz="1200" dirty="0"/>
          </a:p>
        </p:txBody>
      </p:sp>
      <p:sp>
        <p:nvSpPr>
          <p:cNvPr id="76" name="Text 74"/>
          <p:cNvSpPr/>
          <p:nvPr/>
        </p:nvSpPr>
        <p:spPr>
          <a:xfrm>
            <a:off x="502920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Vote that can shift election/decision outcome; from floating or undecided voters.</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502920" cy="5143500"/>
          </a:xfrm>
          <a:prstGeom prst="rect">
            <a:avLst/>
          </a:prstGeom>
          <a:solidFill>
            <a:srgbClr val="3FB950"/>
          </a:solidFill>
          <a:ln/>
        </p:spPr>
      </p:sp>
      <p:sp>
        <p:nvSpPr>
          <p:cNvPr id="3" name="Text 1"/>
          <p:cNvSpPr/>
          <p:nvPr/>
        </p:nvSpPr>
        <p:spPr>
          <a:xfrm>
            <a:off x="0" y="731520"/>
            <a:ext cx="502920" cy="548640"/>
          </a:xfrm>
          <a:prstGeom prst="rect">
            <a:avLst/>
          </a:prstGeom>
          <a:noFill/>
          <a:ln/>
        </p:spPr>
        <p:txBody>
          <a:bodyPr wrap="square" rtlCol="0" anchor="ctr"/>
          <a:lstStyle/>
          <a:p>
            <a:pPr algn="ctr" indent="0" marL="0">
              <a:buNone/>
            </a:pPr>
            <a:r>
              <a:rPr lang="en-US" sz="2600" b="1" dirty="0">
                <a:solidFill>
                  <a:srgbClr val="000000"/>
                </a:solidFill>
              </a:rPr>
              <a:t>U</a:t>
            </a:r>
            <a:endParaRPr lang="en-US" sz="2600" dirty="0"/>
          </a:p>
        </p:txBody>
      </p:sp>
      <p:sp>
        <p:nvSpPr>
          <p:cNvPr id="4" name="Text 2"/>
          <p:cNvSpPr/>
          <p:nvPr/>
        </p:nvSpPr>
        <p:spPr>
          <a:xfrm>
            <a:off x="0" y="2926080"/>
            <a:ext cx="502920" cy="548640"/>
          </a:xfrm>
          <a:prstGeom prst="rect">
            <a:avLst/>
          </a:prstGeom>
          <a:noFill/>
          <a:ln/>
        </p:spPr>
        <p:txBody>
          <a:bodyPr wrap="square" rtlCol="0" anchor="ctr"/>
          <a:lstStyle/>
          <a:p>
            <a:pPr algn="ctr" indent="0" marL="0">
              <a:buNone/>
            </a:pPr>
            <a:r>
              <a:rPr lang="en-US" sz="2600" b="1" dirty="0">
                <a:solidFill>
                  <a:srgbClr val="000000"/>
                </a:solidFill>
              </a:rPr>
              <a:t>V</a:t>
            </a:r>
            <a:endParaRPr lang="en-US" sz="2600" dirty="0"/>
          </a:p>
        </p:txBody>
      </p:sp>
      <p:sp>
        <p:nvSpPr>
          <p:cNvPr id="5" name="Text 3"/>
          <p:cNvSpPr/>
          <p:nvPr/>
        </p:nvSpPr>
        <p:spPr>
          <a:xfrm>
            <a:off x="685800" y="91440"/>
            <a:ext cx="8229600" cy="411480"/>
          </a:xfrm>
          <a:prstGeom prst="rect">
            <a:avLst/>
          </a:prstGeom>
          <a:noFill/>
          <a:ln/>
        </p:spPr>
        <p:txBody>
          <a:bodyPr wrap="square" rtlCol="0" anchor="ctr"/>
          <a:lstStyle/>
          <a:p>
            <a:pPr indent="0" marL="0">
              <a:buNone/>
            </a:pPr>
            <a:r>
              <a:rPr lang="en-US" sz="1800" b="1" dirty="0">
                <a:solidFill>
                  <a:srgbClr val="E6EDF3"/>
                </a:solidFill>
              </a:rPr>
              <a:t>U &amp; V — KEY TERMS</a:t>
            </a:r>
            <a:endParaRPr lang="en-US" sz="1800" dirty="0"/>
          </a:p>
        </p:txBody>
      </p:sp>
      <p:sp>
        <p:nvSpPr>
          <p:cNvPr id="6" name="Shape 4"/>
          <p:cNvSpPr/>
          <p:nvPr/>
        </p:nvSpPr>
        <p:spPr>
          <a:xfrm>
            <a:off x="685800" y="594360"/>
            <a:ext cx="4069080" cy="713232"/>
          </a:xfrm>
          <a:prstGeom prst="rect">
            <a:avLst/>
          </a:prstGeom>
          <a:solidFill>
            <a:srgbClr val="21262D"/>
          </a:solidFill>
          <a:ln w="12700">
            <a:solidFill>
              <a:srgbClr val="30363D"/>
            </a:solidFill>
            <a:prstDash val="solid"/>
          </a:ln>
        </p:spPr>
      </p:sp>
      <p:sp>
        <p:nvSpPr>
          <p:cNvPr id="7" name="Shape 5"/>
          <p:cNvSpPr/>
          <p:nvPr/>
        </p:nvSpPr>
        <p:spPr>
          <a:xfrm>
            <a:off x="685800" y="594360"/>
            <a:ext cx="4069080" cy="45720"/>
          </a:xfrm>
          <a:prstGeom prst="rect">
            <a:avLst/>
          </a:prstGeom>
          <a:solidFill>
            <a:srgbClr val="79C0FF"/>
          </a:solidFill>
          <a:ln/>
        </p:spPr>
      </p:sp>
      <p:sp>
        <p:nvSpPr>
          <p:cNvPr id="8" name="Shape 6"/>
          <p:cNvSpPr/>
          <p:nvPr/>
        </p:nvSpPr>
        <p:spPr>
          <a:xfrm>
            <a:off x="3845052" y="658368"/>
            <a:ext cx="864108" cy="182880"/>
          </a:xfrm>
          <a:prstGeom prst="rect">
            <a:avLst/>
          </a:prstGeom>
          <a:solidFill>
            <a:srgbClr val="79C0FF"/>
          </a:solidFill>
          <a:ln/>
        </p:spPr>
      </p:sp>
      <p:sp>
        <p:nvSpPr>
          <p:cNvPr id="9" name="Text 7"/>
          <p:cNvSpPr/>
          <p:nvPr/>
        </p:nvSpPr>
        <p:spPr>
          <a:xfrm>
            <a:off x="3845052" y="658368"/>
            <a:ext cx="864108" cy="182880"/>
          </a:xfrm>
          <a:prstGeom prst="rect">
            <a:avLst/>
          </a:prstGeom>
          <a:noFill/>
          <a:ln/>
        </p:spPr>
        <p:txBody>
          <a:bodyPr wrap="square" rtlCol="0" anchor="ctr"/>
          <a:lstStyle/>
          <a:p>
            <a:pPr algn="ctr" indent="0" marL="0">
              <a:buNone/>
            </a:pPr>
            <a:r>
              <a:rPr lang="en-US" sz="750" b="1" dirty="0">
                <a:solidFill>
                  <a:srgbClr val="000000"/>
                </a:solidFill>
              </a:rPr>
              <a:t>Diplomacy</a:t>
            </a:r>
            <a:endParaRPr lang="en-US" sz="750" dirty="0"/>
          </a:p>
        </p:txBody>
      </p:sp>
      <p:sp>
        <p:nvSpPr>
          <p:cNvPr id="10" name="Text 8"/>
          <p:cNvSpPr/>
          <p:nvPr/>
        </p:nvSpPr>
        <p:spPr>
          <a:xfrm>
            <a:off x="777240" y="676656"/>
            <a:ext cx="3022092" cy="274320"/>
          </a:xfrm>
          <a:prstGeom prst="rect">
            <a:avLst/>
          </a:prstGeom>
          <a:noFill/>
          <a:ln/>
        </p:spPr>
        <p:txBody>
          <a:bodyPr wrap="square" rtlCol="0" anchor="ctr"/>
          <a:lstStyle/>
          <a:p>
            <a:pPr indent="0" marL="0">
              <a:buNone/>
            </a:pPr>
            <a:r>
              <a:rPr lang="en-US" sz="1200" b="1" dirty="0">
                <a:solidFill>
                  <a:srgbClr val="79C0FF"/>
                </a:solidFill>
                <a:latin typeface="Calibri" pitchFamily="34" charset="0"/>
                <a:ea typeface="Calibri" pitchFamily="34" charset="-122"/>
                <a:cs typeface="Calibri" pitchFamily="34" charset="-120"/>
              </a:rPr>
              <a:t>🌐  United Nations (UN)</a:t>
            </a:r>
            <a:endParaRPr lang="en-US" sz="1200" dirty="0"/>
          </a:p>
        </p:txBody>
      </p:sp>
      <p:sp>
        <p:nvSpPr>
          <p:cNvPr id="11" name="Text 9"/>
          <p:cNvSpPr/>
          <p:nvPr/>
        </p:nvSpPr>
        <p:spPr>
          <a:xfrm>
            <a:off x="77724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Intl org founded 1945 for peace, security, human rights. 193 member states.</a:t>
            </a:r>
            <a:endParaRPr lang="en-US" sz="1000" dirty="0"/>
          </a:p>
        </p:txBody>
      </p:sp>
      <p:sp>
        <p:nvSpPr>
          <p:cNvPr id="12" name="Shape 10"/>
          <p:cNvSpPr/>
          <p:nvPr/>
        </p:nvSpPr>
        <p:spPr>
          <a:xfrm>
            <a:off x="685800" y="1344168"/>
            <a:ext cx="4069080" cy="713232"/>
          </a:xfrm>
          <a:prstGeom prst="rect">
            <a:avLst/>
          </a:prstGeom>
          <a:solidFill>
            <a:srgbClr val="21262D"/>
          </a:solidFill>
          <a:ln w="12700">
            <a:solidFill>
              <a:srgbClr val="30363D"/>
            </a:solidFill>
            <a:prstDash val="solid"/>
          </a:ln>
        </p:spPr>
      </p:sp>
      <p:sp>
        <p:nvSpPr>
          <p:cNvPr id="13" name="Shape 11"/>
          <p:cNvSpPr/>
          <p:nvPr/>
        </p:nvSpPr>
        <p:spPr>
          <a:xfrm>
            <a:off x="685800" y="1344168"/>
            <a:ext cx="4069080" cy="45720"/>
          </a:xfrm>
          <a:prstGeom prst="rect">
            <a:avLst/>
          </a:prstGeom>
          <a:solidFill>
            <a:srgbClr val="8957E5"/>
          </a:solidFill>
          <a:ln/>
        </p:spPr>
      </p:sp>
      <p:sp>
        <p:nvSpPr>
          <p:cNvPr id="14" name="Shape 12"/>
          <p:cNvSpPr/>
          <p:nvPr/>
        </p:nvSpPr>
        <p:spPr>
          <a:xfrm>
            <a:off x="3703320" y="1408176"/>
            <a:ext cx="1005840" cy="182880"/>
          </a:xfrm>
          <a:prstGeom prst="rect">
            <a:avLst/>
          </a:prstGeom>
          <a:solidFill>
            <a:srgbClr val="8957E5"/>
          </a:solidFill>
          <a:ln/>
        </p:spPr>
      </p:sp>
      <p:sp>
        <p:nvSpPr>
          <p:cNvPr id="15" name="Text 13"/>
          <p:cNvSpPr/>
          <p:nvPr/>
        </p:nvSpPr>
        <p:spPr>
          <a:xfrm>
            <a:off x="3703320" y="1408176"/>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16" name="Text 14"/>
          <p:cNvSpPr/>
          <p:nvPr/>
        </p:nvSpPr>
        <p:spPr>
          <a:xfrm>
            <a:off x="777240" y="1426464"/>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Unicameral</a:t>
            </a:r>
            <a:endParaRPr lang="en-US" sz="1200" dirty="0"/>
          </a:p>
        </p:txBody>
      </p:sp>
      <p:sp>
        <p:nvSpPr>
          <p:cNvPr id="17" name="Text 15"/>
          <p:cNvSpPr/>
          <p:nvPr/>
        </p:nvSpPr>
        <p:spPr>
          <a:xfrm>
            <a:off x="77724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Legislative system with only one chamber (Denmark, New Zealand, many Indian states).</a:t>
            </a:r>
            <a:endParaRPr lang="en-US" sz="1000" dirty="0"/>
          </a:p>
        </p:txBody>
      </p:sp>
      <p:sp>
        <p:nvSpPr>
          <p:cNvPr id="18" name="Shape 16"/>
          <p:cNvSpPr/>
          <p:nvPr/>
        </p:nvSpPr>
        <p:spPr>
          <a:xfrm>
            <a:off x="685800" y="2093976"/>
            <a:ext cx="4069080" cy="713232"/>
          </a:xfrm>
          <a:prstGeom prst="rect">
            <a:avLst/>
          </a:prstGeom>
          <a:solidFill>
            <a:srgbClr val="21262D"/>
          </a:solidFill>
          <a:ln w="12700">
            <a:solidFill>
              <a:srgbClr val="30363D"/>
            </a:solidFill>
            <a:prstDash val="solid"/>
          </a:ln>
        </p:spPr>
      </p:sp>
      <p:sp>
        <p:nvSpPr>
          <p:cNvPr id="19" name="Shape 17"/>
          <p:cNvSpPr/>
          <p:nvPr/>
        </p:nvSpPr>
        <p:spPr>
          <a:xfrm>
            <a:off x="685800" y="2093976"/>
            <a:ext cx="4069080" cy="45720"/>
          </a:xfrm>
          <a:prstGeom prst="rect">
            <a:avLst/>
          </a:prstGeom>
          <a:solidFill>
            <a:srgbClr val="3FB950"/>
          </a:solidFill>
          <a:ln/>
        </p:spPr>
      </p:sp>
      <p:sp>
        <p:nvSpPr>
          <p:cNvPr id="20" name="Shape 18"/>
          <p:cNvSpPr/>
          <p:nvPr/>
        </p:nvSpPr>
        <p:spPr>
          <a:xfrm>
            <a:off x="3845052" y="2157984"/>
            <a:ext cx="864108" cy="182880"/>
          </a:xfrm>
          <a:prstGeom prst="rect">
            <a:avLst/>
          </a:prstGeom>
          <a:solidFill>
            <a:srgbClr val="3FB950"/>
          </a:solidFill>
          <a:ln/>
        </p:spPr>
      </p:sp>
      <p:sp>
        <p:nvSpPr>
          <p:cNvPr id="21" name="Text 19"/>
          <p:cNvSpPr/>
          <p:nvPr/>
        </p:nvSpPr>
        <p:spPr>
          <a:xfrm>
            <a:off x="3845052" y="2157984"/>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22" name="Text 20"/>
          <p:cNvSpPr/>
          <p:nvPr/>
        </p:nvSpPr>
        <p:spPr>
          <a:xfrm>
            <a:off x="777240" y="2176272"/>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Universal Suffrage</a:t>
            </a:r>
            <a:endParaRPr lang="en-US" sz="1200" dirty="0"/>
          </a:p>
        </p:txBody>
      </p:sp>
      <p:sp>
        <p:nvSpPr>
          <p:cNvPr id="23" name="Text 21"/>
          <p:cNvSpPr/>
          <p:nvPr/>
        </p:nvSpPr>
        <p:spPr>
          <a:xfrm>
            <a:off x="77724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All adults vote without discrimination by gender, race, income, or education.</a:t>
            </a:r>
            <a:endParaRPr lang="en-US" sz="1000" dirty="0"/>
          </a:p>
        </p:txBody>
      </p:sp>
      <p:sp>
        <p:nvSpPr>
          <p:cNvPr id="24" name="Shape 22"/>
          <p:cNvSpPr/>
          <p:nvPr/>
        </p:nvSpPr>
        <p:spPr>
          <a:xfrm>
            <a:off x="685800" y="2843784"/>
            <a:ext cx="4069080" cy="713232"/>
          </a:xfrm>
          <a:prstGeom prst="rect">
            <a:avLst/>
          </a:prstGeom>
          <a:solidFill>
            <a:srgbClr val="21262D"/>
          </a:solidFill>
          <a:ln w="12700">
            <a:solidFill>
              <a:srgbClr val="30363D"/>
            </a:solidFill>
            <a:prstDash val="solid"/>
          </a:ln>
        </p:spPr>
      </p:sp>
      <p:sp>
        <p:nvSpPr>
          <p:cNvPr id="25" name="Shape 23"/>
          <p:cNvSpPr/>
          <p:nvPr/>
        </p:nvSpPr>
        <p:spPr>
          <a:xfrm>
            <a:off x="685800" y="2843784"/>
            <a:ext cx="4069080" cy="45720"/>
          </a:xfrm>
          <a:prstGeom prst="rect">
            <a:avLst/>
          </a:prstGeom>
          <a:solidFill>
            <a:srgbClr val="1F6FEB"/>
          </a:solidFill>
          <a:ln/>
        </p:spPr>
      </p:sp>
      <p:sp>
        <p:nvSpPr>
          <p:cNvPr id="26" name="Shape 24"/>
          <p:cNvSpPr/>
          <p:nvPr/>
        </p:nvSpPr>
        <p:spPr>
          <a:xfrm>
            <a:off x="4311396" y="2907792"/>
            <a:ext cx="397764" cy="182880"/>
          </a:xfrm>
          <a:prstGeom prst="rect">
            <a:avLst/>
          </a:prstGeom>
          <a:solidFill>
            <a:srgbClr val="1F6FEB"/>
          </a:solidFill>
          <a:ln/>
        </p:spPr>
      </p:sp>
      <p:sp>
        <p:nvSpPr>
          <p:cNvPr id="27" name="Text 25"/>
          <p:cNvSpPr/>
          <p:nvPr/>
        </p:nvSpPr>
        <p:spPr>
          <a:xfrm>
            <a:off x="4311396" y="2907792"/>
            <a:ext cx="397764" cy="182880"/>
          </a:xfrm>
          <a:prstGeom prst="rect">
            <a:avLst/>
          </a:prstGeom>
          <a:noFill/>
          <a:ln/>
        </p:spPr>
        <p:txBody>
          <a:bodyPr wrap="square" rtlCol="0" anchor="ctr"/>
          <a:lstStyle/>
          <a:p>
            <a:pPr algn="ctr" indent="0" marL="0">
              <a:buNone/>
            </a:pPr>
            <a:r>
              <a:rPr lang="en-US" sz="750" b="1" dirty="0">
                <a:solidFill>
                  <a:srgbClr val="000000"/>
                </a:solidFill>
              </a:rPr>
              <a:t>Law</a:t>
            </a:r>
            <a:endParaRPr lang="en-US" sz="750" dirty="0"/>
          </a:p>
        </p:txBody>
      </p:sp>
      <p:sp>
        <p:nvSpPr>
          <p:cNvPr id="28" name="Text 26"/>
          <p:cNvSpPr/>
          <p:nvPr/>
        </p:nvSpPr>
        <p:spPr>
          <a:xfrm>
            <a:off x="777240" y="2926080"/>
            <a:ext cx="3488436" cy="274320"/>
          </a:xfrm>
          <a:prstGeom prst="rect">
            <a:avLst/>
          </a:prstGeom>
          <a:noFill/>
          <a:ln/>
        </p:spPr>
        <p:txBody>
          <a:bodyPr wrap="square" rtlCol="0" anchor="ctr"/>
          <a:lstStyle/>
          <a:p>
            <a:pPr indent="0" marL="0">
              <a:buNone/>
            </a:pPr>
            <a:r>
              <a:rPr lang="en-US" sz="1200" b="1" dirty="0">
                <a:solidFill>
                  <a:srgbClr val="1F6FEB"/>
                </a:solidFill>
                <a:latin typeface="Calibri" pitchFamily="34" charset="0"/>
                <a:ea typeface="Calibri" pitchFamily="34" charset="-122"/>
                <a:cs typeface="Calibri" pitchFamily="34" charset="-120"/>
              </a:rPr>
              <a:t>📜  Ultra Vires</a:t>
            </a:r>
            <a:endParaRPr lang="en-US" sz="1200" dirty="0"/>
          </a:p>
        </p:txBody>
      </p:sp>
      <p:sp>
        <p:nvSpPr>
          <p:cNvPr id="29" name="Text 27"/>
          <p:cNvSpPr/>
          <p:nvPr/>
        </p:nvSpPr>
        <p:spPr>
          <a:xfrm>
            <a:off x="77724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Beyond the powers. Actions beyond legally granted powers struck down by courts.</a:t>
            </a:r>
            <a:endParaRPr lang="en-US" sz="1000" dirty="0"/>
          </a:p>
        </p:txBody>
      </p:sp>
      <p:sp>
        <p:nvSpPr>
          <p:cNvPr id="30" name="Shape 28"/>
          <p:cNvSpPr/>
          <p:nvPr/>
        </p:nvSpPr>
        <p:spPr>
          <a:xfrm>
            <a:off x="685800" y="3593592"/>
            <a:ext cx="4069080" cy="713232"/>
          </a:xfrm>
          <a:prstGeom prst="rect">
            <a:avLst/>
          </a:prstGeom>
          <a:solidFill>
            <a:srgbClr val="21262D"/>
          </a:solidFill>
          <a:ln w="12700">
            <a:solidFill>
              <a:srgbClr val="30363D"/>
            </a:solidFill>
            <a:prstDash val="solid"/>
          </a:ln>
        </p:spPr>
      </p:sp>
      <p:sp>
        <p:nvSpPr>
          <p:cNvPr id="31" name="Shape 29"/>
          <p:cNvSpPr/>
          <p:nvPr/>
        </p:nvSpPr>
        <p:spPr>
          <a:xfrm>
            <a:off x="685800" y="3593592"/>
            <a:ext cx="4069080" cy="45720"/>
          </a:xfrm>
          <a:prstGeom prst="rect">
            <a:avLst/>
          </a:prstGeom>
          <a:solidFill>
            <a:srgbClr val="58A6FF"/>
          </a:solidFill>
          <a:ln/>
        </p:spPr>
      </p:sp>
      <p:sp>
        <p:nvSpPr>
          <p:cNvPr id="32" name="Shape 30"/>
          <p:cNvSpPr/>
          <p:nvPr/>
        </p:nvSpPr>
        <p:spPr>
          <a:xfrm>
            <a:off x="3767328" y="3657600"/>
            <a:ext cx="941832" cy="182880"/>
          </a:xfrm>
          <a:prstGeom prst="rect">
            <a:avLst/>
          </a:prstGeom>
          <a:solidFill>
            <a:srgbClr val="58A6FF"/>
          </a:solidFill>
          <a:ln/>
        </p:spPr>
      </p:sp>
      <p:sp>
        <p:nvSpPr>
          <p:cNvPr id="33" name="Text 31"/>
          <p:cNvSpPr/>
          <p:nvPr/>
        </p:nvSpPr>
        <p:spPr>
          <a:xfrm>
            <a:off x="3767328" y="3657600"/>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34" name="Text 32"/>
          <p:cNvSpPr/>
          <p:nvPr/>
        </p:nvSpPr>
        <p:spPr>
          <a:xfrm>
            <a:off x="777240" y="3675888"/>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Unitary State</a:t>
            </a:r>
            <a:endParaRPr lang="en-US" sz="1200" dirty="0"/>
          </a:p>
        </p:txBody>
      </p:sp>
      <p:sp>
        <p:nvSpPr>
          <p:cNvPr id="35" name="Text 33"/>
          <p:cNvSpPr/>
          <p:nvPr/>
        </p:nvSpPr>
        <p:spPr>
          <a:xfrm>
            <a:off x="77724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All power concentrated in central authority; sub-units derive power from center.</a:t>
            </a:r>
            <a:endParaRPr lang="en-US" sz="1000" dirty="0"/>
          </a:p>
        </p:txBody>
      </p:sp>
      <p:sp>
        <p:nvSpPr>
          <p:cNvPr id="36" name="Shape 34"/>
          <p:cNvSpPr/>
          <p:nvPr/>
        </p:nvSpPr>
        <p:spPr>
          <a:xfrm>
            <a:off x="685800" y="4343400"/>
            <a:ext cx="4069080" cy="713232"/>
          </a:xfrm>
          <a:prstGeom prst="rect">
            <a:avLst/>
          </a:prstGeom>
          <a:solidFill>
            <a:srgbClr val="21262D"/>
          </a:solidFill>
          <a:ln w="12700">
            <a:solidFill>
              <a:srgbClr val="30363D"/>
            </a:solidFill>
            <a:prstDash val="solid"/>
          </a:ln>
        </p:spPr>
      </p:sp>
      <p:sp>
        <p:nvSpPr>
          <p:cNvPr id="37" name="Shape 35"/>
          <p:cNvSpPr/>
          <p:nvPr/>
        </p:nvSpPr>
        <p:spPr>
          <a:xfrm>
            <a:off x="685800" y="4343400"/>
            <a:ext cx="4069080" cy="45720"/>
          </a:xfrm>
          <a:prstGeom prst="rect">
            <a:avLst/>
          </a:prstGeom>
          <a:solidFill>
            <a:srgbClr val="58C9B9"/>
          </a:solidFill>
          <a:ln/>
        </p:spPr>
      </p:sp>
      <p:sp>
        <p:nvSpPr>
          <p:cNvPr id="38" name="Shape 36"/>
          <p:cNvSpPr/>
          <p:nvPr/>
        </p:nvSpPr>
        <p:spPr>
          <a:xfrm>
            <a:off x="4078224" y="4407408"/>
            <a:ext cx="630936" cy="182880"/>
          </a:xfrm>
          <a:prstGeom prst="rect">
            <a:avLst/>
          </a:prstGeom>
          <a:solidFill>
            <a:srgbClr val="58C9B9"/>
          </a:solidFill>
          <a:ln/>
        </p:spPr>
      </p:sp>
      <p:sp>
        <p:nvSpPr>
          <p:cNvPr id="39" name="Text 37"/>
          <p:cNvSpPr/>
          <p:nvPr/>
        </p:nvSpPr>
        <p:spPr>
          <a:xfrm>
            <a:off x="4078224" y="4407408"/>
            <a:ext cx="630936" cy="182880"/>
          </a:xfrm>
          <a:prstGeom prst="rect">
            <a:avLst/>
          </a:prstGeom>
          <a:noFill/>
          <a:ln/>
        </p:spPr>
        <p:txBody>
          <a:bodyPr wrap="square" rtlCol="0" anchor="ctr"/>
          <a:lstStyle/>
          <a:p>
            <a:pPr algn="ctr" indent="0" marL="0">
              <a:buNone/>
            </a:pPr>
            <a:r>
              <a:rPr lang="en-US" sz="750" b="1" dirty="0">
                <a:solidFill>
                  <a:srgbClr val="000000"/>
                </a:solidFill>
              </a:rPr>
              <a:t>Rights</a:t>
            </a:r>
            <a:endParaRPr lang="en-US" sz="750" dirty="0"/>
          </a:p>
        </p:txBody>
      </p:sp>
      <p:sp>
        <p:nvSpPr>
          <p:cNvPr id="40" name="Text 38"/>
          <p:cNvSpPr/>
          <p:nvPr/>
        </p:nvSpPr>
        <p:spPr>
          <a:xfrm>
            <a:off x="777240" y="4425696"/>
            <a:ext cx="3255264" cy="274320"/>
          </a:xfrm>
          <a:prstGeom prst="rect">
            <a:avLst/>
          </a:prstGeom>
          <a:noFill/>
          <a:ln/>
        </p:spPr>
        <p:txBody>
          <a:bodyPr wrap="square" rtlCol="0" anchor="ctr"/>
          <a:lstStyle/>
          <a:p>
            <a:pPr indent="0" marL="0">
              <a:buNone/>
            </a:pPr>
            <a:r>
              <a:rPr lang="en-US" sz="1200" b="1" dirty="0">
                <a:solidFill>
                  <a:srgbClr val="58C9B9"/>
                </a:solidFill>
                <a:latin typeface="Calibri" pitchFamily="34" charset="0"/>
                <a:ea typeface="Calibri" pitchFamily="34" charset="-122"/>
                <a:cs typeface="Calibri" pitchFamily="34" charset="-120"/>
              </a:rPr>
              <a:t>🕊️  UDHR</a:t>
            </a:r>
            <a:endParaRPr lang="en-US" sz="1200" dirty="0"/>
          </a:p>
        </p:txBody>
      </p:sp>
      <p:sp>
        <p:nvSpPr>
          <p:cNvPr id="41" name="Text 39"/>
          <p:cNvSpPr/>
          <p:nvPr/>
        </p:nvSpPr>
        <p:spPr>
          <a:xfrm>
            <a:off x="77724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Universal Declaration of Human Rights 1948; fundamental human rights universally protected.</a:t>
            </a:r>
            <a:endParaRPr lang="en-US" sz="1000" dirty="0"/>
          </a:p>
        </p:txBody>
      </p:sp>
      <p:sp>
        <p:nvSpPr>
          <p:cNvPr id="42" name="Shape 40"/>
          <p:cNvSpPr/>
          <p:nvPr/>
        </p:nvSpPr>
        <p:spPr>
          <a:xfrm>
            <a:off x="4937760" y="594360"/>
            <a:ext cx="4069080" cy="713232"/>
          </a:xfrm>
          <a:prstGeom prst="rect">
            <a:avLst/>
          </a:prstGeom>
          <a:solidFill>
            <a:srgbClr val="21262D"/>
          </a:solidFill>
          <a:ln w="12700">
            <a:solidFill>
              <a:srgbClr val="30363D"/>
            </a:solidFill>
            <a:prstDash val="solid"/>
          </a:ln>
        </p:spPr>
      </p:sp>
      <p:sp>
        <p:nvSpPr>
          <p:cNvPr id="43" name="Shape 41"/>
          <p:cNvSpPr/>
          <p:nvPr/>
        </p:nvSpPr>
        <p:spPr>
          <a:xfrm>
            <a:off x="4937760" y="594360"/>
            <a:ext cx="4069080" cy="45720"/>
          </a:xfrm>
          <a:prstGeom prst="rect">
            <a:avLst/>
          </a:prstGeom>
          <a:solidFill>
            <a:srgbClr val="3FB950"/>
          </a:solidFill>
          <a:ln/>
        </p:spPr>
      </p:sp>
      <p:sp>
        <p:nvSpPr>
          <p:cNvPr id="44" name="Shape 42"/>
          <p:cNvSpPr/>
          <p:nvPr/>
        </p:nvSpPr>
        <p:spPr>
          <a:xfrm>
            <a:off x="8097012" y="658368"/>
            <a:ext cx="864108" cy="182880"/>
          </a:xfrm>
          <a:prstGeom prst="rect">
            <a:avLst/>
          </a:prstGeom>
          <a:solidFill>
            <a:srgbClr val="3FB950"/>
          </a:solidFill>
          <a:ln/>
        </p:spPr>
      </p:sp>
      <p:sp>
        <p:nvSpPr>
          <p:cNvPr id="45" name="Text 43"/>
          <p:cNvSpPr/>
          <p:nvPr/>
        </p:nvSpPr>
        <p:spPr>
          <a:xfrm>
            <a:off x="8097012" y="658368"/>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46" name="Text 44"/>
          <p:cNvSpPr/>
          <p:nvPr/>
        </p:nvSpPr>
        <p:spPr>
          <a:xfrm>
            <a:off x="5029200" y="676656"/>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Vote</a:t>
            </a:r>
            <a:endParaRPr lang="en-US" sz="1200" dirty="0"/>
          </a:p>
        </p:txBody>
      </p:sp>
      <p:sp>
        <p:nvSpPr>
          <p:cNvPr id="47" name="Text 45"/>
          <p:cNvSpPr/>
          <p:nvPr/>
        </p:nvSpPr>
        <p:spPr>
          <a:xfrm>
            <a:off x="502920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Formal expression of choice in election or legislative proceeding; foundation of democracy.</a:t>
            </a:r>
            <a:endParaRPr lang="en-US" sz="1000" dirty="0"/>
          </a:p>
        </p:txBody>
      </p:sp>
      <p:sp>
        <p:nvSpPr>
          <p:cNvPr id="48" name="Shape 46"/>
          <p:cNvSpPr/>
          <p:nvPr/>
        </p:nvSpPr>
        <p:spPr>
          <a:xfrm>
            <a:off x="4937760" y="1344168"/>
            <a:ext cx="4069080" cy="713232"/>
          </a:xfrm>
          <a:prstGeom prst="rect">
            <a:avLst/>
          </a:prstGeom>
          <a:solidFill>
            <a:srgbClr val="21262D"/>
          </a:solidFill>
          <a:ln w="12700">
            <a:solidFill>
              <a:srgbClr val="30363D"/>
            </a:solidFill>
            <a:prstDash val="solid"/>
          </a:ln>
        </p:spPr>
      </p:sp>
      <p:sp>
        <p:nvSpPr>
          <p:cNvPr id="49" name="Shape 47"/>
          <p:cNvSpPr/>
          <p:nvPr/>
        </p:nvSpPr>
        <p:spPr>
          <a:xfrm>
            <a:off x="4937760" y="1344168"/>
            <a:ext cx="4069080" cy="45720"/>
          </a:xfrm>
          <a:prstGeom prst="rect">
            <a:avLst/>
          </a:prstGeom>
          <a:solidFill>
            <a:srgbClr val="F0C040"/>
          </a:solidFill>
          <a:ln/>
        </p:spPr>
      </p:sp>
      <p:sp>
        <p:nvSpPr>
          <p:cNvPr id="50" name="Shape 48"/>
          <p:cNvSpPr/>
          <p:nvPr/>
        </p:nvSpPr>
        <p:spPr>
          <a:xfrm>
            <a:off x="7955280" y="1408176"/>
            <a:ext cx="1005840" cy="182880"/>
          </a:xfrm>
          <a:prstGeom prst="rect">
            <a:avLst/>
          </a:prstGeom>
          <a:solidFill>
            <a:srgbClr val="F0C040"/>
          </a:solidFill>
          <a:ln/>
        </p:spPr>
      </p:sp>
      <p:sp>
        <p:nvSpPr>
          <p:cNvPr id="51" name="Text 49"/>
          <p:cNvSpPr/>
          <p:nvPr/>
        </p:nvSpPr>
        <p:spPr>
          <a:xfrm>
            <a:off x="7955280" y="1408176"/>
            <a:ext cx="1005840" cy="182880"/>
          </a:xfrm>
          <a:prstGeom prst="rect">
            <a:avLst/>
          </a:prstGeom>
          <a:noFill/>
          <a:ln/>
        </p:spPr>
        <p:txBody>
          <a:bodyPr wrap="square" rtlCol="0" anchor="ctr"/>
          <a:lstStyle/>
          <a:p>
            <a:pPr algn="ctr" indent="0" marL="0">
              <a:buNone/>
            </a:pPr>
            <a:r>
              <a:rPr lang="en-US" sz="750" b="1" dirty="0">
                <a:solidFill>
                  <a:srgbClr val="000000"/>
                </a:solidFill>
              </a:rPr>
              <a:t>Constitution</a:t>
            </a:r>
            <a:endParaRPr lang="en-US" sz="750" dirty="0"/>
          </a:p>
        </p:txBody>
      </p:sp>
      <p:sp>
        <p:nvSpPr>
          <p:cNvPr id="52" name="Text 50"/>
          <p:cNvSpPr/>
          <p:nvPr/>
        </p:nvSpPr>
        <p:spPr>
          <a:xfrm>
            <a:off x="5029200" y="1426464"/>
            <a:ext cx="2880360" cy="274320"/>
          </a:xfrm>
          <a:prstGeom prst="rect">
            <a:avLst/>
          </a:prstGeom>
          <a:noFill/>
          <a:ln/>
        </p:spPr>
        <p:txBody>
          <a:bodyPr wrap="square" rtlCol="0" anchor="ctr"/>
          <a:lstStyle/>
          <a:p>
            <a:pPr indent="0" marL="0">
              <a:buNone/>
            </a:pPr>
            <a:r>
              <a:rPr lang="en-US" sz="1200" b="1" dirty="0">
                <a:solidFill>
                  <a:srgbClr val="F0C040"/>
                </a:solidFill>
                <a:latin typeface="Calibri" pitchFamily="34" charset="0"/>
                <a:ea typeface="Calibri" pitchFamily="34" charset="-122"/>
                <a:cs typeface="Calibri" pitchFamily="34" charset="-120"/>
              </a:rPr>
              <a:t>🚫  Veto</a:t>
            </a:r>
            <a:endParaRPr lang="en-US" sz="1200" dirty="0"/>
          </a:p>
        </p:txBody>
      </p:sp>
      <p:sp>
        <p:nvSpPr>
          <p:cNvPr id="53" name="Text 51"/>
          <p:cNvSpPr/>
          <p:nvPr/>
        </p:nvSpPr>
        <p:spPr>
          <a:xfrm>
            <a:off x="502920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Power to reject legislation or resolutions. Can be absolute, suspensive, or pocket veto.</a:t>
            </a:r>
            <a:endParaRPr lang="en-US" sz="1000" dirty="0"/>
          </a:p>
        </p:txBody>
      </p:sp>
      <p:sp>
        <p:nvSpPr>
          <p:cNvPr id="54" name="Shape 52"/>
          <p:cNvSpPr/>
          <p:nvPr/>
        </p:nvSpPr>
        <p:spPr>
          <a:xfrm>
            <a:off x="4937760" y="2093976"/>
            <a:ext cx="4069080" cy="713232"/>
          </a:xfrm>
          <a:prstGeom prst="rect">
            <a:avLst/>
          </a:prstGeom>
          <a:solidFill>
            <a:srgbClr val="21262D"/>
          </a:solidFill>
          <a:ln w="12700">
            <a:solidFill>
              <a:srgbClr val="30363D"/>
            </a:solidFill>
            <a:prstDash val="solid"/>
          </a:ln>
        </p:spPr>
      </p:sp>
      <p:sp>
        <p:nvSpPr>
          <p:cNvPr id="55" name="Shape 53"/>
          <p:cNvSpPr/>
          <p:nvPr/>
        </p:nvSpPr>
        <p:spPr>
          <a:xfrm>
            <a:off x="4937760" y="2093976"/>
            <a:ext cx="4069080" cy="45720"/>
          </a:xfrm>
          <a:prstGeom prst="rect">
            <a:avLst/>
          </a:prstGeom>
          <a:solidFill>
            <a:srgbClr val="3FB950"/>
          </a:solidFill>
          <a:ln/>
        </p:spPr>
      </p:sp>
      <p:sp>
        <p:nvSpPr>
          <p:cNvPr id="56" name="Shape 54"/>
          <p:cNvSpPr/>
          <p:nvPr/>
        </p:nvSpPr>
        <p:spPr>
          <a:xfrm>
            <a:off x="8097012" y="2157984"/>
            <a:ext cx="864108" cy="182880"/>
          </a:xfrm>
          <a:prstGeom prst="rect">
            <a:avLst/>
          </a:prstGeom>
          <a:solidFill>
            <a:srgbClr val="3FB950"/>
          </a:solidFill>
          <a:ln/>
        </p:spPr>
      </p:sp>
      <p:sp>
        <p:nvSpPr>
          <p:cNvPr id="57" name="Text 55"/>
          <p:cNvSpPr/>
          <p:nvPr/>
        </p:nvSpPr>
        <p:spPr>
          <a:xfrm>
            <a:off x="8097012" y="2157984"/>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58" name="Text 56"/>
          <p:cNvSpPr/>
          <p:nvPr/>
        </p:nvSpPr>
        <p:spPr>
          <a:xfrm>
            <a:off x="5029200" y="2176272"/>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Voter ID</a:t>
            </a:r>
            <a:endParaRPr lang="en-US" sz="1200" dirty="0"/>
          </a:p>
        </p:txBody>
      </p:sp>
      <p:sp>
        <p:nvSpPr>
          <p:cNvPr id="59" name="Text 57"/>
          <p:cNvSpPr/>
          <p:nvPr/>
        </p:nvSpPr>
        <p:spPr>
          <a:xfrm>
            <a:off x="502920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Official identification for verified election participation. Ensures only registered voters vote.</a:t>
            </a:r>
            <a:endParaRPr lang="en-US" sz="1000" dirty="0"/>
          </a:p>
        </p:txBody>
      </p:sp>
      <p:sp>
        <p:nvSpPr>
          <p:cNvPr id="60" name="Shape 58"/>
          <p:cNvSpPr/>
          <p:nvPr/>
        </p:nvSpPr>
        <p:spPr>
          <a:xfrm>
            <a:off x="4937760" y="2843784"/>
            <a:ext cx="4069080" cy="713232"/>
          </a:xfrm>
          <a:prstGeom prst="rect">
            <a:avLst/>
          </a:prstGeom>
          <a:solidFill>
            <a:srgbClr val="21262D"/>
          </a:solidFill>
          <a:ln w="12700">
            <a:solidFill>
              <a:srgbClr val="30363D"/>
            </a:solidFill>
            <a:prstDash val="solid"/>
          </a:ln>
        </p:spPr>
      </p:sp>
      <p:sp>
        <p:nvSpPr>
          <p:cNvPr id="61" name="Shape 59"/>
          <p:cNvSpPr/>
          <p:nvPr/>
        </p:nvSpPr>
        <p:spPr>
          <a:xfrm>
            <a:off x="4937760" y="2843784"/>
            <a:ext cx="4069080" cy="45720"/>
          </a:xfrm>
          <a:prstGeom prst="rect">
            <a:avLst/>
          </a:prstGeom>
          <a:solidFill>
            <a:srgbClr val="3FB950"/>
          </a:solidFill>
          <a:ln/>
        </p:spPr>
      </p:sp>
      <p:sp>
        <p:nvSpPr>
          <p:cNvPr id="62" name="Shape 60"/>
          <p:cNvSpPr/>
          <p:nvPr/>
        </p:nvSpPr>
        <p:spPr>
          <a:xfrm>
            <a:off x="8097012" y="2907792"/>
            <a:ext cx="864108" cy="182880"/>
          </a:xfrm>
          <a:prstGeom prst="rect">
            <a:avLst/>
          </a:prstGeom>
          <a:solidFill>
            <a:srgbClr val="3FB950"/>
          </a:solidFill>
          <a:ln/>
        </p:spPr>
      </p:sp>
      <p:sp>
        <p:nvSpPr>
          <p:cNvPr id="63" name="Text 61"/>
          <p:cNvSpPr/>
          <p:nvPr/>
        </p:nvSpPr>
        <p:spPr>
          <a:xfrm>
            <a:off x="8097012" y="2907792"/>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64" name="Text 62"/>
          <p:cNvSpPr/>
          <p:nvPr/>
        </p:nvSpPr>
        <p:spPr>
          <a:xfrm>
            <a:off x="5029200" y="2926080"/>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Vote Bank</a:t>
            </a:r>
            <a:endParaRPr lang="en-US" sz="1200" dirty="0"/>
          </a:p>
        </p:txBody>
      </p:sp>
      <p:sp>
        <p:nvSpPr>
          <p:cNvPr id="65" name="Text 63"/>
          <p:cNvSpPr/>
          <p:nvPr/>
        </p:nvSpPr>
        <p:spPr>
          <a:xfrm>
            <a:off x="502920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Loyal voter block from a community/caste/religion consistently supporting one party.</a:t>
            </a:r>
            <a:endParaRPr lang="en-US" sz="1000" dirty="0"/>
          </a:p>
        </p:txBody>
      </p:sp>
      <p:sp>
        <p:nvSpPr>
          <p:cNvPr id="66" name="Shape 64"/>
          <p:cNvSpPr/>
          <p:nvPr/>
        </p:nvSpPr>
        <p:spPr>
          <a:xfrm>
            <a:off x="4937760" y="3593592"/>
            <a:ext cx="4069080" cy="713232"/>
          </a:xfrm>
          <a:prstGeom prst="rect">
            <a:avLst/>
          </a:prstGeom>
          <a:solidFill>
            <a:srgbClr val="21262D"/>
          </a:solidFill>
          <a:ln w="12700">
            <a:solidFill>
              <a:srgbClr val="30363D"/>
            </a:solidFill>
            <a:prstDash val="solid"/>
          </a:ln>
        </p:spPr>
      </p:sp>
      <p:sp>
        <p:nvSpPr>
          <p:cNvPr id="67" name="Shape 65"/>
          <p:cNvSpPr/>
          <p:nvPr/>
        </p:nvSpPr>
        <p:spPr>
          <a:xfrm>
            <a:off x="4937760" y="3593592"/>
            <a:ext cx="4069080" cy="45720"/>
          </a:xfrm>
          <a:prstGeom prst="rect">
            <a:avLst/>
          </a:prstGeom>
          <a:solidFill>
            <a:srgbClr val="58A6FF"/>
          </a:solidFill>
          <a:ln/>
        </p:spPr>
      </p:sp>
      <p:sp>
        <p:nvSpPr>
          <p:cNvPr id="68" name="Shape 66"/>
          <p:cNvSpPr/>
          <p:nvPr/>
        </p:nvSpPr>
        <p:spPr>
          <a:xfrm>
            <a:off x="8019288" y="3657600"/>
            <a:ext cx="941832" cy="182880"/>
          </a:xfrm>
          <a:prstGeom prst="rect">
            <a:avLst/>
          </a:prstGeom>
          <a:solidFill>
            <a:srgbClr val="58A6FF"/>
          </a:solidFill>
          <a:ln/>
        </p:spPr>
      </p:sp>
      <p:sp>
        <p:nvSpPr>
          <p:cNvPr id="69" name="Text 67"/>
          <p:cNvSpPr/>
          <p:nvPr/>
        </p:nvSpPr>
        <p:spPr>
          <a:xfrm>
            <a:off x="8019288" y="3657600"/>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70" name="Text 68"/>
          <p:cNvSpPr/>
          <p:nvPr/>
        </p:nvSpPr>
        <p:spPr>
          <a:xfrm>
            <a:off x="5029200" y="3675888"/>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Vigilance Commission</a:t>
            </a:r>
            <a:endParaRPr lang="en-US" sz="1200" dirty="0"/>
          </a:p>
        </p:txBody>
      </p:sp>
      <p:sp>
        <p:nvSpPr>
          <p:cNvPr id="71" name="Text 69"/>
          <p:cNvSpPr/>
          <p:nvPr/>
        </p:nvSpPr>
        <p:spPr>
          <a:xfrm>
            <a:off x="502920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Independent body addressing corruption and misconduct in public administration.</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502920" cy="5143500"/>
          </a:xfrm>
          <a:prstGeom prst="rect">
            <a:avLst/>
          </a:prstGeom>
          <a:solidFill>
            <a:srgbClr val="F0C040"/>
          </a:solidFill>
          <a:ln/>
        </p:spPr>
      </p:sp>
      <p:sp>
        <p:nvSpPr>
          <p:cNvPr id="3" name="Text 1"/>
          <p:cNvSpPr/>
          <p:nvPr/>
        </p:nvSpPr>
        <p:spPr>
          <a:xfrm>
            <a:off x="0" y="1645920"/>
            <a:ext cx="502920" cy="1645920"/>
          </a:xfrm>
          <a:prstGeom prst="rect">
            <a:avLst/>
          </a:prstGeom>
          <a:noFill/>
          <a:ln/>
        </p:spPr>
        <p:txBody>
          <a:bodyPr wrap="square" rtlCol="0" anchor="ctr"/>
          <a:lstStyle/>
          <a:p>
            <a:pPr algn="ctr" indent="0" marL="0">
              <a:buNone/>
            </a:pPr>
            <a:r>
              <a:rPr lang="en-US" sz="1600" b="1" dirty="0">
                <a:solidFill>
                  <a:srgbClr val="0D1117"/>
                </a:solidFill>
              </a:rPr>
              <a:t>W·X</a:t>
            </a:r>
            <a:endParaRPr lang="en-US" sz="1600" dirty="0"/>
          </a:p>
          <a:p>
            <a:pPr algn="ctr" indent="0" marL="0">
              <a:buNone/>
            </a:pPr>
            <a:r>
              <a:rPr lang="en-US" sz="1600" b="1" dirty="0">
                <a:solidFill>
                  <a:srgbClr val="0D1117"/>
                </a:solidFill>
              </a:rPr>
              <a:t>Y·Z</a:t>
            </a:r>
            <a:endParaRPr lang="en-US" sz="1600" dirty="0"/>
          </a:p>
        </p:txBody>
      </p:sp>
      <p:sp>
        <p:nvSpPr>
          <p:cNvPr id="4" name="Text 2"/>
          <p:cNvSpPr/>
          <p:nvPr/>
        </p:nvSpPr>
        <p:spPr>
          <a:xfrm>
            <a:off x="685800" y="91440"/>
            <a:ext cx="8229600" cy="411480"/>
          </a:xfrm>
          <a:prstGeom prst="rect">
            <a:avLst/>
          </a:prstGeom>
          <a:noFill/>
          <a:ln/>
        </p:spPr>
        <p:txBody>
          <a:bodyPr wrap="square" rtlCol="0" anchor="ctr"/>
          <a:lstStyle/>
          <a:p>
            <a:pPr indent="0" marL="0">
              <a:buNone/>
            </a:pPr>
            <a:r>
              <a:rPr lang="en-US" sz="1800" b="1" dirty="0">
                <a:solidFill>
                  <a:srgbClr val="E6EDF3"/>
                </a:solidFill>
              </a:rPr>
              <a:t>W, X, Y &amp; Z — KEY TERMS</a:t>
            </a:r>
            <a:endParaRPr lang="en-US" sz="1800" dirty="0"/>
          </a:p>
        </p:txBody>
      </p:sp>
      <p:sp>
        <p:nvSpPr>
          <p:cNvPr id="5" name="Shape 3"/>
          <p:cNvSpPr/>
          <p:nvPr/>
        </p:nvSpPr>
        <p:spPr>
          <a:xfrm>
            <a:off x="685800" y="594360"/>
            <a:ext cx="4069080" cy="713232"/>
          </a:xfrm>
          <a:prstGeom prst="rect">
            <a:avLst/>
          </a:prstGeom>
          <a:solidFill>
            <a:srgbClr val="21262D"/>
          </a:solidFill>
          <a:ln w="12700">
            <a:solidFill>
              <a:srgbClr val="30363D"/>
            </a:solidFill>
            <a:prstDash val="solid"/>
          </a:ln>
        </p:spPr>
      </p:sp>
      <p:sp>
        <p:nvSpPr>
          <p:cNvPr id="6" name="Shape 4"/>
          <p:cNvSpPr/>
          <p:nvPr/>
        </p:nvSpPr>
        <p:spPr>
          <a:xfrm>
            <a:off x="685800" y="594360"/>
            <a:ext cx="4069080" cy="45720"/>
          </a:xfrm>
          <a:prstGeom prst="rect">
            <a:avLst/>
          </a:prstGeom>
          <a:solidFill>
            <a:srgbClr val="58A6FF"/>
          </a:solidFill>
          <a:ln/>
        </p:spPr>
      </p:sp>
      <p:sp>
        <p:nvSpPr>
          <p:cNvPr id="7" name="Shape 5"/>
          <p:cNvSpPr/>
          <p:nvPr/>
        </p:nvSpPr>
        <p:spPr>
          <a:xfrm>
            <a:off x="3767328" y="658368"/>
            <a:ext cx="941832" cy="182880"/>
          </a:xfrm>
          <a:prstGeom prst="rect">
            <a:avLst/>
          </a:prstGeom>
          <a:solidFill>
            <a:srgbClr val="58A6FF"/>
          </a:solidFill>
          <a:ln/>
        </p:spPr>
      </p:sp>
      <p:sp>
        <p:nvSpPr>
          <p:cNvPr id="8" name="Text 6"/>
          <p:cNvSpPr/>
          <p:nvPr/>
        </p:nvSpPr>
        <p:spPr>
          <a:xfrm>
            <a:off x="3767328" y="658368"/>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9" name="Text 7"/>
          <p:cNvSpPr/>
          <p:nvPr/>
        </p:nvSpPr>
        <p:spPr>
          <a:xfrm>
            <a:off x="777240" y="676656"/>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Welfare State</a:t>
            </a:r>
            <a:endParaRPr lang="en-US" sz="1200" dirty="0"/>
          </a:p>
        </p:txBody>
      </p:sp>
      <p:sp>
        <p:nvSpPr>
          <p:cNvPr id="10" name="Text 8"/>
          <p:cNvSpPr/>
          <p:nvPr/>
        </p:nvSpPr>
        <p:spPr>
          <a:xfrm>
            <a:off x="77724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Govt responsible for economic/social well-being via public services and subsidies.</a:t>
            </a:r>
            <a:endParaRPr lang="en-US" sz="1000" dirty="0"/>
          </a:p>
        </p:txBody>
      </p:sp>
      <p:sp>
        <p:nvSpPr>
          <p:cNvPr id="11" name="Shape 9"/>
          <p:cNvSpPr/>
          <p:nvPr/>
        </p:nvSpPr>
        <p:spPr>
          <a:xfrm>
            <a:off x="685800" y="1344168"/>
            <a:ext cx="4069080" cy="713232"/>
          </a:xfrm>
          <a:prstGeom prst="rect">
            <a:avLst/>
          </a:prstGeom>
          <a:solidFill>
            <a:srgbClr val="21262D"/>
          </a:solidFill>
          <a:ln w="12700">
            <a:solidFill>
              <a:srgbClr val="30363D"/>
            </a:solidFill>
            <a:prstDash val="solid"/>
          </a:ln>
        </p:spPr>
      </p:sp>
      <p:sp>
        <p:nvSpPr>
          <p:cNvPr id="12" name="Shape 10"/>
          <p:cNvSpPr/>
          <p:nvPr/>
        </p:nvSpPr>
        <p:spPr>
          <a:xfrm>
            <a:off x="685800" y="1344168"/>
            <a:ext cx="4069080" cy="45720"/>
          </a:xfrm>
          <a:prstGeom prst="rect">
            <a:avLst/>
          </a:prstGeom>
          <a:solidFill>
            <a:srgbClr val="8957E5"/>
          </a:solidFill>
          <a:ln/>
        </p:spPr>
      </p:sp>
      <p:sp>
        <p:nvSpPr>
          <p:cNvPr id="13" name="Shape 11"/>
          <p:cNvSpPr/>
          <p:nvPr/>
        </p:nvSpPr>
        <p:spPr>
          <a:xfrm>
            <a:off x="3703320" y="1408176"/>
            <a:ext cx="1005840" cy="182880"/>
          </a:xfrm>
          <a:prstGeom prst="rect">
            <a:avLst/>
          </a:prstGeom>
          <a:solidFill>
            <a:srgbClr val="8957E5"/>
          </a:solidFill>
          <a:ln/>
        </p:spPr>
      </p:sp>
      <p:sp>
        <p:nvSpPr>
          <p:cNvPr id="14" name="Text 12"/>
          <p:cNvSpPr/>
          <p:nvPr/>
        </p:nvSpPr>
        <p:spPr>
          <a:xfrm>
            <a:off x="3703320" y="1408176"/>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15" name="Text 13"/>
          <p:cNvSpPr/>
          <p:nvPr/>
        </p:nvSpPr>
        <p:spPr>
          <a:xfrm>
            <a:off x="777240" y="1426464"/>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Whip</a:t>
            </a:r>
            <a:endParaRPr lang="en-US" sz="1200" dirty="0"/>
          </a:p>
        </p:txBody>
      </p:sp>
      <p:sp>
        <p:nvSpPr>
          <p:cNvPr id="16" name="Text 14"/>
          <p:cNvSpPr/>
          <p:nvPr/>
        </p:nvSpPr>
        <p:spPr>
          <a:xfrm>
            <a:off x="77724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Party official ensuring members vote according to party lines; issues whip instructions.</a:t>
            </a:r>
            <a:endParaRPr lang="en-US" sz="1000" dirty="0"/>
          </a:p>
        </p:txBody>
      </p:sp>
      <p:sp>
        <p:nvSpPr>
          <p:cNvPr id="17" name="Shape 15"/>
          <p:cNvSpPr/>
          <p:nvPr/>
        </p:nvSpPr>
        <p:spPr>
          <a:xfrm>
            <a:off x="685800" y="2093976"/>
            <a:ext cx="4069080" cy="713232"/>
          </a:xfrm>
          <a:prstGeom prst="rect">
            <a:avLst/>
          </a:prstGeom>
          <a:solidFill>
            <a:srgbClr val="21262D"/>
          </a:solidFill>
          <a:ln w="12700">
            <a:solidFill>
              <a:srgbClr val="30363D"/>
            </a:solidFill>
            <a:prstDash val="solid"/>
          </a:ln>
        </p:spPr>
      </p:sp>
      <p:sp>
        <p:nvSpPr>
          <p:cNvPr id="18" name="Shape 16"/>
          <p:cNvSpPr/>
          <p:nvPr/>
        </p:nvSpPr>
        <p:spPr>
          <a:xfrm>
            <a:off x="685800" y="2093976"/>
            <a:ext cx="4069080" cy="45720"/>
          </a:xfrm>
          <a:prstGeom prst="rect">
            <a:avLst/>
          </a:prstGeom>
          <a:solidFill>
            <a:srgbClr val="D29922"/>
          </a:solidFill>
          <a:ln/>
        </p:spPr>
      </p:sp>
      <p:sp>
        <p:nvSpPr>
          <p:cNvPr id="19" name="Shape 17"/>
          <p:cNvSpPr/>
          <p:nvPr/>
        </p:nvSpPr>
        <p:spPr>
          <a:xfrm>
            <a:off x="3845052" y="2157984"/>
            <a:ext cx="864108" cy="182880"/>
          </a:xfrm>
          <a:prstGeom prst="rect">
            <a:avLst/>
          </a:prstGeom>
          <a:solidFill>
            <a:srgbClr val="D29922"/>
          </a:solidFill>
          <a:ln/>
        </p:spPr>
      </p:sp>
      <p:sp>
        <p:nvSpPr>
          <p:cNvPr id="20" name="Text 18"/>
          <p:cNvSpPr/>
          <p:nvPr/>
        </p:nvSpPr>
        <p:spPr>
          <a:xfrm>
            <a:off x="3845052" y="2157984"/>
            <a:ext cx="864108" cy="182880"/>
          </a:xfrm>
          <a:prstGeom prst="rect">
            <a:avLst/>
          </a:prstGeom>
          <a:noFill/>
          <a:ln/>
        </p:spPr>
        <p:txBody>
          <a:bodyPr wrap="square" rtlCol="0" anchor="ctr"/>
          <a:lstStyle/>
          <a:p>
            <a:pPr algn="ctr" indent="0" marL="0">
              <a:buNone/>
            </a:pPr>
            <a:r>
              <a:rPr lang="en-US" sz="750" b="1" dirty="0">
                <a:solidFill>
                  <a:srgbClr val="000000"/>
                </a:solidFill>
              </a:rPr>
              <a:t>Judiciary</a:t>
            </a:r>
            <a:endParaRPr lang="en-US" sz="750" dirty="0"/>
          </a:p>
        </p:txBody>
      </p:sp>
      <p:sp>
        <p:nvSpPr>
          <p:cNvPr id="21" name="Text 19"/>
          <p:cNvSpPr/>
          <p:nvPr/>
        </p:nvSpPr>
        <p:spPr>
          <a:xfrm>
            <a:off x="777240" y="2176272"/>
            <a:ext cx="3022092" cy="274320"/>
          </a:xfrm>
          <a:prstGeom prst="rect">
            <a:avLst/>
          </a:prstGeom>
          <a:noFill/>
          <a:ln/>
        </p:spPr>
        <p:txBody>
          <a:bodyPr wrap="square" rtlCol="0" anchor="ctr"/>
          <a:lstStyle/>
          <a:p>
            <a:pPr indent="0" marL="0">
              <a:buNone/>
            </a:pPr>
            <a:r>
              <a:rPr lang="en-US" sz="1200" b="1" dirty="0">
                <a:solidFill>
                  <a:srgbClr val="D29922"/>
                </a:solidFill>
                <a:latin typeface="Calibri" pitchFamily="34" charset="0"/>
                <a:ea typeface="Calibri" pitchFamily="34" charset="-122"/>
                <a:cs typeface="Calibri" pitchFamily="34" charset="-120"/>
              </a:rPr>
              <a:t>📜  Writ</a:t>
            </a:r>
            <a:endParaRPr lang="en-US" sz="1200" dirty="0"/>
          </a:p>
        </p:txBody>
      </p:sp>
      <p:sp>
        <p:nvSpPr>
          <p:cNvPr id="22" name="Text 20"/>
          <p:cNvSpPr/>
          <p:nvPr/>
        </p:nvSpPr>
        <p:spPr>
          <a:xfrm>
            <a:off x="77724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Formal court order commanding/prohibiting an action. Types: Habeas Corpus, Mandamus, etc.</a:t>
            </a:r>
            <a:endParaRPr lang="en-US" sz="1000" dirty="0"/>
          </a:p>
        </p:txBody>
      </p:sp>
      <p:sp>
        <p:nvSpPr>
          <p:cNvPr id="23" name="Shape 21"/>
          <p:cNvSpPr/>
          <p:nvPr/>
        </p:nvSpPr>
        <p:spPr>
          <a:xfrm>
            <a:off x="685800" y="2843784"/>
            <a:ext cx="4069080" cy="713232"/>
          </a:xfrm>
          <a:prstGeom prst="rect">
            <a:avLst/>
          </a:prstGeom>
          <a:solidFill>
            <a:srgbClr val="21262D"/>
          </a:solidFill>
          <a:ln w="12700">
            <a:solidFill>
              <a:srgbClr val="30363D"/>
            </a:solidFill>
            <a:prstDash val="solid"/>
          </a:ln>
        </p:spPr>
      </p:sp>
      <p:sp>
        <p:nvSpPr>
          <p:cNvPr id="24" name="Shape 22"/>
          <p:cNvSpPr/>
          <p:nvPr/>
        </p:nvSpPr>
        <p:spPr>
          <a:xfrm>
            <a:off x="685800" y="2843784"/>
            <a:ext cx="4069080" cy="45720"/>
          </a:xfrm>
          <a:prstGeom prst="rect">
            <a:avLst/>
          </a:prstGeom>
          <a:solidFill>
            <a:srgbClr val="58A6FF"/>
          </a:solidFill>
          <a:ln/>
        </p:spPr>
      </p:sp>
      <p:sp>
        <p:nvSpPr>
          <p:cNvPr id="25" name="Shape 23"/>
          <p:cNvSpPr/>
          <p:nvPr/>
        </p:nvSpPr>
        <p:spPr>
          <a:xfrm>
            <a:off x="3767328" y="2907792"/>
            <a:ext cx="941832" cy="182880"/>
          </a:xfrm>
          <a:prstGeom prst="rect">
            <a:avLst/>
          </a:prstGeom>
          <a:solidFill>
            <a:srgbClr val="58A6FF"/>
          </a:solidFill>
          <a:ln/>
        </p:spPr>
      </p:sp>
      <p:sp>
        <p:nvSpPr>
          <p:cNvPr id="26" name="Text 24"/>
          <p:cNvSpPr/>
          <p:nvPr/>
        </p:nvSpPr>
        <p:spPr>
          <a:xfrm>
            <a:off x="3767328" y="2907792"/>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27" name="Text 25"/>
          <p:cNvSpPr/>
          <p:nvPr/>
        </p:nvSpPr>
        <p:spPr>
          <a:xfrm>
            <a:off x="777240" y="2926080"/>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Westminster System</a:t>
            </a:r>
            <a:endParaRPr lang="en-US" sz="1200" dirty="0"/>
          </a:p>
        </p:txBody>
      </p:sp>
      <p:sp>
        <p:nvSpPr>
          <p:cNvPr id="28" name="Text 26"/>
          <p:cNvSpPr/>
          <p:nvPr/>
        </p:nvSpPr>
        <p:spPr>
          <a:xfrm>
            <a:off x="77724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Parliamentary system modeled on British Parliament; PM, cabinet, bicameral legislature.</a:t>
            </a:r>
            <a:endParaRPr lang="en-US" sz="1000" dirty="0"/>
          </a:p>
        </p:txBody>
      </p:sp>
      <p:sp>
        <p:nvSpPr>
          <p:cNvPr id="29" name="Shape 27"/>
          <p:cNvSpPr/>
          <p:nvPr/>
        </p:nvSpPr>
        <p:spPr>
          <a:xfrm>
            <a:off x="685800" y="3593592"/>
            <a:ext cx="4069080" cy="713232"/>
          </a:xfrm>
          <a:prstGeom prst="rect">
            <a:avLst/>
          </a:prstGeom>
          <a:solidFill>
            <a:srgbClr val="21262D"/>
          </a:solidFill>
          <a:ln w="12700">
            <a:solidFill>
              <a:srgbClr val="30363D"/>
            </a:solidFill>
            <a:prstDash val="solid"/>
          </a:ln>
        </p:spPr>
      </p:sp>
      <p:sp>
        <p:nvSpPr>
          <p:cNvPr id="30" name="Shape 28"/>
          <p:cNvSpPr/>
          <p:nvPr/>
        </p:nvSpPr>
        <p:spPr>
          <a:xfrm>
            <a:off x="685800" y="3593592"/>
            <a:ext cx="4069080" cy="45720"/>
          </a:xfrm>
          <a:prstGeom prst="rect">
            <a:avLst/>
          </a:prstGeom>
          <a:solidFill>
            <a:srgbClr val="58A6FF"/>
          </a:solidFill>
          <a:ln/>
        </p:spPr>
      </p:sp>
      <p:sp>
        <p:nvSpPr>
          <p:cNvPr id="31" name="Shape 29"/>
          <p:cNvSpPr/>
          <p:nvPr/>
        </p:nvSpPr>
        <p:spPr>
          <a:xfrm>
            <a:off x="3767328" y="3657600"/>
            <a:ext cx="941832" cy="182880"/>
          </a:xfrm>
          <a:prstGeom prst="rect">
            <a:avLst/>
          </a:prstGeom>
          <a:solidFill>
            <a:srgbClr val="58A6FF"/>
          </a:solidFill>
          <a:ln/>
        </p:spPr>
      </p:sp>
      <p:sp>
        <p:nvSpPr>
          <p:cNvPr id="32" name="Text 30"/>
          <p:cNvSpPr/>
          <p:nvPr/>
        </p:nvSpPr>
        <p:spPr>
          <a:xfrm>
            <a:off x="3767328" y="3657600"/>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33" name="Text 31"/>
          <p:cNvSpPr/>
          <p:nvPr/>
        </p:nvSpPr>
        <p:spPr>
          <a:xfrm>
            <a:off x="777240" y="3675888"/>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White Paper</a:t>
            </a:r>
            <a:endParaRPr lang="en-US" sz="1200" dirty="0"/>
          </a:p>
        </p:txBody>
      </p:sp>
      <p:sp>
        <p:nvSpPr>
          <p:cNvPr id="34" name="Text 32"/>
          <p:cNvSpPr/>
          <p:nvPr/>
        </p:nvSpPr>
        <p:spPr>
          <a:xfrm>
            <a:off x="77724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Authoritative govt report presenting information/proposals to shape legislation.</a:t>
            </a:r>
            <a:endParaRPr lang="en-US" sz="1000" dirty="0"/>
          </a:p>
        </p:txBody>
      </p:sp>
      <p:sp>
        <p:nvSpPr>
          <p:cNvPr id="35" name="Shape 33"/>
          <p:cNvSpPr/>
          <p:nvPr/>
        </p:nvSpPr>
        <p:spPr>
          <a:xfrm>
            <a:off x="685800" y="4343400"/>
            <a:ext cx="4069080" cy="713232"/>
          </a:xfrm>
          <a:prstGeom prst="rect">
            <a:avLst/>
          </a:prstGeom>
          <a:solidFill>
            <a:srgbClr val="21262D"/>
          </a:solidFill>
          <a:ln w="12700">
            <a:solidFill>
              <a:srgbClr val="30363D"/>
            </a:solidFill>
            <a:prstDash val="solid"/>
          </a:ln>
        </p:spPr>
      </p:sp>
      <p:sp>
        <p:nvSpPr>
          <p:cNvPr id="36" name="Shape 34"/>
          <p:cNvSpPr/>
          <p:nvPr/>
        </p:nvSpPr>
        <p:spPr>
          <a:xfrm>
            <a:off x="685800" y="4343400"/>
            <a:ext cx="4069080" cy="45720"/>
          </a:xfrm>
          <a:prstGeom prst="rect">
            <a:avLst/>
          </a:prstGeom>
          <a:solidFill>
            <a:srgbClr val="79C0FF"/>
          </a:solidFill>
          <a:ln/>
        </p:spPr>
      </p:sp>
      <p:sp>
        <p:nvSpPr>
          <p:cNvPr id="37" name="Shape 35"/>
          <p:cNvSpPr/>
          <p:nvPr/>
        </p:nvSpPr>
        <p:spPr>
          <a:xfrm>
            <a:off x="3845052" y="4407408"/>
            <a:ext cx="864108" cy="182880"/>
          </a:xfrm>
          <a:prstGeom prst="rect">
            <a:avLst/>
          </a:prstGeom>
          <a:solidFill>
            <a:srgbClr val="79C0FF"/>
          </a:solidFill>
          <a:ln/>
        </p:spPr>
      </p:sp>
      <p:sp>
        <p:nvSpPr>
          <p:cNvPr id="38" name="Text 36"/>
          <p:cNvSpPr/>
          <p:nvPr/>
        </p:nvSpPr>
        <p:spPr>
          <a:xfrm>
            <a:off x="3845052" y="4407408"/>
            <a:ext cx="864108" cy="182880"/>
          </a:xfrm>
          <a:prstGeom prst="rect">
            <a:avLst/>
          </a:prstGeom>
          <a:noFill/>
          <a:ln/>
        </p:spPr>
        <p:txBody>
          <a:bodyPr wrap="square" rtlCol="0" anchor="ctr"/>
          <a:lstStyle/>
          <a:p>
            <a:pPr algn="ctr" indent="0" marL="0">
              <a:buNone/>
            </a:pPr>
            <a:r>
              <a:rPr lang="en-US" sz="750" b="1" dirty="0">
                <a:solidFill>
                  <a:srgbClr val="000000"/>
                </a:solidFill>
              </a:rPr>
              <a:t>Diplomacy</a:t>
            </a:r>
            <a:endParaRPr lang="en-US" sz="750" dirty="0"/>
          </a:p>
        </p:txBody>
      </p:sp>
      <p:sp>
        <p:nvSpPr>
          <p:cNvPr id="39" name="Text 37"/>
          <p:cNvSpPr/>
          <p:nvPr/>
        </p:nvSpPr>
        <p:spPr>
          <a:xfrm>
            <a:off x="777240" y="4425696"/>
            <a:ext cx="3022092" cy="274320"/>
          </a:xfrm>
          <a:prstGeom prst="rect">
            <a:avLst/>
          </a:prstGeom>
          <a:noFill/>
          <a:ln/>
        </p:spPr>
        <p:txBody>
          <a:bodyPr wrap="square" rtlCol="0" anchor="ctr"/>
          <a:lstStyle/>
          <a:p>
            <a:pPr indent="0" marL="0">
              <a:buNone/>
            </a:pPr>
            <a:r>
              <a:rPr lang="en-US" sz="1200" b="1" dirty="0">
                <a:solidFill>
                  <a:srgbClr val="79C0FF"/>
                </a:solidFill>
                <a:latin typeface="Calibri" pitchFamily="34" charset="0"/>
                <a:ea typeface="Calibri" pitchFamily="34" charset="-122"/>
                <a:cs typeface="Calibri" pitchFamily="34" charset="-120"/>
              </a:rPr>
              <a:t>🌐  WTO</a:t>
            </a:r>
            <a:endParaRPr lang="en-US" sz="1200" dirty="0"/>
          </a:p>
        </p:txBody>
      </p:sp>
      <p:sp>
        <p:nvSpPr>
          <p:cNvPr id="40" name="Text 38"/>
          <p:cNvSpPr/>
          <p:nvPr/>
        </p:nvSpPr>
        <p:spPr>
          <a:xfrm>
            <a:off x="77724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World Trade Organization; regulates global trade, resolves disputes, promotes free trade.</a:t>
            </a:r>
            <a:endParaRPr lang="en-US" sz="1000" dirty="0"/>
          </a:p>
        </p:txBody>
      </p:sp>
      <p:sp>
        <p:nvSpPr>
          <p:cNvPr id="41" name="Shape 39"/>
          <p:cNvSpPr/>
          <p:nvPr/>
        </p:nvSpPr>
        <p:spPr>
          <a:xfrm>
            <a:off x="4937760" y="594360"/>
            <a:ext cx="4069080" cy="713232"/>
          </a:xfrm>
          <a:prstGeom prst="rect">
            <a:avLst/>
          </a:prstGeom>
          <a:solidFill>
            <a:srgbClr val="21262D"/>
          </a:solidFill>
          <a:ln w="12700">
            <a:solidFill>
              <a:srgbClr val="30363D"/>
            </a:solidFill>
            <a:prstDash val="solid"/>
          </a:ln>
        </p:spPr>
      </p:sp>
      <p:sp>
        <p:nvSpPr>
          <p:cNvPr id="42" name="Shape 40"/>
          <p:cNvSpPr/>
          <p:nvPr/>
        </p:nvSpPr>
        <p:spPr>
          <a:xfrm>
            <a:off x="4937760" y="594360"/>
            <a:ext cx="4069080" cy="45720"/>
          </a:xfrm>
          <a:prstGeom prst="rect">
            <a:avLst/>
          </a:prstGeom>
          <a:solidFill>
            <a:srgbClr val="8957E5"/>
          </a:solidFill>
          <a:ln/>
        </p:spPr>
      </p:sp>
      <p:sp>
        <p:nvSpPr>
          <p:cNvPr id="43" name="Shape 41"/>
          <p:cNvSpPr/>
          <p:nvPr/>
        </p:nvSpPr>
        <p:spPr>
          <a:xfrm>
            <a:off x="7955280" y="658368"/>
            <a:ext cx="1005840" cy="182880"/>
          </a:xfrm>
          <a:prstGeom prst="rect">
            <a:avLst/>
          </a:prstGeom>
          <a:solidFill>
            <a:srgbClr val="8957E5"/>
          </a:solidFill>
          <a:ln/>
        </p:spPr>
      </p:sp>
      <p:sp>
        <p:nvSpPr>
          <p:cNvPr id="44" name="Text 42"/>
          <p:cNvSpPr/>
          <p:nvPr/>
        </p:nvSpPr>
        <p:spPr>
          <a:xfrm>
            <a:off x="7955280" y="658368"/>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45" name="Text 43"/>
          <p:cNvSpPr/>
          <p:nvPr/>
        </p:nvSpPr>
        <p:spPr>
          <a:xfrm>
            <a:off x="5029200" y="676656"/>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Walk-Out</a:t>
            </a:r>
            <a:endParaRPr lang="en-US" sz="1200" dirty="0"/>
          </a:p>
        </p:txBody>
      </p:sp>
      <p:sp>
        <p:nvSpPr>
          <p:cNvPr id="46" name="Text 44"/>
          <p:cNvSpPr/>
          <p:nvPr/>
        </p:nvSpPr>
        <p:spPr>
          <a:xfrm>
            <a:off x="502920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Legislative protest where opposition leaves chamber to express strong disapproval.</a:t>
            </a:r>
            <a:endParaRPr lang="en-US" sz="1000" dirty="0"/>
          </a:p>
        </p:txBody>
      </p:sp>
      <p:sp>
        <p:nvSpPr>
          <p:cNvPr id="47" name="Shape 45"/>
          <p:cNvSpPr/>
          <p:nvPr/>
        </p:nvSpPr>
        <p:spPr>
          <a:xfrm>
            <a:off x="4937760" y="1344168"/>
            <a:ext cx="4069080" cy="713232"/>
          </a:xfrm>
          <a:prstGeom prst="rect">
            <a:avLst/>
          </a:prstGeom>
          <a:solidFill>
            <a:srgbClr val="21262D"/>
          </a:solidFill>
          <a:ln w="12700">
            <a:solidFill>
              <a:srgbClr val="30363D"/>
            </a:solidFill>
            <a:prstDash val="solid"/>
          </a:ln>
        </p:spPr>
      </p:sp>
      <p:sp>
        <p:nvSpPr>
          <p:cNvPr id="48" name="Shape 46"/>
          <p:cNvSpPr/>
          <p:nvPr/>
        </p:nvSpPr>
        <p:spPr>
          <a:xfrm>
            <a:off x="4937760" y="1344168"/>
            <a:ext cx="4069080" cy="45720"/>
          </a:xfrm>
          <a:prstGeom prst="rect">
            <a:avLst/>
          </a:prstGeom>
          <a:solidFill>
            <a:srgbClr val="58C9B9"/>
          </a:solidFill>
          <a:ln/>
        </p:spPr>
      </p:sp>
      <p:sp>
        <p:nvSpPr>
          <p:cNvPr id="49" name="Shape 47"/>
          <p:cNvSpPr/>
          <p:nvPr/>
        </p:nvSpPr>
        <p:spPr>
          <a:xfrm>
            <a:off x="8330184" y="1408176"/>
            <a:ext cx="630936" cy="182880"/>
          </a:xfrm>
          <a:prstGeom prst="rect">
            <a:avLst/>
          </a:prstGeom>
          <a:solidFill>
            <a:srgbClr val="58C9B9"/>
          </a:solidFill>
          <a:ln/>
        </p:spPr>
      </p:sp>
      <p:sp>
        <p:nvSpPr>
          <p:cNvPr id="50" name="Text 48"/>
          <p:cNvSpPr/>
          <p:nvPr/>
        </p:nvSpPr>
        <p:spPr>
          <a:xfrm>
            <a:off x="8330184" y="1408176"/>
            <a:ext cx="630936" cy="182880"/>
          </a:xfrm>
          <a:prstGeom prst="rect">
            <a:avLst/>
          </a:prstGeom>
          <a:noFill/>
          <a:ln/>
        </p:spPr>
        <p:txBody>
          <a:bodyPr wrap="square" rtlCol="0" anchor="ctr"/>
          <a:lstStyle/>
          <a:p>
            <a:pPr algn="ctr" indent="0" marL="0">
              <a:buNone/>
            </a:pPr>
            <a:r>
              <a:rPr lang="en-US" sz="750" b="1" dirty="0">
                <a:solidFill>
                  <a:srgbClr val="000000"/>
                </a:solidFill>
              </a:rPr>
              <a:t>Rights</a:t>
            </a:r>
            <a:endParaRPr lang="en-US" sz="750" dirty="0"/>
          </a:p>
        </p:txBody>
      </p:sp>
      <p:sp>
        <p:nvSpPr>
          <p:cNvPr id="51" name="Text 49"/>
          <p:cNvSpPr/>
          <p:nvPr/>
        </p:nvSpPr>
        <p:spPr>
          <a:xfrm>
            <a:off x="5029200" y="1426464"/>
            <a:ext cx="3255264" cy="274320"/>
          </a:xfrm>
          <a:prstGeom prst="rect">
            <a:avLst/>
          </a:prstGeom>
          <a:noFill/>
          <a:ln/>
        </p:spPr>
        <p:txBody>
          <a:bodyPr wrap="square" rtlCol="0" anchor="ctr"/>
          <a:lstStyle/>
          <a:p>
            <a:pPr indent="0" marL="0">
              <a:buNone/>
            </a:pPr>
            <a:r>
              <a:rPr lang="en-US" sz="1200" b="1" dirty="0">
                <a:solidFill>
                  <a:srgbClr val="58C9B9"/>
                </a:solidFill>
                <a:latin typeface="Calibri" pitchFamily="34" charset="0"/>
                <a:ea typeface="Calibri" pitchFamily="34" charset="-122"/>
                <a:cs typeface="Calibri" pitchFamily="34" charset="-120"/>
              </a:rPr>
              <a:t>😰  Xenophobia</a:t>
            </a:r>
            <a:endParaRPr lang="en-US" sz="1200" dirty="0"/>
          </a:p>
        </p:txBody>
      </p:sp>
      <p:sp>
        <p:nvSpPr>
          <p:cNvPr id="52" name="Text 50"/>
          <p:cNvSpPr/>
          <p:nvPr/>
        </p:nvSpPr>
        <p:spPr>
          <a:xfrm>
            <a:off x="502920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Irrational fear/hostility toward foreigners; often exploited to fuel nationalism.</a:t>
            </a:r>
            <a:endParaRPr lang="en-US" sz="1000" dirty="0"/>
          </a:p>
        </p:txBody>
      </p:sp>
      <p:sp>
        <p:nvSpPr>
          <p:cNvPr id="53" name="Shape 51"/>
          <p:cNvSpPr/>
          <p:nvPr/>
        </p:nvSpPr>
        <p:spPr>
          <a:xfrm>
            <a:off x="4937760" y="2093976"/>
            <a:ext cx="4069080" cy="713232"/>
          </a:xfrm>
          <a:prstGeom prst="rect">
            <a:avLst/>
          </a:prstGeom>
          <a:solidFill>
            <a:srgbClr val="21262D"/>
          </a:solidFill>
          <a:ln w="12700">
            <a:solidFill>
              <a:srgbClr val="30363D"/>
            </a:solidFill>
            <a:prstDash val="solid"/>
          </a:ln>
        </p:spPr>
      </p:sp>
      <p:sp>
        <p:nvSpPr>
          <p:cNvPr id="54" name="Shape 52"/>
          <p:cNvSpPr/>
          <p:nvPr/>
        </p:nvSpPr>
        <p:spPr>
          <a:xfrm>
            <a:off x="4937760" y="2093976"/>
            <a:ext cx="4069080" cy="45720"/>
          </a:xfrm>
          <a:prstGeom prst="rect">
            <a:avLst/>
          </a:prstGeom>
          <a:solidFill>
            <a:srgbClr val="58A6FF"/>
          </a:solidFill>
          <a:ln/>
        </p:spPr>
      </p:sp>
      <p:sp>
        <p:nvSpPr>
          <p:cNvPr id="55" name="Shape 53"/>
          <p:cNvSpPr/>
          <p:nvPr/>
        </p:nvSpPr>
        <p:spPr>
          <a:xfrm>
            <a:off x="8019288" y="2157984"/>
            <a:ext cx="941832" cy="182880"/>
          </a:xfrm>
          <a:prstGeom prst="rect">
            <a:avLst/>
          </a:prstGeom>
          <a:solidFill>
            <a:srgbClr val="58A6FF"/>
          </a:solidFill>
          <a:ln/>
        </p:spPr>
      </p:sp>
      <p:sp>
        <p:nvSpPr>
          <p:cNvPr id="56" name="Text 54"/>
          <p:cNvSpPr/>
          <p:nvPr/>
        </p:nvSpPr>
        <p:spPr>
          <a:xfrm>
            <a:off x="8019288" y="2157984"/>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57" name="Text 55"/>
          <p:cNvSpPr/>
          <p:nvPr/>
        </p:nvSpPr>
        <p:spPr>
          <a:xfrm>
            <a:off x="5029200" y="2176272"/>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Youth Parliament</a:t>
            </a:r>
            <a:endParaRPr lang="en-US" sz="1200" dirty="0"/>
          </a:p>
        </p:txBody>
      </p:sp>
      <p:sp>
        <p:nvSpPr>
          <p:cNvPr id="58" name="Text 56"/>
          <p:cNvSpPr/>
          <p:nvPr/>
        </p:nvSpPr>
        <p:spPr>
          <a:xfrm>
            <a:off x="502920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Simulated parliamentary program for young people to learn democratic processes.</a:t>
            </a:r>
            <a:endParaRPr lang="en-US" sz="1000" dirty="0"/>
          </a:p>
        </p:txBody>
      </p:sp>
      <p:sp>
        <p:nvSpPr>
          <p:cNvPr id="59" name="Shape 57"/>
          <p:cNvSpPr/>
          <p:nvPr/>
        </p:nvSpPr>
        <p:spPr>
          <a:xfrm>
            <a:off x="4937760" y="2843784"/>
            <a:ext cx="4069080" cy="713232"/>
          </a:xfrm>
          <a:prstGeom prst="rect">
            <a:avLst/>
          </a:prstGeom>
          <a:solidFill>
            <a:srgbClr val="21262D"/>
          </a:solidFill>
          <a:ln w="12700">
            <a:solidFill>
              <a:srgbClr val="30363D"/>
            </a:solidFill>
            <a:prstDash val="solid"/>
          </a:ln>
        </p:spPr>
      </p:sp>
      <p:sp>
        <p:nvSpPr>
          <p:cNvPr id="60" name="Shape 58"/>
          <p:cNvSpPr/>
          <p:nvPr/>
        </p:nvSpPr>
        <p:spPr>
          <a:xfrm>
            <a:off x="4937760" y="2843784"/>
            <a:ext cx="4069080" cy="45720"/>
          </a:xfrm>
          <a:prstGeom prst="rect">
            <a:avLst/>
          </a:prstGeom>
          <a:solidFill>
            <a:srgbClr val="8957E5"/>
          </a:solidFill>
          <a:ln/>
        </p:spPr>
      </p:sp>
      <p:sp>
        <p:nvSpPr>
          <p:cNvPr id="61" name="Shape 59"/>
          <p:cNvSpPr/>
          <p:nvPr/>
        </p:nvSpPr>
        <p:spPr>
          <a:xfrm>
            <a:off x="7955280" y="2907792"/>
            <a:ext cx="1005840" cy="182880"/>
          </a:xfrm>
          <a:prstGeom prst="rect">
            <a:avLst/>
          </a:prstGeom>
          <a:solidFill>
            <a:srgbClr val="8957E5"/>
          </a:solidFill>
          <a:ln/>
        </p:spPr>
      </p:sp>
      <p:sp>
        <p:nvSpPr>
          <p:cNvPr id="62" name="Text 60"/>
          <p:cNvSpPr/>
          <p:nvPr/>
        </p:nvSpPr>
        <p:spPr>
          <a:xfrm>
            <a:off x="7955280" y="2907792"/>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63" name="Text 61"/>
          <p:cNvSpPr/>
          <p:nvPr/>
        </p:nvSpPr>
        <p:spPr>
          <a:xfrm>
            <a:off x="5029200" y="2926080"/>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Yielding (Parliamentary)</a:t>
            </a:r>
            <a:endParaRPr lang="en-US" sz="1200" dirty="0"/>
          </a:p>
        </p:txBody>
      </p:sp>
      <p:sp>
        <p:nvSpPr>
          <p:cNvPr id="64" name="Text 62"/>
          <p:cNvSpPr/>
          <p:nvPr/>
        </p:nvSpPr>
        <p:spPr>
          <a:xfrm>
            <a:off x="502920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Speaking member allows another to interrupt briefly during debate on the floor.</a:t>
            </a:r>
            <a:endParaRPr lang="en-US" sz="1000" dirty="0"/>
          </a:p>
        </p:txBody>
      </p:sp>
      <p:sp>
        <p:nvSpPr>
          <p:cNvPr id="65" name="Shape 63"/>
          <p:cNvSpPr/>
          <p:nvPr/>
        </p:nvSpPr>
        <p:spPr>
          <a:xfrm>
            <a:off x="4937760" y="3593592"/>
            <a:ext cx="4069080" cy="713232"/>
          </a:xfrm>
          <a:prstGeom prst="rect">
            <a:avLst/>
          </a:prstGeom>
          <a:solidFill>
            <a:srgbClr val="21262D"/>
          </a:solidFill>
          <a:ln w="12700">
            <a:solidFill>
              <a:srgbClr val="30363D"/>
            </a:solidFill>
            <a:prstDash val="solid"/>
          </a:ln>
        </p:spPr>
      </p:sp>
      <p:sp>
        <p:nvSpPr>
          <p:cNvPr id="66" name="Shape 64"/>
          <p:cNvSpPr/>
          <p:nvPr/>
        </p:nvSpPr>
        <p:spPr>
          <a:xfrm>
            <a:off x="4937760" y="3593592"/>
            <a:ext cx="4069080" cy="45720"/>
          </a:xfrm>
          <a:prstGeom prst="rect">
            <a:avLst/>
          </a:prstGeom>
          <a:solidFill>
            <a:srgbClr val="8957E5"/>
          </a:solidFill>
          <a:ln/>
        </p:spPr>
      </p:sp>
      <p:sp>
        <p:nvSpPr>
          <p:cNvPr id="67" name="Shape 65"/>
          <p:cNvSpPr/>
          <p:nvPr/>
        </p:nvSpPr>
        <p:spPr>
          <a:xfrm>
            <a:off x="7955280" y="3657600"/>
            <a:ext cx="1005840" cy="182880"/>
          </a:xfrm>
          <a:prstGeom prst="rect">
            <a:avLst/>
          </a:prstGeom>
          <a:solidFill>
            <a:srgbClr val="8957E5"/>
          </a:solidFill>
          <a:ln/>
        </p:spPr>
      </p:sp>
      <p:sp>
        <p:nvSpPr>
          <p:cNvPr id="68" name="Text 66"/>
          <p:cNvSpPr/>
          <p:nvPr/>
        </p:nvSpPr>
        <p:spPr>
          <a:xfrm>
            <a:off x="7955280" y="3657600"/>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69" name="Text 67"/>
          <p:cNvSpPr/>
          <p:nvPr/>
        </p:nvSpPr>
        <p:spPr>
          <a:xfrm>
            <a:off x="5029200" y="3675888"/>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Zero Hour</a:t>
            </a:r>
            <a:endParaRPr lang="en-US" sz="1200" dirty="0"/>
          </a:p>
        </p:txBody>
      </p:sp>
      <p:sp>
        <p:nvSpPr>
          <p:cNvPr id="70" name="Text 68"/>
          <p:cNvSpPr/>
          <p:nvPr/>
        </p:nvSpPr>
        <p:spPr>
          <a:xfrm>
            <a:off x="502920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Informal Indian parliamentary device to raise urgent matters without prior notice.</a:t>
            </a:r>
            <a:endParaRPr lang="en-US" sz="1000" dirty="0"/>
          </a:p>
        </p:txBody>
      </p:sp>
      <p:sp>
        <p:nvSpPr>
          <p:cNvPr id="71" name="Shape 69"/>
          <p:cNvSpPr/>
          <p:nvPr/>
        </p:nvSpPr>
        <p:spPr>
          <a:xfrm>
            <a:off x="4937760" y="4343400"/>
            <a:ext cx="4069080" cy="713232"/>
          </a:xfrm>
          <a:prstGeom prst="rect">
            <a:avLst/>
          </a:prstGeom>
          <a:solidFill>
            <a:srgbClr val="21262D"/>
          </a:solidFill>
          <a:ln w="12700">
            <a:solidFill>
              <a:srgbClr val="30363D"/>
            </a:solidFill>
            <a:prstDash val="solid"/>
          </a:ln>
        </p:spPr>
      </p:sp>
      <p:sp>
        <p:nvSpPr>
          <p:cNvPr id="72" name="Shape 70"/>
          <p:cNvSpPr/>
          <p:nvPr/>
        </p:nvSpPr>
        <p:spPr>
          <a:xfrm>
            <a:off x="4937760" y="4343400"/>
            <a:ext cx="4069080" cy="45720"/>
          </a:xfrm>
          <a:prstGeom prst="rect">
            <a:avLst/>
          </a:prstGeom>
          <a:solidFill>
            <a:srgbClr val="79C0FF"/>
          </a:solidFill>
          <a:ln/>
        </p:spPr>
      </p:sp>
      <p:sp>
        <p:nvSpPr>
          <p:cNvPr id="73" name="Shape 71"/>
          <p:cNvSpPr/>
          <p:nvPr/>
        </p:nvSpPr>
        <p:spPr>
          <a:xfrm>
            <a:off x="8097012" y="4407408"/>
            <a:ext cx="864108" cy="182880"/>
          </a:xfrm>
          <a:prstGeom prst="rect">
            <a:avLst/>
          </a:prstGeom>
          <a:solidFill>
            <a:srgbClr val="79C0FF"/>
          </a:solidFill>
          <a:ln/>
        </p:spPr>
      </p:sp>
      <p:sp>
        <p:nvSpPr>
          <p:cNvPr id="74" name="Text 72"/>
          <p:cNvSpPr/>
          <p:nvPr/>
        </p:nvSpPr>
        <p:spPr>
          <a:xfrm>
            <a:off x="8097012" y="4407408"/>
            <a:ext cx="864108" cy="182880"/>
          </a:xfrm>
          <a:prstGeom prst="rect">
            <a:avLst/>
          </a:prstGeom>
          <a:noFill/>
          <a:ln/>
        </p:spPr>
        <p:txBody>
          <a:bodyPr wrap="square" rtlCol="0" anchor="ctr"/>
          <a:lstStyle/>
          <a:p>
            <a:pPr algn="ctr" indent="0" marL="0">
              <a:buNone/>
            </a:pPr>
            <a:r>
              <a:rPr lang="en-US" sz="750" b="1" dirty="0">
                <a:solidFill>
                  <a:srgbClr val="000000"/>
                </a:solidFill>
              </a:rPr>
              <a:t>Diplomacy</a:t>
            </a:r>
            <a:endParaRPr lang="en-US" sz="750" dirty="0"/>
          </a:p>
        </p:txBody>
      </p:sp>
      <p:sp>
        <p:nvSpPr>
          <p:cNvPr id="75" name="Text 73"/>
          <p:cNvSpPr/>
          <p:nvPr/>
        </p:nvSpPr>
        <p:spPr>
          <a:xfrm>
            <a:off x="5029200" y="4425696"/>
            <a:ext cx="3022092" cy="274320"/>
          </a:xfrm>
          <a:prstGeom prst="rect">
            <a:avLst/>
          </a:prstGeom>
          <a:noFill/>
          <a:ln/>
        </p:spPr>
        <p:txBody>
          <a:bodyPr wrap="square" rtlCol="0" anchor="ctr"/>
          <a:lstStyle/>
          <a:p>
            <a:pPr indent="0" marL="0">
              <a:buNone/>
            </a:pPr>
            <a:r>
              <a:rPr lang="en-US" sz="1200" b="1" dirty="0">
                <a:solidFill>
                  <a:srgbClr val="79C0FF"/>
                </a:solidFill>
                <a:latin typeface="Calibri" pitchFamily="34" charset="0"/>
                <a:ea typeface="Calibri" pitchFamily="34" charset="-122"/>
                <a:cs typeface="Calibri" pitchFamily="34" charset="-120"/>
              </a:rPr>
              <a:t>🏗️  Zone of Peace</a:t>
            </a:r>
            <a:endParaRPr lang="en-US" sz="1200" dirty="0"/>
          </a:p>
        </p:txBody>
      </p:sp>
      <p:sp>
        <p:nvSpPr>
          <p:cNvPr id="76" name="Text 74"/>
          <p:cNvSpPr/>
          <p:nvPr/>
        </p:nvSpPr>
        <p:spPr>
          <a:xfrm>
            <a:off x="502920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Region declared free from military conflict/nuclear weapons by intl agreement.</a:t>
            </a:r>
            <a:endParaRPr lang="en-US" sz="1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9144000" cy="640080"/>
          </a:xfrm>
          <a:prstGeom prst="rect">
            <a:avLst/>
          </a:prstGeom>
          <a:solidFill>
            <a:srgbClr val="161B22"/>
          </a:solidFill>
          <a:ln/>
        </p:spPr>
      </p:sp>
      <p:sp>
        <p:nvSpPr>
          <p:cNvPr id="3" name="Text 1"/>
          <p:cNvSpPr/>
          <p:nvPr/>
        </p:nvSpPr>
        <p:spPr>
          <a:xfrm>
            <a:off x="457200" y="91440"/>
            <a:ext cx="8229600" cy="457200"/>
          </a:xfrm>
          <a:prstGeom prst="rect">
            <a:avLst/>
          </a:prstGeom>
          <a:noFill/>
          <a:ln/>
        </p:spPr>
        <p:txBody>
          <a:bodyPr wrap="square" rtlCol="0" anchor="ctr"/>
          <a:lstStyle/>
          <a:p>
            <a:pPr indent="0" marL="0">
              <a:buNone/>
            </a:pPr>
            <a:r>
              <a:rPr lang="en-US" sz="2000" b="1" spc="500" kern="0" dirty="0">
                <a:solidFill>
                  <a:srgbClr val="58A6FF"/>
                </a:solidFill>
              </a:rPr>
              <a:t>ABSTRACT</a:t>
            </a:r>
            <a:endParaRPr lang="en-US" sz="2000" dirty="0"/>
          </a:p>
        </p:txBody>
      </p:sp>
      <p:sp>
        <p:nvSpPr>
          <p:cNvPr id="4" name="Shape 2"/>
          <p:cNvSpPr/>
          <p:nvPr/>
        </p:nvSpPr>
        <p:spPr>
          <a:xfrm>
            <a:off x="457200" y="777240"/>
            <a:ext cx="8229600" cy="4023360"/>
          </a:xfrm>
          <a:prstGeom prst="rect">
            <a:avLst/>
          </a:prstGeom>
          <a:solidFill>
            <a:srgbClr val="21262D"/>
          </a:solidFill>
          <a:ln w="12700">
            <a:solidFill>
              <a:srgbClr val="30363D"/>
            </a:solidFill>
            <a:prstDash val="solid"/>
          </a:ln>
        </p:spPr>
      </p:sp>
      <p:sp>
        <p:nvSpPr>
          <p:cNvPr id="5" name="Shape 3"/>
          <p:cNvSpPr/>
          <p:nvPr/>
        </p:nvSpPr>
        <p:spPr>
          <a:xfrm>
            <a:off x="502920" y="896112"/>
            <a:ext cx="54864" cy="658368"/>
          </a:xfrm>
          <a:prstGeom prst="rect">
            <a:avLst/>
          </a:prstGeom>
          <a:solidFill>
            <a:srgbClr val="58A6FF"/>
          </a:solidFill>
          <a:ln/>
        </p:spPr>
      </p:sp>
      <p:sp>
        <p:nvSpPr>
          <p:cNvPr id="6" name="Text 4"/>
          <p:cNvSpPr/>
          <p:nvPr/>
        </p:nvSpPr>
        <p:spPr>
          <a:xfrm>
            <a:off x="658368" y="896112"/>
            <a:ext cx="1828800"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Purpose:</a:t>
            </a:r>
            <a:endParaRPr lang="en-US" sz="1200" dirty="0"/>
          </a:p>
        </p:txBody>
      </p:sp>
      <p:sp>
        <p:nvSpPr>
          <p:cNvPr id="7" name="Text 5"/>
          <p:cNvSpPr/>
          <p:nvPr/>
        </p:nvSpPr>
        <p:spPr>
          <a:xfrm>
            <a:off x="658368" y="1170432"/>
            <a:ext cx="7818120" cy="548640"/>
          </a:xfrm>
          <a:prstGeom prst="rect">
            <a:avLst/>
          </a:prstGeom>
          <a:noFill/>
          <a:ln/>
        </p:spPr>
        <p:txBody>
          <a:bodyPr wrap="square" rtlCol="0" anchor="ctr"/>
          <a:lstStyle/>
          <a:p>
            <a:pPr indent="0" marL="0">
              <a:buNone/>
            </a:pPr>
            <a:r>
              <a:rPr lang="en-US" sz="1100" dirty="0">
                <a:solidFill>
                  <a:srgbClr val="E6EDF3"/>
                </a:solidFill>
                <a:latin typeface="Calibri" pitchFamily="34" charset="0"/>
                <a:ea typeface="Calibri" pitchFamily="34" charset="-122"/>
                <a:cs typeface="Calibri" pitchFamily="34" charset="-120"/>
              </a:rPr>
              <a:t>The People's Political Dictionary is a comprehensive, accessible reference compiling 300+ political, constitutional, legal, and governance terms drawn from democratic traditions worldwide. It serves as a ready reckoner for anyone seeking to understand how modern governance and law function.</a:t>
            </a:r>
            <a:endParaRPr lang="en-US" sz="1100" dirty="0"/>
          </a:p>
        </p:txBody>
      </p:sp>
      <p:sp>
        <p:nvSpPr>
          <p:cNvPr id="8" name="Shape 6"/>
          <p:cNvSpPr/>
          <p:nvPr/>
        </p:nvSpPr>
        <p:spPr>
          <a:xfrm>
            <a:off x="502920" y="1792224"/>
            <a:ext cx="54864" cy="658368"/>
          </a:xfrm>
          <a:prstGeom prst="rect">
            <a:avLst/>
          </a:prstGeom>
          <a:solidFill>
            <a:srgbClr val="F0C040"/>
          </a:solidFill>
          <a:ln/>
        </p:spPr>
      </p:sp>
      <p:sp>
        <p:nvSpPr>
          <p:cNvPr id="9" name="Text 7"/>
          <p:cNvSpPr/>
          <p:nvPr/>
        </p:nvSpPr>
        <p:spPr>
          <a:xfrm>
            <a:off x="658368" y="1792224"/>
            <a:ext cx="1828800" cy="274320"/>
          </a:xfrm>
          <a:prstGeom prst="rect">
            <a:avLst/>
          </a:prstGeom>
          <a:noFill/>
          <a:ln/>
        </p:spPr>
        <p:txBody>
          <a:bodyPr wrap="square" rtlCol="0" anchor="ctr"/>
          <a:lstStyle/>
          <a:p>
            <a:pPr indent="0" marL="0">
              <a:buNone/>
            </a:pPr>
            <a:r>
              <a:rPr lang="en-US" sz="1200" b="1" dirty="0">
                <a:solidFill>
                  <a:srgbClr val="F0C040"/>
                </a:solidFill>
                <a:latin typeface="Calibri" pitchFamily="34" charset="0"/>
                <a:ea typeface="Calibri" pitchFamily="34" charset="-122"/>
                <a:cs typeface="Calibri" pitchFamily="34" charset="-120"/>
              </a:rPr>
              <a:t>Scope:</a:t>
            </a:r>
            <a:endParaRPr lang="en-US" sz="1200" dirty="0"/>
          </a:p>
        </p:txBody>
      </p:sp>
      <p:sp>
        <p:nvSpPr>
          <p:cNvPr id="10" name="Text 8"/>
          <p:cNvSpPr/>
          <p:nvPr/>
        </p:nvSpPr>
        <p:spPr>
          <a:xfrm>
            <a:off x="658368" y="2066544"/>
            <a:ext cx="7818120" cy="548640"/>
          </a:xfrm>
          <a:prstGeom prst="rect">
            <a:avLst/>
          </a:prstGeom>
          <a:noFill/>
          <a:ln/>
        </p:spPr>
        <p:txBody>
          <a:bodyPr wrap="square" rtlCol="0" anchor="ctr"/>
          <a:lstStyle/>
          <a:p>
            <a:pPr indent="0" marL="0">
              <a:buNone/>
            </a:pPr>
            <a:r>
              <a:rPr lang="en-US" sz="1100" dirty="0">
                <a:solidFill>
                  <a:srgbClr val="E6EDF3"/>
                </a:solidFill>
                <a:latin typeface="Calibri" pitchFamily="34" charset="0"/>
                <a:ea typeface="Calibri" pitchFamily="34" charset="-122"/>
                <a:cs typeface="Calibri" pitchFamily="34" charset="-120"/>
              </a:rPr>
              <a:t>Spanning 26 alphabetic sections and 9 thematic categories — Governance, Constitution, Law, Legislature, Elections, Rights, Judiciary, Economy, and Diplomacy — the dictionary covers foundational concepts from Accountability and Bicameralism to Sovereignty and Zoning.</a:t>
            </a:r>
            <a:endParaRPr lang="en-US" sz="1100" dirty="0"/>
          </a:p>
        </p:txBody>
      </p:sp>
      <p:sp>
        <p:nvSpPr>
          <p:cNvPr id="11" name="Shape 9"/>
          <p:cNvSpPr/>
          <p:nvPr/>
        </p:nvSpPr>
        <p:spPr>
          <a:xfrm>
            <a:off x="502920" y="2688336"/>
            <a:ext cx="54864" cy="658368"/>
          </a:xfrm>
          <a:prstGeom prst="rect">
            <a:avLst/>
          </a:prstGeom>
          <a:solidFill>
            <a:srgbClr val="3FB950"/>
          </a:solidFill>
          <a:ln/>
        </p:spPr>
      </p:sp>
      <p:sp>
        <p:nvSpPr>
          <p:cNvPr id="12" name="Text 10"/>
          <p:cNvSpPr/>
          <p:nvPr/>
        </p:nvSpPr>
        <p:spPr>
          <a:xfrm>
            <a:off x="658368" y="2688336"/>
            <a:ext cx="1828800"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Significance:</a:t>
            </a:r>
            <a:endParaRPr lang="en-US" sz="1200" dirty="0"/>
          </a:p>
        </p:txBody>
      </p:sp>
      <p:sp>
        <p:nvSpPr>
          <p:cNvPr id="13" name="Text 11"/>
          <p:cNvSpPr/>
          <p:nvPr/>
        </p:nvSpPr>
        <p:spPr>
          <a:xfrm>
            <a:off x="658368" y="2962656"/>
            <a:ext cx="7818120" cy="548640"/>
          </a:xfrm>
          <a:prstGeom prst="rect">
            <a:avLst/>
          </a:prstGeom>
          <a:noFill/>
          <a:ln/>
        </p:spPr>
        <p:txBody>
          <a:bodyPr wrap="square" rtlCol="0" anchor="ctr"/>
          <a:lstStyle/>
          <a:p>
            <a:pPr indent="0" marL="0">
              <a:buNone/>
            </a:pPr>
            <a:r>
              <a:rPr lang="en-US" sz="1100" dirty="0">
                <a:solidFill>
                  <a:srgbClr val="E6EDF3"/>
                </a:solidFill>
                <a:latin typeface="Calibri" pitchFamily="34" charset="0"/>
                <a:ea typeface="Calibri" pitchFamily="34" charset="-122"/>
                <a:cs typeface="Calibri" pitchFamily="34" charset="-120"/>
              </a:rPr>
              <a:t>In an era of democratic erosion and civic illiteracy, this dictionary empowers ordinary citizens, students, researchers, and policymakers with the vocabulary to engage meaningfully in public discourse, understand legal proceedings, and hold power accountable.</a:t>
            </a:r>
            <a:endParaRPr lang="en-US" sz="1100" dirty="0"/>
          </a:p>
        </p:txBody>
      </p:sp>
      <p:sp>
        <p:nvSpPr>
          <p:cNvPr id="14" name="Shape 12"/>
          <p:cNvSpPr/>
          <p:nvPr/>
        </p:nvSpPr>
        <p:spPr>
          <a:xfrm>
            <a:off x="502920" y="3584448"/>
            <a:ext cx="54864" cy="658368"/>
          </a:xfrm>
          <a:prstGeom prst="rect">
            <a:avLst/>
          </a:prstGeom>
          <a:solidFill>
            <a:srgbClr val="8957E5"/>
          </a:solidFill>
          <a:ln/>
        </p:spPr>
      </p:sp>
      <p:sp>
        <p:nvSpPr>
          <p:cNvPr id="15" name="Text 13"/>
          <p:cNvSpPr/>
          <p:nvPr/>
        </p:nvSpPr>
        <p:spPr>
          <a:xfrm>
            <a:off x="658368" y="3584448"/>
            <a:ext cx="182880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Design Philosophy:</a:t>
            </a:r>
            <a:endParaRPr lang="en-US" sz="1200" dirty="0"/>
          </a:p>
        </p:txBody>
      </p:sp>
      <p:sp>
        <p:nvSpPr>
          <p:cNvPr id="16" name="Text 14"/>
          <p:cNvSpPr/>
          <p:nvPr/>
        </p:nvSpPr>
        <p:spPr>
          <a:xfrm>
            <a:off x="658368" y="3858768"/>
            <a:ext cx="7818120" cy="548640"/>
          </a:xfrm>
          <a:prstGeom prst="rect">
            <a:avLst/>
          </a:prstGeom>
          <a:noFill/>
          <a:ln/>
        </p:spPr>
        <p:txBody>
          <a:bodyPr wrap="square" rtlCol="0" anchor="ctr"/>
          <a:lstStyle/>
          <a:p>
            <a:pPr indent="0" marL="0">
              <a:buNone/>
            </a:pPr>
            <a:r>
              <a:rPr lang="en-US" sz="1100" dirty="0">
                <a:solidFill>
                  <a:srgbClr val="E6EDF3"/>
                </a:solidFill>
                <a:latin typeface="Calibri" pitchFamily="34" charset="0"/>
                <a:ea typeface="Calibri" pitchFamily="34" charset="-122"/>
                <a:cs typeface="Calibri" pitchFamily="34" charset="-120"/>
              </a:rPr>
              <a:t>Every term is explained in plain, jargon-free language. Definitions balance universality with local constitutional nuance, drawing examples from parliamentary and presidential democracies, common law and civil law traditions globally.</a:t>
            </a:r>
            <a:endParaRPr lang="en-US" sz="11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58A6FF"/>
          </a:solidFill>
          <a:ln/>
        </p:spPr>
      </p:sp>
      <p:sp>
        <p:nvSpPr>
          <p:cNvPr id="3" name="Text 1"/>
          <p:cNvSpPr/>
          <p:nvPr/>
        </p:nvSpPr>
        <p:spPr>
          <a:xfrm>
            <a:off x="274320" y="73152"/>
            <a:ext cx="8595360" cy="512064"/>
          </a:xfrm>
          <a:prstGeom prst="rect">
            <a:avLst/>
          </a:prstGeom>
          <a:noFill/>
          <a:ln/>
        </p:spPr>
        <p:txBody>
          <a:bodyPr wrap="square" rtlCol="0" anchor="ctr"/>
          <a:lstStyle/>
          <a:p>
            <a:pPr indent="0" marL="0">
              <a:buNone/>
            </a:pPr>
            <a:r>
              <a:rPr lang="en-US" sz="2000" b="1" spc="300" kern="0" dirty="0">
                <a:solidFill>
                  <a:srgbClr val="FFFFFF"/>
                </a:solidFill>
              </a:rPr>
              <a:t>🏛️  GOVERNANCE — CORE CONCEPTS</a:t>
            </a:r>
            <a:endParaRPr lang="en-US" sz="2000" dirty="0"/>
          </a:p>
        </p:txBody>
      </p:sp>
      <p:sp>
        <p:nvSpPr>
          <p:cNvPr id="4" name="Shape 2"/>
          <p:cNvSpPr/>
          <p:nvPr/>
        </p:nvSpPr>
        <p:spPr>
          <a:xfrm>
            <a:off x="91440" y="804672"/>
            <a:ext cx="2926080" cy="1353312"/>
          </a:xfrm>
          <a:prstGeom prst="rect">
            <a:avLst/>
          </a:prstGeom>
          <a:solidFill>
            <a:srgbClr val="21262D"/>
          </a:solidFill>
          <a:ln w="12700">
            <a:solidFill>
              <a:srgbClr val="58A6FF"/>
            </a:solidFill>
            <a:prstDash val="solid"/>
          </a:ln>
        </p:spPr>
      </p:sp>
      <p:sp>
        <p:nvSpPr>
          <p:cNvPr id="5" name="Text 3"/>
          <p:cNvSpPr/>
          <p:nvPr/>
        </p:nvSpPr>
        <p:spPr>
          <a:xfrm>
            <a:off x="182880" y="877824"/>
            <a:ext cx="2743200" cy="274320"/>
          </a:xfrm>
          <a:prstGeom prst="rect">
            <a:avLst/>
          </a:prstGeom>
          <a:noFill/>
          <a:ln/>
        </p:spPr>
        <p:txBody>
          <a:bodyPr wrap="square" rtlCol="0" anchor="ctr"/>
          <a:lstStyle/>
          <a:p>
            <a:pPr indent="0" marL="0">
              <a:buNone/>
            </a:pPr>
            <a:r>
              <a:rPr lang="en-US" sz="1200" b="1" dirty="0">
                <a:solidFill>
                  <a:srgbClr val="58A6FF"/>
                </a:solidFill>
              </a:rPr>
              <a:t>🗽  Democracy</a:t>
            </a:r>
            <a:endParaRPr lang="en-US" sz="1200" dirty="0"/>
          </a:p>
        </p:txBody>
      </p:sp>
      <p:sp>
        <p:nvSpPr>
          <p:cNvPr id="6" name="Text 4"/>
          <p:cNvSpPr/>
          <p:nvPr/>
        </p:nvSpPr>
        <p:spPr>
          <a:xfrm>
            <a:off x="182880" y="1170432"/>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Power vested in people; exercised via free elections, rule of law, protection of rights.</a:t>
            </a:r>
            <a:endParaRPr lang="en-US" sz="1000" dirty="0"/>
          </a:p>
        </p:txBody>
      </p:sp>
      <p:sp>
        <p:nvSpPr>
          <p:cNvPr id="7" name="Shape 5"/>
          <p:cNvSpPr/>
          <p:nvPr/>
        </p:nvSpPr>
        <p:spPr>
          <a:xfrm>
            <a:off x="91440" y="2231136"/>
            <a:ext cx="2926080" cy="1353312"/>
          </a:xfrm>
          <a:prstGeom prst="rect">
            <a:avLst/>
          </a:prstGeom>
          <a:solidFill>
            <a:srgbClr val="21262D"/>
          </a:solidFill>
          <a:ln w="12700">
            <a:solidFill>
              <a:srgbClr val="58A6FF"/>
            </a:solidFill>
            <a:prstDash val="solid"/>
          </a:ln>
        </p:spPr>
      </p:sp>
      <p:sp>
        <p:nvSpPr>
          <p:cNvPr id="8" name="Text 6"/>
          <p:cNvSpPr/>
          <p:nvPr/>
        </p:nvSpPr>
        <p:spPr>
          <a:xfrm>
            <a:off x="182880" y="2304288"/>
            <a:ext cx="2743200" cy="274320"/>
          </a:xfrm>
          <a:prstGeom prst="rect">
            <a:avLst/>
          </a:prstGeom>
          <a:noFill/>
          <a:ln/>
        </p:spPr>
        <p:txBody>
          <a:bodyPr wrap="square" rtlCol="0" anchor="ctr"/>
          <a:lstStyle/>
          <a:p>
            <a:pPr indent="0" marL="0">
              <a:buNone/>
            </a:pPr>
            <a:r>
              <a:rPr lang="en-US" sz="1200" b="1" dirty="0">
                <a:solidFill>
                  <a:srgbClr val="58A6FF"/>
                </a:solidFill>
              </a:rPr>
              <a:t>📊  Accountability</a:t>
            </a:r>
            <a:endParaRPr lang="en-US" sz="1200" dirty="0"/>
          </a:p>
        </p:txBody>
      </p:sp>
      <p:sp>
        <p:nvSpPr>
          <p:cNvPr id="9" name="Text 7"/>
          <p:cNvSpPr/>
          <p:nvPr/>
        </p:nvSpPr>
        <p:spPr>
          <a:xfrm>
            <a:off x="182880" y="2596896"/>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Officials must justify actions, accept responsibility, and disclose results transparently.</a:t>
            </a:r>
            <a:endParaRPr lang="en-US" sz="1000" dirty="0"/>
          </a:p>
        </p:txBody>
      </p:sp>
      <p:sp>
        <p:nvSpPr>
          <p:cNvPr id="10" name="Shape 8"/>
          <p:cNvSpPr/>
          <p:nvPr/>
        </p:nvSpPr>
        <p:spPr>
          <a:xfrm>
            <a:off x="91440" y="3657600"/>
            <a:ext cx="2926080" cy="1353312"/>
          </a:xfrm>
          <a:prstGeom prst="rect">
            <a:avLst/>
          </a:prstGeom>
          <a:solidFill>
            <a:srgbClr val="21262D"/>
          </a:solidFill>
          <a:ln w="12700">
            <a:solidFill>
              <a:srgbClr val="58A6FF"/>
            </a:solidFill>
            <a:prstDash val="solid"/>
          </a:ln>
        </p:spPr>
      </p:sp>
      <p:sp>
        <p:nvSpPr>
          <p:cNvPr id="11" name="Text 9"/>
          <p:cNvSpPr/>
          <p:nvPr/>
        </p:nvSpPr>
        <p:spPr>
          <a:xfrm>
            <a:off x="182880" y="3730752"/>
            <a:ext cx="2743200" cy="274320"/>
          </a:xfrm>
          <a:prstGeom prst="rect">
            <a:avLst/>
          </a:prstGeom>
          <a:noFill/>
          <a:ln/>
        </p:spPr>
        <p:txBody>
          <a:bodyPr wrap="square" rtlCol="0" anchor="ctr"/>
          <a:lstStyle/>
          <a:p>
            <a:pPr indent="0" marL="0">
              <a:buNone/>
            </a:pPr>
            <a:r>
              <a:rPr lang="en-US" sz="1200" b="1" dirty="0">
                <a:solidFill>
                  <a:srgbClr val="58A6FF"/>
                </a:solidFill>
              </a:rPr>
              <a:t>🔐  Legitimacy</a:t>
            </a:r>
            <a:endParaRPr lang="en-US" sz="1200" dirty="0"/>
          </a:p>
        </p:txBody>
      </p:sp>
      <p:sp>
        <p:nvSpPr>
          <p:cNvPr id="12" name="Text 10"/>
          <p:cNvSpPr/>
          <p:nvPr/>
        </p:nvSpPr>
        <p:spPr>
          <a:xfrm>
            <a:off x="182880" y="4023360"/>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Popular acceptance that a govt has the right to govern; from elections or consent.</a:t>
            </a:r>
            <a:endParaRPr lang="en-US" sz="1000" dirty="0"/>
          </a:p>
        </p:txBody>
      </p:sp>
      <p:sp>
        <p:nvSpPr>
          <p:cNvPr id="13" name="Shape 11"/>
          <p:cNvSpPr/>
          <p:nvPr/>
        </p:nvSpPr>
        <p:spPr>
          <a:xfrm>
            <a:off x="3108960" y="804672"/>
            <a:ext cx="2926080" cy="1353312"/>
          </a:xfrm>
          <a:prstGeom prst="rect">
            <a:avLst/>
          </a:prstGeom>
          <a:solidFill>
            <a:srgbClr val="21262D"/>
          </a:solidFill>
          <a:ln w="12700">
            <a:solidFill>
              <a:srgbClr val="58A6FF"/>
            </a:solidFill>
            <a:prstDash val="solid"/>
          </a:ln>
        </p:spPr>
      </p:sp>
      <p:sp>
        <p:nvSpPr>
          <p:cNvPr id="14" name="Text 12"/>
          <p:cNvSpPr/>
          <p:nvPr/>
        </p:nvSpPr>
        <p:spPr>
          <a:xfrm>
            <a:off x="3200400" y="877824"/>
            <a:ext cx="2743200" cy="274320"/>
          </a:xfrm>
          <a:prstGeom prst="rect">
            <a:avLst/>
          </a:prstGeom>
          <a:noFill/>
          <a:ln/>
        </p:spPr>
        <p:txBody>
          <a:bodyPr wrap="square" rtlCol="0" anchor="ctr"/>
          <a:lstStyle/>
          <a:p>
            <a:pPr indent="0" marL="0">
              <a:buNone/>
            </a:pPr>
            <a:r>
              <a:rPr lang="en-US" sz="1200" b="1" dirty="0">
                <a:solidFill>
                  <a:srgbClr val="58A6FF"/>
                </a:solidFill>
              </a:rPr>
              <a:t>🏗️  Federalism</a:t>
            </a:r>
            <a:endParaRPr lang="en-US" sz="1200" dirty="0"/>
          </a:p>
        </p:txBody>
      </p:sp>
      <p:sp>
        <p:nvSpPr>
          <p:cNvPr id="15" name="Text 13"/>
          <p:cNvSpPr/>
          <p:nvPr/>
        </p:nvSpPr>
        <p:spPr>
          <a:xfrm>
            <a:off x="3200400" y="1170432"/>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Power divided between central and constituent political units with defined jurisdictions.</a:t>
            </a:r>
            <a:endParaRPr lang="en-US" sz="1000" dirty="0"/>
          </a:p>
        </p:txBody>
      </p:sp>
      <p:sp>
        <p:nvSpPr>
          <p:cNvPr id="16" name="Shape 14"/>
          <p:cNvSpPr/>
          <p:nvPr/>
        </p:nvSpPr>
        <p:spPr>
          <a:xfrm>
            <a:off x="3108960" y="2231136"/>
            <a:ext cx="2926080" cy="1353312"/>
          </a:xfrm>
          <a:prstGeom prst="rect">
            <a:avLst/>
          </a:prstGeom>
          <a:solidFill>
            <a:srgbClr val="21262D"/>
          </a:solidFill>
          <a:ln w="12700">
            <a:solidFill>
              <a:srgbClr val="58A6FF"/>
            </a:solidFill>
            <a:prstDash val="solid"/>
          </a:ln>
        </p:spPr>
      </p:sp>
      <p:sp>
        <p:nvSpPr>
          <p:cNvPr id="17" name="Text 15"/>
          <p:cNvSpPr/>
          <p:nvPr/>
        </p:nvSpPr>
        <p:spPr>
          <a:xfrm>
            <a:off x="3200400" y="2304288"/>
            <a:ext cx="2743200" cy="274320"/>
          </a:xfrm>
          <a:prstGeom prst="rect">
            <a:avLst/>
          </a:prstGeom>
          <a:noFill/>
          <a:ln/>
        </p:spPr>
        <p:txBody>
          <a:bodyPr wrap="square" rtlCol="0" anchor="ctr"/>
          <a:lstStyle/>
          <a:p>
            <a:pPr indent="0" marL="0">
              <a:buNone/>
            </a:pPr>
            <a:r>
              <a:rPr lang="en-US" sz="1200" b="1" dirty="0">
                <a:solidFill>
                  <a:srgbClr val="58A6FF"/>
                </a:solidFill>
              </a:rPr>
              <a:t>🏘️  Devolution</a:t>
            </a:r>
            <a:endParaRPr lang="en-US" sz="1200" dirty="0"/>
          </a:p>
        </p:txBody>
      </p:sp>
      <p:sp>
        <p:nvSpPr>
          <p:cNvPr id="18" name="Text 16"/>
          <p:cNvSpPr/>
          <p:nvPr/>
        </p:nvSpPr>
        <p:spPr>
          <a:xfrm>
            <a:off x="3200400" y="2596896"/>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Transfer of authority from central to regional/local govts for grassroots governance.</a:t>
            </a:r>
            <a:endParaRPr lang="en-US" sz="1000" dirty="0"/>
          </a:p>
        </p:txBody>
      </p:sp>
      <p:sp>
        <p:nvSpPr>
          <p:cNvPr id="19" name="Shape 17"/>
          <p:cNvSpPr/>
          <p:nvPr/>
        </p:nvSpPr>
        <p:spPr>
          <a:xfrm>
            <a:off x="3108960" y="3657600"/>
            <a:ext cx="2926080" cy="1353312"/>
          </a:xfrm>
          <a:prstGeom prst="rect">
            <a:avLst/>
          </a:prstGeom>
          <a:solidFill>
            <a:srgbClr val="21262D"/>
          </a:solidFill>
          <a:ln w="12700">
            <a:solidFill>
              <a:srgbClr val="58A6FF"/>
            </a:solidFill>
            <a:prstDash val="solid"/>
          </a:ln>
        </p:spPr>
      </p:sp>
      <p:sp>
        <p:nvSpPr>
          <p:cNvPr id="20" name="Text 18"/>
          <p:cNvSpPr/>
          <p:nvPr/>
        </p:nvSpPr>
        <p:spPr>
          <a:xfrm>
            <a:off x="3200400" y="3730752"/>
            <a:ext cx="2743200" cy="274320"/>
          </a:xfrm>
          <a:prstGeom prst="rect">
            <a:avLst/>
          </a:prstGeom>
          <a:noFill/>
          <a:ln/>
        </p:spPr>
        <p:txBody>
          <a:bodyPr wrap="square" rtlCol="0" anchor="ctr"/>
          <a:lstStyle/>
          <a:p>
            <a:pPr indent="0" marL="0">
              <a:buNone/>
            </a:pPr>
            <a:r>
              <a:rPr lang="en-US" sz="1200" b="1" dirty="0">
                <a:solidFill>
                  <a:srgbClr val="58A6FF"/>
                </a:solidFill>
              </a:rPr>
              <a:t>🌐  Globalization</a:t>
            </a:r>
            <a:endParaRPr lang="en-US" sz="1200" dirty="0"/>
          </a:p>
        </p:txBody>
      </p:sp>
      <p:sp>
        <p:nvSpPr>
          <p:cNvPr id="21" name="Text 19"/>
          <p:cNvSpPr/>
          <p:nvPr/>
        </p:nvSpPr>
        <p:spPr>
          <a:xfrm>
            <a:off x="3200400" y="4023360"/>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Growing interconnection of economies, cultures, populations through trade and technology.</a:t>
            </a:r>
            <a:endParaRPr lang="en-US" sz="1000" dirty="0"/>
          </a:p>
        </p:txBody>
      </p:sp>
      <p:sp>
        <p:nvSpPr>
          <p:cNvPr id="22" name="Shape 20"/>
          <p:cNvSpPr/>
          <p:nvPr/>
        </p:nvSpPr>
        <p:spPr>
          <a:xfrm>
            <a:off x="6126480" y="804672"/>
            <a:ext cx="2926080" cy="1353312"/>
          </a:xfrm>
          <a:prstGeom prst="rect">
            <a:avLst/>
          </a:prstGeom>
          <a:solidFill>
            <a:srgbClr val="21262D"/>
          </a:solidFill>
          <a:ln w="12700">
            <a:solidFill>
              <a:srgbClr val="58A6FF"/>
            </a:solidFill>
            <a:prstDash val="solid"/>
          </a:ln>
        </p:spPr>
      </p:sp>
      <p:sp>
        <p:nvSpPr>
          <p:cNvPr id="23" name="Text 21"/>
          <p:cNvSpPr/>
          <p:nvPr/>
        </p:nvSpPr>
        <p:spPr>
          <a:xfrm>
            <a:off x="6217920" y="877824"/>
            <a:ext cx="2743200" cy="274320"/>
          </a:xfrm>
          <a:prstGeom prst="rect">
            <a:avLst/>
          </a:prstGeom>
          <a:noFill/>
          <a:ln/>
        </p:spPr>
        <p:txBody>
          <a:bodyPr wrap="square" rtlCol="0" anchor="ctr"/>
          <a:lstStyle/>
          <a:p>
            <a:pPr indent="0" marL="0">
              <a:buNone/>
            </a:pPr>
            <a:r>
              <a:rPr lang="en-US" sz="1200" b="1" dirty="0">
                <a:solidFill>
                  <a:srgbClr val="58A6FF"/>
                </a:solidFill>
              </a:rPr>
              <a:t>🏛️  Welfare State</a:t>
            </a:r>
            <a:endParaRPr lang="en-US" sz="1200" dirty="0"/>
          </a:p>
        </p:txBody>
      </p:sp>
      <p:sp>
        <p:nvSpPr>
          <p:cNvPr id="24" name="Text 22"/>
          <p:cNvSpPr/>
          <p:nvPr/>
        </p:nvSpPr>
        <p:spPr>
          <a:xfrm>
            <a:off x="6217920" y="1170432"/>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Govt takes responsibility for citizens' economic/social well-being via services and subsidies.</a:t>
            </a:r>
            <a:endParaRPr lang="en-US" sz="1000" dirty="0"/>
          </a:p>
        </p:txBody>
      </p:sp>
      <p:sp>
        <p:nvSpPr>
          <p:cNvPr id="25" name="Shape 23"/>
          <p:cNvSpPr/>
          <p:nvPr/>
        </p:nvSpPr>
        <p:spPr>
          <a:xfrm>
            <a:off x="6126480" y="2231136"/>
            <a:ext cx="2926080" cy="1353312"/>
          </a:xfrm>
          <a:prstGeom prst="rect">
            <a:avLst/>
          </a:prstGeom>
          <a:solidFill>
            <a:srgbClr val="21262D"/>
          </a:solidFill>
          <a:ln w="12700">
            <a:solidFill>
              <a:srgbClr val="58A6FF"/>
            </a:solidFill>
            <a:prstDash val="solid"/>
          </a:ln>
        </p:spPr>
      </p:sp>
      <p:sp>
        <p:nvSpPr>
          <p:cNvPr id="26" name="Text 24"/>
          <p:cNvSpPr/>
          <p:nvPr/>
        </p:nvSpPr>
        <p:spPr>
          <a:xfrm>
            <a:off x="6217920" y="2304288"/>
            <a:ext cx="2743200" cy="274320"/>
          </a:xfrm>
          <a:prstGeom prst="rect">
            <a:avLst/>
          </a:prstGeom>
          <a:noFill/>
          <a:ln/>
        </p:spPr>
        <p:txBody>
          <a:bodyPr wrap="square" rtlCol="0" anchor="ctr"/>
          <a:lstStyle/>
          <a:p>
            <a:pPr indent="0" marL="0">
              <a:buNone/>
            </a:pPr>
            <a:r>
              <a:rPr lang="en-US" sz="1200" b="1" dirty="0">
                <a:solidFill>
                  <a:srgbClr val="58A6FF"/>
                </a:solidFill>
              </a:rPr>
              <a:t>📢  Grassroots Politics</a:t>
            </a:r>
            <a:endParaRPr lang="en-US" sz="1200" dirty="0"/>
          </a:p>
        </p:txBody>
      </p:sp>
      <p:sp>
        <p:nvSpPr>
          <p:cNvPr id="27" name="Text 25"/>
          <p:cNvSpPr/>
          <p:nvPr/>
        </p:nvSpPr>
        <p:spPr>
          <a:xfrm>
            <a:off x="6217920" y="2596896"/>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Community-level political activities driven by ordinary citizens; foundation of participation.</a:t>
            </a:r>
            <a:endParaRPr lang="en-US" sz="1000" dirty="0"/>
          </a:p>
        </p:txBody>
      </p:sp>
      <p:sp>
        <p:nvSpPr>
          <p:cNvPr id="28" name="Shape 26"/>
          <p:cNvSpPr/>
          <p:nvPr/>
        </p:nvSpPr>
        <p:spPr>
          <a:xfrm>
            <a:off x="6126480" y="3657600"/>
            <a:ext cx="2926080" cy="1353312"/>
          </a:xfrm>
          <a:prstGeom prst="rect">
            <a:avLst/>
          </a:prstGeom>
          <a:solidFill>
            <a:srgbClr val="21262D"/>
          </a:solidFill>
          <a:ln w="12700">
            <a:solidFill>
              <a:srgbClr val="58A6FF"/>
            </a:solidFill>
            <a:prstDash val="solid"/>
          </a:ln>
        </p:spPr>
      </p:sp>
      <p:sp>
        <p:nvSpPr>
          <p:cNvPr id="29" name="Text 27"/>
          <p:cNvSpPr/>
          <p:nvPr/>
        </p:nvSpPr>
        <p:spPr>
          <a:xfrm>
            <a:off x="6217920" y="3730752"/>
            <a:ext cx="2743200" cy="274320"/>
          </a:xfrm>
          <a:prstGeom prst="rect">
            <a:avLst/>
          </a:prstGeom>
          <a:noFill/>
          <a:ln/>
        </p:spPr>
        <p:txBody>
          <a:bodyPr wrap="square" rtlCol="0" anchor="ctr"/>
          <a:lstStyle/>
          <a:p>
            <a:pPr indent="0" marL="0">
              <a:buNone/>
            </a:pPr>
            <a:r>
              <a:rPr lang="en-US" sz="1200" b="1" dirty="0">
                <a:solidFill>
                  <a:srgbClr val="58A6FF"/>
                </a:solidFill>
              </a:rPr>
              <a:t>🏗️  Westminster System</a:t>
            </a:r>
            <a:endParaRPr lang="en-US" sz="1200" dirty="0"/>
          </a:p>
        </p:txBody>
      </p:sp>
      <p:sp>
        <p:nvSpPr>
          <p:cNvPr id="30" name="Text 28"/>
          <p:cNvSpPr/>
          <p:nvPr/>
        </p:nvSpPr>
        <p:spPr>
          <a:xfrm>
            <a:off x="6217920" y="4023360"/>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Parliamentary model from British Parliament: monarch/president, PM, cabinet, bicameral legislature.</a:t>
            </a:r>
            <a:endParaRPr lang="en-US" sz="1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21">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F0C040"/>
          </a:solidFill>
          <a:ln/>
        </p:spPr>
      </p:sp>
      <p:sp>
        <p:nvSpPr>
          <p:cNvPr id="3" name="Text 1"/>
          <p:cNvSpPr/>
          <p:nvPr/>
        </p:nvSpPr>
        <p:spPr>
          <a:xfrm>
            <a:off x="274320" y="73152"/>
            <a:ext cx="8595360" cy="512064"/>
          </a:xfrm>
          <a:prstGeom prst="rect">
            <a:avLst/>
          </a:prstGeom>
          <a:noFill/>
          <a:ln/>
        </p:spPr>
        <p:txBody>
          <a:bodyPr wrap="square" rtlCol="0" anchor="ctr"/>
          <a:lstStyle/>
          <a:p>
            <a:pPr indent="0" marL="0">
              <a:buNone/>
            </a:pPr>
            <a:r>
              <a:rPr lang="en-US" sz="2000" b="1" spc="300" kern="0" dirty="0">
                <a:solidFill>
                  <a:srgbClr val="FFFFFF"/>
                </a:solidFill>
              </a:rPr>
              <a:t>📜  CONSTITUTIONAL LAW — PILLARS</a:t>
            </a:r>
            <a:endParaRPr lang="en-US" sz="2000" dirty="0"/>
          </a:p>
        </p:txBody>
      </p:sp>
      <p:sp>
        <p:nvSpPr>
          <p:cNvPr id="4" name="Shape 2"/>
          <p:cNvSpPr/>
          <p:nvPr/>
        </p:nvSpPr>
        <p:spPr>
          <a:xfrm>
            <a:off x="91440" y="804672"/>
            <a:ext cx="2926080" cy="1353312"/>
          </a:xfrm>
          <a:prstGeom prst="rect">
            <a:avLst/>
          </a:prstGeom>
          <a:solidFill>
            <a:srgbClr val="21262D"/>
          </a:solidFill>
          <a:ln w="12700">
            <a:solidFill>
              <a:srgbClr val="F0C040"/>
            </a:solidFill>
            <a:prstDash val="solid"/>
          </a:ln>
        </p:spPr>
      </p:sp>
      <p:sp>
        <p:nvSpPr>
          <p:cNvPr id="5" name="Text 3"/>
          <p:cNvSpPr/>
          <p:nvPr/>
        </p:nvSpPr>
        <p:spPr>
          <a:xfrm>
            <a:off x="182880" y="877824"/>
            <a:ext cx="2743200" cy="274320"/>
          </a:xfrm>
          <a:prstGeom prst="rect">
            <a:avLst/>
          </a:prstGeom>
          <a:noFill/>
          <a:ln/>
        </p:spPr>
        <p:txBody>
          <a:bodyPr wrap="square" rtlCol="0" anchor="ctr"/>
          <a:lstStyle/>
          <a:p>
            <a:pPr indent="0" marL="0">
              <a:buNone/>
            </a:pPr>
            <a:r>
              <a:rPr lang="en-US" sz="1200" b="1" dirty="0">
                <a:solidFill>
                  <a:srgbClr val="F0C040"/>
                </a:solidFill>
              </a:rPr>
              <a:t>📜  Preamble</a:t>
            </a:r>
            <a:endParaRPr lang="en-US" sz="1200" dirty="0"/>
          </a:p>
        </p:txBody>
      </p:sp>
      <p:sp>
        <p:nvSpPr>
          <p:cNvPr id="6" name="Text 4"/>
          <p:cNvSpPr/>
          <p:nvPr/>
        </p:nvSpPr>
        <p:spPr>
          <a:xfrm>
            <a:off x="182880" y="1170432"/>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Intro of constitution stating guiding values. India: sovereign, socialist, secular, democratic.</a:t>
            </a:r>
            <a:endParaRPr lang="en-US" sz="1000" dirty="0"/>
          </a:p>
        </p:txBody>
      </p:sp>
      <p:sp>
        <p:nvSpPr>
          <p:cNvPr id="7" name="Shape 5"/>
          <p:cNvSpPr/>
          <p:nvPr/>
        </p:nvSpPr>
        <p:spPr>
          <a:xfrm>
            <a:off x="91440" y="2231136"/>
            <a:ext cx="2926080" cy="1353312"/>
          </a:xfrm>
          <a:prstGeom prst="rect">
            <a:avLst/>
          </a:prstGeom>
          <a:solidFill>
            <a:srgbClr val="21262D"/>
          </a:solidFill>
          <a:ln w="12700">
            <a:solidFill>
              <a:srgbClr val="F0C040"/>
            </a:solidFill>
            <a:prstDash val="solid"/>
          </a:ln>
        </p:spPr>
      </p:sp>
      <p:sp>
        <p:nvSpPr>
          <p:cNvPr id="8" name="Text 6"/>
          <p:cNvSpPr/>
          <p:nvPr/>
        </p:nvSpPr>
        <p:spPr>
          <a:xfrm>
            <a:off x="182880" y="2304288"/>
            <a:ext cx="2743200" cy="274320"/>
          </a:xfrm>
          <a:prstGeom prst="rect">
            <a:avLst/>
          </a:prstGeom>
          <a:noFill/>
          <a:ln/>
        </p:spPr>
        <p:txBody>
          <a:bodyPr wrap="square" rtlCol="0" anchor="ctr"/>
          <a:lstStyle/>
          <a:p>
            <a:pPr indent="0" marL="0">
              <a:buNone/>
            </a:pPr>
            <a:r>
              <a:rPr lang="en-US" sz="1200" b="1" dirty="0">
                <a:solidFill>
                  <a:srgbClr val="F0C040"/>
                </a:solidFill>
              </a:rPr>
              <a:t>⚖️  Checks &amp; Balances</a:t>
            </a:r>
            <a:endParaRPr lang="en-US" sz="1200" dirty="0"/>
          </a:p>
        </p:txBody>
      </p:sp>
      <p:sp>
        <p:nvSpPr>
          <p:cNvPr id="9" name="Text 7"/>
          <p:cNvSpPr/>
          <p:nvPr/>
        </p:nvSpPr>
        <p:spPr>
          <a:xfrm>
            <a:off x="182880" y="2596896"/>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Each branch limits others — preventing tyranny and ensuring accountability.</a:t>
            </a:r>
            <a:endParaRPr lang="en-US" sz="1000" dirty="0"/>
          </a:p>
        </p:txBody>
      </p:sp>
      <p:sp>
        <p:nvSpPr>
          <p:cNvPr id="10" name="Shape 8"/>
          <p:cNvSpPr/>
          <p:nvPr/>
        </p:nvSpPr>
        <p:spPr>
          <a:xfrm>
            <a:off x="91440" y="3657600"/>
            <a:ext cx="2926080" cy="1353312"/>
          </a:xfrm>
          <a:prstGeom prst="rect">
            <a:avLst/>
          </a:prstGeom>
          <a:solidFill>
            <a:srgbClr val="21262D"/>
          </a:solidFill>
          <a:ln w="12700">
            <a:solidFill>
              <a:srgbClr val="F0C040"/>
            </a:solidFill>
            <a:prstDash val="solid"/>
          </a:ln>
        </p:spPr>
      </p:sp>
      <p:sp>
        <p:nvSpPr>
          <p:cNvPr id="11" name="Text 9"/>
          <p:cNvSpPr/>
          <p:nvPr/>
        </p:nvSpPr>
        <p:spPr>
          <a:xfrm>
            <a:off x="182880" y="3730752"/>
            <a:ext cx="2743200" cy="274320"/>
          </a:xfrm>
          <a:prstGeom prst="rect">
            <a:avLst/>
          </a:prstGeom>
          <a:noFill/>
          <a:ln/>
        </p:spPr>
        <p:txBody>
          <a:bodyPr wrap="square" rtlCol="0" anchor="ctr"/>
          <a:lstStyle/>
          <a:p>
            <a:pPr indent="0" marL="0">
              <a:buNone/>
            </a:pPr>
            <a:r>
              <a:rPr lang="en-US" sz="1200" b="1" dirty="0">
                <a:solidFill>
                  <a:srgbClr val="F0C040"/>
                </a:solidFill>
              </a:rPr>
              <a:t>📋  Directive Principles</a:t>
            </a:r>
            <a:endParaRPr lang="en-US" sz="1200" dirty="0"/>
          </a:p>
        </p:txBody>
      </p:sp>
      <p:sp>
        <p:nvSpPr>
          <p:cNvPr id="12" name="Text 10"/>
          <p:cNvSpPr/>
          <p:nvPr/>
        </p:nvSpPr>
        <p:spPr>
          <a:xfrm>
            <a:off x="182880" y="4023360"/>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Non-justiciable guidelines for social/economic justice (India's Part IV).</a:t>
            </a:r>
            <a:endParaRPr lang="en-US" sz="1000" dirty="0"/>
          </a:p>
        </p:txBody>
      </p:sp>
      <p:sp>
        <p:nvSpPr>
          <p:cNvPr id="13" name="Shape 11"/>
          <p:cNvSpPr/>
          <p:nvPr/>
        </p:nvSpPr>
        <p:spPr>
          <a:xfrm>
            <a:off x="3108960" y="804672"/>
            <a:ext cx="2926080" cy="1353312"/>
          </a:xfrm>
          <a:prstGeom prst="rect">
            <a:avLst/>
          </a:prstGeom>
          <a:solidFill>
            <a:srgbClr val="21262D"/>
          </a:solidFill>
          <a:ln w="12700">
            <a:solidFill>
              <a:srgbClr val="F0C040"/>
            </a:solidFill>
            <a:prstDash val="solid"/>
          </a:ln>
        </p:spPr>
      </p:sp>
      <p:sp>
        <p:nvSpPr>
          <p:cNvPr id="14" name="Text 12"/>
          <p:cNvSpPr/>
          <p:nvPr/>
        </p:nvSpPr>
        <p:spPr>
          <a:xfrm>
            <a:off x="3200400" y="877824"/>
            <a:ext cx="2743200" cy="274320"/>
          </a:xfrm>
          <a:prstGeom prst="rect">
            <a:avLst/>
          </a:prstGeom>
          <a:noFill/>
          <a:ln/>
        </p:spPr>
        <p:txBody>
          <a:bodyPr wrap="square" rtlCol="0" anchor="ctr"/>
          <a:lstStyle/>
          <a:p>
            <a:pPr indent="0" marL="0">
              <a:buNone/>
            </a:pPr>
            <a:r>
              <a:rPr lang="en-US" sz="1200" b="1" dirty="0">
                <a:solidFill>
                  <a:srgbClr val="F0C040"/>
                </a:solidFill>
              </a:rPr>
              <a:t>🏗️  Basic Structure Doctrine</a:t>
            </a:r>
            <a:endParaRPr lang="en-US" sz="1200" dirty="0"/>
          </a:p>
        </p:txBody>
      </p:sp>
      <p:sp>
        <p:nvSpPr>
          <p:cNvPr id="15" name="Text 13"/>
          <p:cNvSpPr/>
          <p:nvPr/>
        </p:nvSpPr>
        <p:spPr>
          <a:xfrm>
            <a:off x="3200400" y="1170432"/>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Fundamental constitutional framework cannot be destroyed by any amendment (1973).</a:t>
            </a:r>
            <a:endParaRPr lang="en-US" sz="1000" dirty="0"/>
          </a:p>
        </p:txBody>
      </p:sp>
      <p:sp>
        <p:nvSpPr>
          <p:cNvPr id="16" name="Shape 14"/>
          <p:cNvSpPr/>
          <p:nvPr/>
        </p:nvSpPr>
        <p:spPr>
          <a:xfrm>
            <a:off x="3108960" y="2231136"/>
            <a:ext cx="2926080" cy="1353312"/>
          </a:xfrm>
          <a:prstGeom prst="rect">
            <a:avLst/>
          </a:prstGeom>
          <a:solidFill>
            <a:srgbClr val="21262D"/>
          </a:solidFill>
          <a:ln w="12700">
            <a:solidFill>
              <a:srgbClr val="F0C040"/>
            </a:solidFill>
            <a:prstDash val="solid"/>
          </a:ln>
        </p:spPr>
      </p:sp>
      <p:sp>
        <p:nvSpPr>
          <p:cNvPr id="17" name="Text 15"/>
          <p:cNvSpPr/>
          <p:nvPr/>
        </p:nvSpPr>
        <p:spPr>
          <a:xfrm>
            <a:off x="3200400" y="2304288"/>
            <a:ext cx="2743200" cy="274320"/>
          </a:xfrm>
          <a:prstGeom prst="rect">
            <a:avLst/>
          </a:prstGeom>
          <a:noFill/>
          <a:ln/>
        </p:spPr>
        <p:txBody>
          <a:bodyPr wrap="square" rtlCol="0" anchor="ctr"/>
          <a:lstStyle/>
          <a:p>
            <a:pPr indent="0" marL="0">
              <a:buNone/>
            </a:pPr>
            <a:r>
              <a:rPr lang="en-US" sz="1200" b="1" dirty="0">
                <a:solidFill>
                  <a:srgbClr val="F0C040"/>
                </a:solidFill>
              </a:rPr>
              <a:t>🔑  Fundamental Rights</a:t>
            </a:r>
            <a:endParaRPr lang="en-US" sz="1200" dirty="0"/>
          </a:p>
        </p:txBody>
      </p:sp>
      <p:sp>
        <p:nvSpPr>
          <p:cNvPr id="18" name="Text 16"/>
          <p:cNvSpPr/>
          <p:nvPr/>
        </p:nvSpPr>
        <p:spPr>
          <a:xfrm>
            <a:off x="3200400" y="2596896"/>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Basic rights guaranteed by constitution; enforceable in courts against state action.</a:t>
            </a:r>
            <a:endParaRPr lang="en-US" sz="1000" dirty="0"/>
          </a:p>
        </p:txBody>
      </p:sp>
      <p:sp>
        <p:nvSpPr>
          <p:cNvPr id="19" name="Shape 17"/>
          <p:cNvSpPr/>
          <p:nvPr/>
        </p:nvSpPr>
        <p:spPr>
          <a:xfrm>
            <a:off x="3108960" y="3657600"/>
            <a:ext cx="2926080" cy="1353312"/>
          </a:xfrm>
          <a:prstGeom prst="rect">
            <a:avLst/>
          </a:prstGeom>
          <a:solidFill>
            <a:srgbClr val="21262D"/>
          </a:solidFill>
          <a:ln w="12700">
            <a:solidFill>
              <a:srgbClr val="F0C040"/>
            </a:solidFill>
            <a:prstDash val="solid"/>
          </a:ln>
        </p:spPr>
      </p:sp>
      <p:sp>
        <p:nvSpPr>
          <p:cNvPr id="20" name="Text 18"/>
          <p:cNvSpPr/>
          <p:nvPr/>
        </p:nvSpPr>
        <p:spPr>
          <a:xfrm>
            <a:off x="3200400" y="3730752"/>
            <a:ext cx="2743200" cy="274320"/>
          </a:xfrm>
          <a:prstGeom prst="rect">
            <a:avLst/>
          </a:prstGeom>
          <a:noFill/>
          <a:ln/>
        </p:spPr>
        <p:txBody>
          <a:bodyPr wrap="square" rtlCol="0" anchor="ctr"/>
          <a:lstStyle/>
          <a:p>
            <a:pPr indent="0" marL="0">
              <a:buNone/>
            </a:pPr>
            <a:r>
              <a:rPr lang="en-US" sz="1200" b="1" dirty="0">
                <a:solidFill>
                  <a:srgbClr val="F0C040"/>
                </a:solidFill>
              </a:rPr>
              <a:t>📜  Rule of Law</a:t>
            </a:r>
            <a:endParaRPr lang="en-US" sz="1200" dirty="0"/>
          </a:p>
        </p:txBody>
      </p:sp>
      <p:sp>
        <p:nvSpPr>
          <p:cNvPr id="21" name="Text 19"/>
          <p:cNvSpPr/>
          <p:nvPr/>
        </p:nvSpPr>
        <p:spPr>
          <a:xfrm>
            <a:off x="3200400" y="4023360"/>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All individuals and institutions — including govt — are accountable under the law.</a:t>
            </a:r>
            <a:endParaRPr lang="en-US" sz="1000" dirty="0"/>
          </a:p>
        </p:txBody>
      </p:sp>
      <p:sp>
        <p:nvSpPr>
          <p:cNvPr id="22" name="Shape 20"/>
          <p:cNvSpPr/>
          <p:nvPr/>
        </p:nvSpPr>
        <p:spPr>
          <a:xfrm>
            <a:off x="6126480" y="804672"/>
            <a:ext cx="2926080" cy="1353312"/>
          </a:xfrm>
          <a:prstGeom prst="rect">
            <a:avLst/>
          </a:prstGeom>
          <a:solidFill>
            <a:srgbClr val="21262D"/>
          </a:solidFill>
          <a:ln w="12700">
            <a:solidFill>
              <a:srgbClr val="F0C040"/>
            </a:solidFill>
            <a:prstDash val="solid"/>
          </a:ln>
        </p:spPr>
      </p:sp>
      <p:sp>
        <p:nvSpPr>
          <p:cNvPr id="23" name="Text 21"/>
          <p:cNvSpPr/>
          <p:nvPr/>
        </p:nvSpPr>
        <p:spPr>
          <a:xfrm>
            <a:off x="6217920" y="877824"/>
            <a:ext cx="2743200" cy="274320"/>
          </a:xfrm>
          <a:prstGeom prst="rect">
            <a:avLst/>
          </a:prstGeom>
          <a:noFill/>
          <a:ln/>
        </p:spPr>
        <p:txBody>
          <a:bodyPr wrap="square" rtlCol="0" anchor="ctr"/>
          <a:lstStyle/>
          <a:p>
            <a:pPr indent="0" marL="0">
              <a:buNone/>
            </a:pPr>
            <a:r>
              <a:rPr lang="en-US" sz="1200" b="1" dirty="0">
                <a:solidFill>
                  <a:srgbClr val="F0C040"/>
                </a:solidFill>
              </a:rPr>
              <a:t>🚨  Emergency Provisions</a:t>
            </a:r>
            <a:endParaRPr lang="en-US" sz="1200" dirty="0"/>
          </a:p>
        </p:txBody>
      </p:sp>
      <p:sp>
        <p:nvSpPr>
          <p:cNvPr id="24" name="Text 22"/>
          <p:cNvSpPr/>
          <p:nvPr/>
        </p:nvSpPr>
        <p:spPr>
          <a:xfrm>
            <a:off x="6217920" y="1170432"/>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Extraordinary powers during national/state/financial crises; may suspend certain rights.</a:t>
            </a:r>
            <a:endParaRPr lang="en-US" sz="1000" dirty="0"/>
          </a:p>
        </p:txBody>
      </p:sp>
      <p:sp>
        <p:nvSpPr>
          <p:cNvPr id="25" name="Shape 23"/>
          <p:cNvSpPr/>
          <p:nvPr/>
        </p:nvSpPr>
        <p:spPr>
          <a:xfrm>
            <a:off x="6126480" y="2231136"/>
            <a:ext cx="2926080" cy="1353312"/>
          </a:xfrm>
          <a:prstGeom prst="rect">
            <a:avLst/>
          </a:prstGeom>
          <a:solidFill>
            <a:srgbClr val="21262D"/>
          </a:solidFill>
          <a:ln w="12700">
            <a:solidFill>
              <a:srgbClr val="F0C040"/>
            </a:solidFill>
            <a:prstDash val="solid"/>
          </a:ln>
        </p:spPr>
      </p:sp>
      <p:sp>
        <p:nvSpPr>
          <p:cNvPr id="26" name="Text 24"/>
          <p:cNvSpPr/>
          <p:nvPr/>
        </p:nvSpPr>
        <p:spPr>
          <a:xfrm>
            <a:off x="6217920" y="2304288"/>
            <a:ext cx="2743200" cy="274320"/>
          </a:xfrm>
          <a:prstGeom prst="rect">
            <a:avLst/>
          </a:prstGeom>
          <a:noFill/>
          <a:ln/>
        </p:spPr>
        <p:txBody>
          <a:bodyPr wrap="square" rtlCol="0" anchor="ctr"/>
          <a:lstStyle/>
          <a:p>
            <a:pPr indent="0" marL="0">
              <a:buNone/>
            </a:pPr>
            <a:r>
              <a:rPr lang="en-US" sz="1200" b="1" dirty="0">
                <a:solidFill>
                  <a:srgbClr val="F0C040"/>
                </a:solidFill>
              </a:rPr>
              <a:t>📋  Union List / State List</a:t>
            </a:r>
            <a:endParaRPr lang="en-US" sz="1200" dirty="0"/>
          </a:p>
        </p:txBody>
      </p:sp>
      <p:sp>
        <p:nvSpPr>
          <p:cNvPr id="27" name="Text 25"/>
          <p:cNvSpPr/>
          <p:nvPr/>
        </p:nvSpPr>
        <p:spPr>
          <a:xfrm>
            <a:off x="6217920" y="2596896"/>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Federal division of legislative powers: Union (defense, banking) vs. State (police, land).</a:t>
            </a:r>
            <a:endParaRPr lang="en-US" sz="1000" dirty="0"/>
          </a:p>
        </p:txBody>
      </p:sp>
      <p:sp>
        <p:nvSpPr>
          <p:cNvPr id="28" name="Shape 26"/>
          <p:cNvSpPr/>
          <p:nvPr/>
        </p:nvSpPr>
        <p:spPr>
          <a:xfrm>
            <a:off x="6126480" y="3657600"/>
            <a:ext cx="2926080" cy="1353312"/>
          </a:xfrm>
          <a:prstGeom prst="rect">
            <a:avLst/>
          </a:prstGeom>
          <a:solidFill>
            <a:srgbClr val="21262D"/>
          </a:solidFill>
          <a:ln w="12700">
            <a:solidFill>
              <a:srgbClr val="F0C040"/>
            </a:solidFill>
            <a:prstDash val="solid"/>
          </a:ln>
        </p:spPr>
      </p:sp>
      <p:sp>
        <p:nvSpPr>
          <p:cNvPr id="29" name="Text 27"/>
          <p:cNvSpPr/>
          <p:nvPr/>
        </p:nvSpPr>
        <p:spPr>
          <a:xfrm>
            <a:off x="6217920" y="3730752"/>
            <a:ext cx="2743200" cy="274320"/>
          </a:xfrm>
          <a:prstGeom prst="rect">
            <a:avLst/>
          </a:prstGeom>
          <a:noFill/>
          <a:ln/>
        </p:spPr>
        <p:txBody>
          <a:bodyPr wrap="square" rtlCol="0" anchor="ctr"/>
          <a:lstStyle/>
          <a:p>
            <a:pPr indent="0" marL="0">
              <a:buNone/>
            </a:pPr>
            <a:r>
              <a:rPr lang="en-US" sz="1200" b="1" dirty="0">
                <a:solidFill>
                  <a:srgbClr val="F0C040"/>
                </a:solidFill>
              </a:rPr>
              <a:t>📜  Separation of Powers</a:t>
            </a:r>
            <a:endParaRPr lang="en-US" sz="1200" dirty="0"/>
          </a:p>
        </p:txBody>
      </p:sp>
      <p:sp>
        <p:nvSpPr>
          <p:cNvPr id="30" name="Text 28"/>
          <p:cNvSpPr/>
          <p:nvPr/>
        </p:nvSpPr>
        <p:spPr>
          <a:xfrm>
            <a:off x="6217920" y="4023360"/>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Executive, legislative, and judicial branches each have distinct and separate powers.</a:t>
            </a:r>
            <a:endParaRPr lang="en-US" sz="1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Slide 22">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3FB950"/>
          </a:solidFill>
          <a:ln/>
        </p:spPr>
      </p:sp>
      <p:sp>
        <p:nvSpPr>
          <p:cNvPr id="3" name="Text 1"/>
          <p:cNvSpPr/>
          <p:nvPr/>
        </p:nvSpPr>
        <p:spPr>
          <a:xfrm>
            <a:off x="274320" y="73152"/>
            <a:ext cx="8595360" cy="512064"/>
          </a:xfrm>
          <a:prstGeom prst="rect">
            <a:avLst/>
          </a:prstGeom>
          <a:noFill/>
          <a:ln/>
        </p:spPr>
        <p:txBody>
          <a:bodyPr wrap="square" rtlCol="0" anchor="ctr"/>
          <a:lstStyle/>
          <a:p>
            <a:pPr indent="0" marL="0">
              <a:buNone/>
            </a:pPr>
            <a:r>
              <a:rPr lang="en-US" sz="2000" b="1" spc="300" kern="0" dirty="0">
                <a:solidFill>
                  <a:srgbClr val="FFFFFF"/>
                </a:solidFill>
              </a:rPr>
              <a:t>🗳️  ELECTORAL SYSTEM — DEMOCRACY IN ACTION</a:t>
            </a:r>
            <a:endParaRPr lang="en-US" sz="2000" dirty="0"/>
          </a:p>
        </p:txBody>
      </p:sp>
      <p:sp>
        <p:nvSpPr>
          <p:cNvPr id="4" name="Shape 2"/>
          <p:cNvSpPr/>
          <p:nvPr/>
        </p:nvSpPr>
        <p:spPr>
          <a:xfrm>
            <a:off x="91440" y="804672"/>
            <a:ext cx="2926080" cy="1353312"/>
          </a:xfrm>
          <a:prstGeom prst="rect">
            <a:avLst/>
          </a:prstGeom>
          <a:solidFill>
            <a:srgbClr val="21262D"/>
          </a:solidFill>
          <a:ln w="12700">
            <a:solidFill>
              <a:srgbClr val="3FB950"/>
            </a:solidFill>
            <a:prstDash val="solid"/>
          </a:ln>
        </p:spPr>
      </p:sp>
      <p:sp>
        <p:nvSpPr>
          <p:cNvPr id="5" name="Text 3"/>
          <p:cNvSpPr/>
          <p:nvPr/>
        </p:nvSpPr>
        <p:spPr>
          <a:xfrm>
            <a:off x="182880" y="877824"/>
            <a:ext cx="2743200" cy="274320"/>
          </a:xfrm>
          <a:prstGeom prst="rect">
            <a:avLst/>
          </a:prstGeom>
          <a:noFill/>
          <a:ln/>
        </p:spPr>
        <p:txBody>
          <a:bodyPr wrap="square" rtlCol="0" anchor="ctr"/>
          <a:lstStyle/>
          <a:p>
            <a:pPr indent="0" marL="0">
              <a:buNone/>
            </a:pPr>
            <a:r>
              <a:rPr lang="en-US" sz="1200" b="1" dirty="0">
                <a:solidFill>
                  <a:srgbClr val="3FB950"/>
                </a:solidFill>
              </a:rPr>
              <a:t>🗳️  Universal Suffrage</a:t>
            </a:r>
            <a:endParaRPr lang="en-US" sz="1200" dirty="0"/>
          </a:p>
        </p:txBody>
      </p:sp>
      <p:sp>
        <p:nvSpPr>
          <p:cNvPr id="6" name="Text 4"/>
          <p:cNvSpPr/>
          <p:nvPr/>
        </p:nvSpPr>
        <p:spPr>
          <a:xfrm>
            <a:off x="182880" y="1170432"/>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All adults vote without discrimination — the bedrock of modern democracy.</a:t>
            </a:r>
            <a:endParaRPr lang="en-US" sz="1000" dirty="0"/>
          </a:p>
        </p:txBody>
      </p:sp>
      <p:sp>
        <p:nvSpPr>
          <p:cNvPr id="7" name="Shape 5"/>
          <p:cNvSpPr/>
          <p:nvPr/>
        </p:nvSpPr>
        <p:spPr>
          <a:xfrm>
            <a:off x="91440" y="2231136"/>
            <a:ext cx="2926080" cy="1353312"/>
          </a:xfrm>
          <a:prstGeom prst="rect">
            <a:avLst/>
          </a:prstGeom>
          <a:solidFill>
            <a:srgbClr val="21262D"/>
          </a:solidFill>
          <a:ln w="12700">
            <a:solidFill>
              <a:srgbClr val="3FB950"/>
            </a:solidFill>
            <a:prstDash val="solid"/>
          </a:ln>
        </p:spPr>
      </p:sp>
      <p:sp>
        <p:nvSpPr>
          <p:cNvPr id="8" name="Text 6"/>
          <p:cNvSpPr/>
          <p:nvPr/>
        </p:nvSpPr>
        <p:spPr>
          <a:xfrm>
            <a:off x="182880" y="2304288"/>
            <a:ext cx="2743200" cy="274320"/>
          </a:xfrm>
          <a:prstGeom prst="rect">
            <a:avLst/>
          </a:prstGeom>
          <a:noFill/>
          <a:ln/>
        </p:spPr>
        <p:txBody>
          <a:bodyPr wrap="square" rtlCol="0" anchor="ctr"/>
          <a:lstStyle/>
          <a:p>
            <a:pPr indent="0" marL="0">
              <a:buNone/>
            </a:pPr>
            <a:r>
              <a:rPr lang="en-US" sz="1200" b="1" dirty="0">
                <a:solidFill>
                  <a:srgbClr val="3FB950"/>
                </a:solidFill>
              </a:rPr>
              <a:t>🏛️  FPTP</a:t>
            </a:r>
            <a:endParaRPr lang="en-US" sz="1200" dirty="0"/>
          </a:p>
        </p:txBody>
      </p:sp>
      <p:sp>
        <p:nvSpPr>
          <p:cNvPr id="9" name="Text 7"/>
          <p:cNvSpPr/>
          <p:nvPr/>
        </p:nvSpPr>
        <p:spPr>
          <a:xfrm>
            <a:off x="182880" y="2596896"/>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First Past the Post: most votes wins, even without absolute majority; simple but distorts.</a:t>
            </a:r>
            <a:endParaRPr lang="en-US" sz="1000" dirty="0"/>
          </a:p>
        </p:txBody>
      </p:sp>
      <p:sp>
        <p:nvSpPr>
          <p:cNvPr id="10" name="Shape 8"/>
          <p:cNvSpPr/>
          <p:nvPr/>
        </p:nvSpPr>
        <p:spPr>
          <a:xfrm>
            <a:off x="91440" y="3657600"/>
            <a:ext cx="2926080" cy="1353312"/>
          </a:xfrm>
          <a:prstGeom prst="rect">
            <a:avLst/>
          </a:prstGeom>
          <a:solidFill>
            <a:srgbClr val="21262D"/>
          </a:solidFill>
          <a:ln w="12700">
            <a:solidFill>
              <a:srgbClr val="3FB950"/>
            </a:solidFill>
            <a:prstDash val="solid"/>
          </a:ln>
        </p:spPr>
      </p:sp>
      <p:sp>
        <p:nvSpPr>
          <p:cNvPr id="11" name="Text 9"/>
          <p:cNvSpPr/>
          <p:nvPr/>
        </p:nvSpPr>
        <p:spPr>
          <a:xfrm>
            <a:off x="182880" y="3730752"/>
            <a:ext cx="2743200" cy="274320"/>
          </a:xfrm>
          <a:prstGeom prst="rect">
            <a:avLst/>
          </a:prstGeom>
          <a:noFill/>
          <a:ln/>
        </p:spPr>
        <p:txBody>
          <a:bodyPr wrap="square" rtlCol="0" anchor="ctr"/>
          <a:lstStyle/>
          <a:p>
            <a:pPr indent="0" marL="0">
              <a:buNone/>
            </a:pPr>
            <a:r>
              <a:rPr lang="en-US" sz="1200" b="1" dirty="0">
                <a:solidFill>
                  <a:srgbClr val="3FB950"/>
                </a:solidFill>
              </a:rPr>
              <a:t>📊  Proportional Representation</a:t>
            </a:r>
            <a:endParaRPr lang="en-US" sz="1200" dirty="0"/>
          </a:p>
        </p:txBody>
      </p:sp>
      <p:sp>
        <p:nvSpPr>
          <p:cNvPr id="12" name="Text 10"/>
          <p:cNvSpPr/>
          <p:nvPr/>
        </p:nvSpPr>
        <p:spPr>
          <a:xfrm>
            <a:off x="182880" y="4023360"/>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Seats allocated proportional to votes; ensures minority voices in legislature.</a:t>
            </a:r>
            <a:endParaRPr lang="en-US" sz="1000" dirty="0"/>
          </a:p>
        </p:txBody>
      </p:sp>
      <p:sp>
        <p:nvSpPr>
          <p:cNvPr id="13" name="Shape 11"/>
          <p:cNvSpPr/>
          <p:nvPr/>
        </p:nvSpPr>
        <p:spPr>
          <a:xfrm>
            <a:off x="3108960" y="804672"/>
            <a:ext cx="2926080" cy="1353312"/>
          </a:xfrm>
          <a:prstGeom prst="rect">
            <a:avLst/>
          </a:prstGeom>
          <a:solidFill>
            <a:srgbClr val="21262D"/>
          </a:solidFill>
          <a:ln w="12700">
            <a:solidFill>
              <a:srgbClr val="3FB950"/>
            </a:solidFill>
            <a:prstDash val="solid"/>
          </a:ln>
        </p:spPr>
      </p:sp>
      <p:sp>
        <p:nvSpPr>
          <p:cNvPr id="14" name="Text 12"/>
          <p:cNvSpPr/>
          <p:nvPr/>
        </p:nvSpPr>
        <p:spPr>
          <a:xfrm>
            <a:off x="3200400" y="877824"/>
            <a:ext cx="2743200" cy="274320"/>
          </a:xfrm>
          <a:prstGeom prst="rect">
            <a:avLst/>
          </a:prstGeom>
          <a:noFill/>
          <a:ln/>
        </p:spPr>
        <p:txBody>
          <a:bodyPr wrap="square" rtlCol="0" anchor="ctr"/>
          <a:lstStyle/>
          <a:p>
            <a:pPr indent="0" marL="0">
              <a:buNone/>
            </a:pPr>
            <a:r>
              <a:rPr lang="en-US" sz="1200" b="1" dirty="0">
                <a:solidFill>
                  <a:srgbClr val="3FB950"/>
                </a:solidFill>
              </a:rPr>
              <a:t>📐  Delimitation</a:t>
            </a:r>
            <a:endParaRPr lang="en-US" sz="1200" dirty="0"/>
          </a:p>
        </p:txBody>
      </p:sp>
      <p:sp>
        <p:nvSpPr>
          <p:cNvPr id="15" name="Text 13"/>
          <p:cNvSpPr/>
          <p:nvPr/>
        </p:nvSpPr>
        <p:spPr>
          <a:xfrm>
            <a:off x="3200400" y="1170432"/>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Redraws constituency boundaries after census; ensures equal representation.</a:t>
            </a:r>
            <a:endParaRPr lang="en-US" sz="1000" dirty="0"/>
          </a:p>
        </p:txBody>
      </p:sp>
      <p:sp>
        <p:nvSpPr>
          <p:cNvPr id="16" name="Shape 14"/>
          <p:cNvSpPr/>
          <p:nvPr/>
        </p:nvSpPr>
        <p:spPr>
          <a:xfrm>
            <a:off x="3108960" y="2231136"/>
            <a:ext cx="2926080" cy="1353312"/>
          </a:xfrm>
          <a:prstGeom prst="rect">
            <a:avLst/>
          </a:prstGeom>
          <a:solidFill>
            <a:srgbClr val="21262D"/>
          </a:solidFill>
          <a:ln w="12700">
            <a:solidFill>
              <a:srgbClr val="3FB950"/>
            </a:solidFill>
            <a:prstDash val="solid"/>
          </a:ln>
        </p:spPr>
      </p:sp>
      <p:sp>
        <p:nvSpPr>
          <p:cNvPr id="17" name="Text 15"/>
          <p:cNvSpPr/>
          <p:nvPr/>
        </p:nvSpPr>
        <p:spPr>
          <a:xfrm>
            <a:off x="3200400" y="2304288"/>
            <a:ext cx="2743200" cy="274320"/>
          </a:xfrm>
          <a:prstGeom prst="rect">
            <a:avLst/>
          </a:prstGeom>
          <a:noFill/>
          <a:ln/>
        </p:spPr>
        <p:txBody>
          <a:bodyPr wrap="square" rtlCol="0" anchor="ctr"/>
          <a:lstStyle/>
          <a:p>
            <a:pPr indent="0" marL="0">
              <a:buNone/>
            </a:pPr>
            <a:r>
              <a:rPr lang="en-US" sz="1200" b="1" dirty="0">
                <a:solidFill>
                  <a:srgbClr val="3FB950"/>
                </a:solidFill>
              </a:rPr>
              <a:t>🔒  Gerrymandering</a:t>
            </a:r>
            <a:endParaRPr lang="en-US" sz="1200" dirty="0"/>
          </a:p>
        </p:txBody>
      </p:sp>
      <p:sp>
        <p:nvSpPr>
          <p:cNvPr id="18" name="Text 16"/>
          <p:cNvSpPr/>
          <p:nvPr/>
        </p:nvSpPr>
        <p:spPr>
          <a:xfrm>
            <a:off x="3200400" y="2596896"/>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Manipulating boundaries for partisan advantage; undermines democratic fairness.</a:t>
            </a:r>
            <a:endParaRPr lang="en-US" sz="1000" dirty="0"/>
          </a:p>
        </p:txBody>
      </p:sp>
      <p:sp>
        <p:nvSpPr>
          <p:cNvPr id="19" name="Shape 17"/>
          <p:cNvSpPr/>
          <p:nvPr/>
        </p:nvSpPr>
        <p:spPr>
          <a:xfrm>
            <a:off x="3108960" y="3657600"/>
            <a:ext cx="2926080" cy="1353312"/>
          </a:xfrm>
          <a:prstGeom prst="rect">
            <a:avLst/>
          </a:prstGeom>
          <a:solidFill>
            <a:srgbClr val="21262D"/>
          </a:solidFill>
          <a:ln w="12700">
            <a:solidFill>
              <a:srgbClr val="3FB950"/>
            </a:solidFill>
            <a:prstDash val="solid"/>
          </a:ln>
        </p:spPr>
      </p:sp>
      <p:sp>
        <p:nvSpPr>
          <p:cNvPr id="20" name="Text 18"/>
          <p:cNvSpPr/>
          <p:nvPr/>
        </p:nvSpPr>
        <p:spPr>
          <a:xfrm>
            <a:off x="3200400" y="3730752"/>
            <a:ext cx="2743200" cy="274320"/>
          </a:xfrm>
          <a:prstGeom prst="rect">
            <a:avLst/>
          </a:prstGeom>
          <a:noFill/>
          <a:ln/>
        </p:spPr>
        <p:txBody>
          <a:bodyPr wrap="square" rtlCol="0" anchor="ctr"/>
          <a:lstStyle/>
          <a:p>
            <a:pPr indent="0" marL="0">
              <a:buNone/>
            </a:pPr>
            <a:r>
              <a:rPr lang="en-US" sz="1200" b="1" dirty="0">
                <a:solidFill>
                  <a:srgbClr val="3FB950"/>
                </a:solidFill>
              </a:rPr>
              <a:t>🗳️  NOTA</a:t>
            </a:r>
            <a:endParaRPr lang="en-US" sz="1200" dirty="0"/>
          </a:p>
        </p:txBody>
      </p:sp>
      <p:sp>
        <p:nvSpPr>
          <p:cNvPr id="21" name="Text 19"/>
          <p:cNvSpPr/>
          <p:nvPr/>
        </p:nvSpPr>
        <p:spPr>
          <a:xfrm>
            <a:off x="3200400" y="4023360"/>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None of the Above option on ballot; protest vote against all candidates.</a:t>
            </a:r>
            <a:endParaRPr lang="en-US" sz="1000" dirty="0"/>
          </a:p>
        </p:txBody>
      </p:sp>
      <p:sp>
        <p:nvSpPr>
          <p:cNvPr id="22" name="Shape 20"/>
          <p:cNvSpPr/>
          <p:nvPr/>
        </p:nvSpPr>
        <p:spPr>
          <a:xfrm>
            <a:off x="6126480" y="804672"/>
            <a:ext cx="2926080" cy="1353312"/>
          </a:xfrm>
          <a:prstGeom prst="rect">
            <a:avLst/>
          </a:prstGeom>
          <a:solidFill>
            <a:srgbClr val="21262D"/>
          </a:solidFill>
          <a:ln w="12700">
            <a:solidFill>
              <a:srgbClr val="3FB950"/>
            </a:solidFill>
            <a:prstDash val="solid"/>
          </a:ln>
        </p:spPr>
      </p:sp>
      <p:sp>
        <p:nvSpPr>
          <p:cNvPr id="23" name="Text 21"/>
          <p:cNvSpPr/>
          <p:nvPr/>
        </p:nvSpPr>
        <p:spPr>
          <a:xfrm>
            <a:off x="6217920" y="877824"/>
            <a:ext cx="2743200" cy="274320"/>
          </a:xfrm>
          <a:prstGeom prst="rect">
            <a:avLst/>
          </a:prstGeom>
          <a:noFill/>
          <a:ln/>
        </p:spPr>
        <p:txBody>
          <a:bodyPr wrap="square" rtlCol="0" anchor="ctr"/>
          <a:lstStyle/>
          <a:p>
            <a:pPr indent="0" marL="0">
              <a:buNone/>
            </a:pPr>
            <a:r>
              <a:rPr lang="en-US" sz="1200" b="1" dirty="0">
                <a:solidFill>
                  <a:srgbClr val="3FB950"/>
                </a:solidFill>
              </a:rPr>
              <a:t>📡  Electoral College</a:t>
            </a:r>
            <a:endParaRPr lang="en-US" sz="1200" dirty="0"/>
          </a:p>
        </p:txBody>
      </p:sp>
      <p:sp>
        <p:nvSpPr>
          <p:cNvPr id="24" name="Text 22"/>
          <p:cNvSpPr/>
          <p:nvPr/>
        </p:nvSpPr>
        <p:spPr>
          <a:xfrm>
            <a:off x="6217920" y="1170432"/>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Electors formally choose president; used in USA and India.</a:t>
            </a:r>
            <a:endParaRPr lang="en-US" sz="1000" dirty="0"/>
          </a:p>
        </p:txBody>
      </p:sp>
      <p:sp>
        <p:nvSpPr>
          <p:cNvPr id="25" name="Shape 23"/>
          <p:cNvSpPr/>
          <p:nvPr/>
        </p:nvSpPr>
        <p:spPr>
          <a:xfrm>
            <a:off x="6126480" y="2231136"/>
            <a:ext cx="2926080" cy="1353312"/>
          </a:xfrm>
          <a:prstGeom prst="rect">
            <a:avLst/>
          </a:prstGeom>
          <a:solidFill>
            <a:srgbClr val="21262D"/>
          </a:solidFill>
          <a:ln w="12700">
            <a:solidFill>
              <a:srgbClr val="3FB950"/>
            </a:solidFill>
            <a:prstDash val="solid"/>
          </a:ln>
        </p:spPr>
      </p:sp>
      <p:sp>
        <p:nvSpPr>
          <p:cNvPr id="26" name="Text 24"/>
          <p:cNvSpPr/>
          <p:nvPr/>
        </p:nvSpPr>
        <p:spPr>
          <a:xfrm>
            <a:off x="6217920" y="2304288"/>
            <a:ext cx="2743200" cy="274320"/>
          </a:xfrm>
          <a:prstGeom prst="rect">
            <a:avLst/>
          </a:prstGeom>
          <a:noFill/>
          <a:ln/>
        </p:spPr>
        <p:txBody>
          <a:bodyPr wrap="square" rtlCol="0" anchor="ctr"/>
          <a:lstStyle/>
          <a:p>
            <a:pPr indent="0" marL="0">
              <a:buNone/>
            </a:pPr>
            <a:r>
              <a:rPr lang="en-US" sz="1200" b="1" dirty="0">
                <a:solidFill>
                  <a:srgbClr val="3FB950"/>
                </a:solidFill>
              </a:rPr>
              <a:t>📊  Model Code of Conduct</a:t>
            </a:r>
            <a:endParaRPr lang="en-US" sz="1200" dirty="0"/>
          </a:p>
        </p:txBody>
      </p:sp>
      <p:sp>
        <p:nvSpPr>
          <p:cNvPr id="27" name="Text 25"/>
          <p:cNvSpPr/>
          <p:nvPr/>
        </p:nvSpPr>
        <p:spPr>
          <a:xfrm>
            <a:off x="6217920" y="2596896"/>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Election Commission guidelines ensuring free and fair polls for all parties.</a:t>
            </a:r>
            <a:endParaRPr lang="en-US" sz="1000" dirty="0"/>
          </a:p>
        </p:txBody>
      </p:sp>
      <p:sp>
        <p:nvSpPr>
          <p:cNvPr id="28" name="Shape 26"/>
          <p:cNvSpPr/>
          <p:nvPr/>
        </p:nvSpPr>
        <p:spPr>
          <a:xfrm>
            <a:off x="6126480" y="3657600"/>
            <a:ext cx="2926080" cy="1353312"/>
          </a:xfrm>
          <a:prstGeom prst="rect">
            <a:avLst/>
          </a:prstGeom>
          <a:solidFill>
            <a:srgbClr val="21262D"/>
          </a:solidFill>
          <a:ln w="12700">
            <a:solidFill>
              <a:srgbClr val="3FB950"/>
            </a:solidFill>
            <a:prstDash val="solid"/>
          </a:ln>
        </p:spPr>
      </p:sp>
      <p:sp>
        <p:nvSpPr>
          <p:cNvPr id="29" name="Text 27"/>
          <p:cNvSpPr/>
          <p:nvPr/>
        </p:nvSpPr>
        <p:spPr>
          <a:xfrm>
            <a:off x="6217920" y="3730752"/>
            <a:ext cx="2743200" cy="274320"/>
          </a:xfrm>
          <a:prstGeom prst="rect">
            <a:avLst/>
          </a:prstGeom>
          <a:noFill/>
          <a:ln/>
        </p:spPr>
        <p:txBody>
          <a:bodyPr wrap="square" rtlCol="0" anchor="ctr"/>
          <a:lstStyle/>
          <a:p>
            <a:pPr indent="0" marL="0">
              <a:buNone/>
            </a:pPr>
            <a:r>
              <a:rPr lang="en-US" sz="1200" b="1" dirty="0">
                <a:solidFill>
                  <a:srgbClr val="3FB950"/>
                </a:solidFill>
              </a:rPr>
              <a:t>🔄  By-Election</a:t>
            </a:r>
            <a:endParaRPr lang="en-US" sz="1200" dirty="0"/>
          </a:p>
        </p:txBody>
      </p:sp>
      <p:sp>
        <p:nvSpPr>
          <p:cNvPr id="30" name="Text 28"/>
          <p:cNvSpPr/>
          <p:nvPr/>
        </p:nvSpPr>
        <p:spPr>
          <a:xfrm>
            <a:off x="6217920" y="4023360"/>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Fills a vacant seat mid-term; triggered by death, resignation, or disqualification.</a:t>
            </a:r>
            <a:endParaRPr lang="en-US" sz="1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23">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8957E5"/>
          </a:solidFill>
          <a:ln/>
        </p:spPr>
      </p:sp>
      <p:sp>
        <p:nvSpPr>
          <p:cNvPr id="3" name="Text 1"/>
          <p:cNvSpPr/>
          <p:nvPr/>
        </p:nvSpPr>
        <p:spPr>
          <a:xfrm>
            <a:off x="274320" y="73152"/>
            <a:ext cx="8595360" cy="512064"/>
          </a:xfrm>
          <a:prstGeom prst="rect">
            <a:avLst/>
          </a:prstGeom>
          <a:noFill/>
          <a:ln/>
        </p:spPr>
        <p:txBody>
          <a:bodyPr wrap="square" rtlCol="0" anchor="ctr"/>
          <a:lstStyle/>
          <a:p>
            <a:pPr indent="0" marL="0">
              <a:buNone/>
            </a:pPr>
            <a:r>
              <a:rPr lang="en-US" sz="2000" b="1" spc="300" kern="0" dirty="0">
                <a:solidFill>
                  <a:srgbClr val="FFFFFF"/>
                </a:solidFill>
              </a:rPr>
              <a:t>🏗️  LEGISLATURE — LAW-MAKING PROCESS</a:t>
            </a:r>
            <a:endParaRPr lang="en-US" sz="2000" dirty="0"/>
          </a:p>
        </p:txBody>
      </p:sp>
      <p:sp>
        <p:nvSpPr>
          <p:cNvPr id="4" name="Shape 2"/>
          <p:cNvSpPr/>
          <p:nvPr/>
        </p:nvSpPr>
        <p:spPr>
          <a:xfrm>
            <a:off x="91440" y="804672"/>
            <a:ext cx="2926080" cy="1353312"/>
          </a:xfrm>
          <a:prstGeom prst="rect">
            <a:avLst/>
          </a:prstGeom>
          <a:solidFill>
            <a:srgbClr val="21262D"/>
          </a:solidFill>
          <a:ln w="12700">
            <a:solidFill>
              <a:srgbClr val="8957E5"/>
            </a:solidFill>
            <a:prstDash val="solid"/>
          </a:ln>
        </p:spPr>
      </p:sp>
      <p:sp>
        <p:nvSpPr>
          <p:cNvPr id="5" name="Text 3"/>
          <p:cNvSpPr/>
          <p:nvPr/>
        </p:nvSpPr>
        <p:spPr>
          <a:xfrm>
            <a:off x="182880" y="877824"/>
            <a:ext cx="2743200" cy="274320"/>
          </a:xfrm>
          <a:prstGeom prst="rect">
            <a:avLst/>
          </a:prstGeom>
          <a:noFill/>
          <a:ln/>
        </p:spPr>
        <p:txBody>
          <a:bodyPr wrap="square" rtlCol="0" anchor="ctr"/>
          <a:lstStyle/>
          <a:p>
            <a:pPr indent="0" marL="0">
              <a:buNone/>
            </a:pPr>
            <a:r>
              <a:rPr lang="en-US" sz="1200" b="1" dirty="0">
                <a:solidFill>
                  <a:srgbClr val="8957E5"/>
                </a:solidFill>
              </a:rPr>
              <a:t>📝  Bill → Act</a:t>
            </a:r>
            <a:endParaRPr lang="en-US" sz="1200" dirty="0"/>
          </a:p>
        </p:txBody>
      </p:sp>
      <p:sp>
        <p:nvSpPr>
          <p:cNvPr id="6" name="Text 4"/>
          <p:cNvSpPr/>
          <p:nvPr/>
        </p:nvSpPr>
        <p:spPr>
          <a:xfrm>
            <a:off x="182880" y="1170432"/>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Bill is proposed → debated → amended → voted → signed → becomes Act (law).</a:t>
            </a:r>
            <a:endParaRPr lang="en-US" sz="1000" dirty="0"/>
          </a:p>
        </p:txBody>
      </p:sp>
      <p:sp>
        <p:nvSpPr>
          <p:cNvPr id="7" name="Shape 5"/>
          <p:cNvSpPr/>
          <p:nvPr/>
        </p:nvSpPr>
        <p:spPr>
          <a:xfrm>
            <a:off x="91440" y="2231136"/>
            <a:ext cx="2926080" cy="1353312"/>
          </a:xfrm>
          <a:prstGeom prst="rect">
            <a:avLst/>
          </a:prstGeom>
          <a:solidFill>
            <a:srgbClr val="21262D"/>
          </a:solidFill>
          <a:ln w="12700">
            <a:solidFill>
              <a:srgbClr val="8957E5"/>
            </a:solidFill>
            <a:prstDash val="solid"/>
          </a:ln>
        </p:spPr>
      </p:sp>
      <p:sp>
        <p:nvSpPr>
          <p:cNvPr id="8" name="Text 6"/>
          <p:cNvSpPr/>
          <p:nvPr/>
        </p:nvSpPr>
        <p:spPr>
          <a:xfrm>
            <a:off x="182880" y="2304288"/>
            <a:ext cx="2743200" cy="274320"/>
          </a:xfrm>
          <a:prstGeom prst="rect">
            <a:avLst/>
          </a:prstGeom>
          <a:noFill/>
          <a:ln/>
        </p:spPr>
        <p:txBody>
          <a:bodyPr wrap="square" rtlCol="0" anchor="ctr"/>
          <a:lstStyle/>
          <a:p>
            <a:pPr indent="0" marL="0">
              <a:buNone/>
            </a:pPr>
            <a:r>
              <a:rPr lang="en-US" sz="1200" b="1" dirty="0">
                <a:solidFill>
                  <a:srgbClr val="8957E5"/>
                </a:solidFill>
              </a:rPr>
              <a:t>📋  Question Hour</a:t>
            </a:r>
            <a:endParaRPr lang="en-US" sz="1200" dirty="0"/>
          </a:p>
        </p:txBody>
      </p:sp>
      <p:sp>
        <p:nvSpPr>
          <p:cNvPr id="9" name="Text 7"/>
          <p:cNvSpPr/>
          <p:nvPr/>
        </p:nvSpPr>
        <p:spPr>
          <a:xfrm>
            <a:off x="182880" y="2596896"/>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Daily parliamentary period to question ministers; a key accountability mechanism.</a:t>
            </a:r>
            <a:endParaRPr lang="en-US" sz="1000" dirty="0"/>
          </a:p>
        </p:txBody>
      </p:sp>
      <p:sp>
        <p:nvSpPr>
          <p:cNvPr id="10" name="Shape 8"/>
          <p:cNvSpPr/>
          <p:nvPr/>
        </p:nvSpPr>
        <p:spPr>
          <a:xfrm>
            <a:off x="91440" y="3657600"/>
            <a:ext cx="2926080" cy="1353312"/>
          </a:xfrm>
          <a:prstGeom prst="rect">
            <a:avLst/>
          </a:prstGeom>
          <a:solidFill>
            <a:srgbClr val="21262D"/>
          </a:solidFill>
          <a:ln w="12700">
            <a:solidFill>
              <a:srgbClr val="8957E5"/>
            </a:solidFill>
            <a:prstDash val="solid"/>
          </a:ln>
        </p:spPr>
      </p:sp>
      <p:sp>
        <p:nvSpPr>
          <p:cNvPr id="11" name="Text 9"/>
          <p:cNvSpPr/>
          <p:nvPr/>
        </p:nvSpPr>
        <p:spPr>
          <a:xfrm>
            <a:off x="182880" y="3730752"/>
            <a:ext cx="2743200" cy="274320"/>
          </a:xfrm>
          <a:prstGeom prst="rect">
            <a:avLst/>
          </a:prstGeom>
          <a:noFill/>
          <a:ln/>
        </p:spPr>
        <p:txBody>
          <a:bodyPr wrap="square" rtlCol="0" anchor="ctr"/>
          <a:lstStyle/>
          <a:p>
            <a:pPr indent="0" marL="0">
              <a:buNone/>
            </a:pPr>
            <a:r>
              <a:rPr lang="en-US" sz="1200" b="1" dirty="0">
                <a:solidFill>
                  <a:srgbClr val="8957E5"/>
                </a:solidFill>
              </a:rPr>
              <a:t>📋  Zero Hour</a:t>
            </a:r>
            <a:endParaRPr lang="en-US" sz="1200" dirty="0"/>
          </a:p>
        </p:txBody>
      </p:sp>
      <p:sp>
        <p:nvSpPr>
          <p:cNvPr id="12" name="Text 10"/>
          <p:cNvSpPr/>
          <p:nvPr/>
        </p:nvSpPr>
        <p:spPr>
          <a:xfrm>
            <a:off x="182880" y="4023360"/>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Informal Indian device to raise urgent issues after Question Hour, without prior notice.</a:t>
            </a:r>
            <a:endParaRPr lang="en-US" sz="1000" dirty="0"/>
          </a:p>
        </p:txBody>
      </p:sp>
      <p:sp>
        <p:nvSpPr>
          <p:cNvPr id="13" name="Shape 11"/>
          <p:cNvSpPr/>
          <p:nvPr/>
        </p:nvSpPr>
        <p:spPr>
          <a:xfrm>
            <a:off x="3108960" y="804672"/>
            <a:ext cx="2926080" cy="1353312"/>
          </a:xfrm>
          <a:prstGeom prst="rect">
            <a:avLst/>
          </a:prstGeom>
          <a:solidFill>
            <a:srgbClr val="21262D"/>
          </a:solidFill>
          <a:ln w="12700">
            <a:solidFill>
              <a:srgbClr val="8957E5"/>
            </a:solidFill>
            <a:prstDash val="solid"/>
          </a:ln>
        </p:spPr>
      </p:sp>
      <p:sp>
        <p:nvSpPr>
          <p:cNvPr id="14" name="Text 12"/>
          <p:cNvSpPr/>
          <p:nvPr/>
        </p:nvSpPr>
        <p:spPr>
          <a:xfrm>
            <a:off x="3200400" y="877824"/>
            <a:ext cx="2743200" cy="274320"/>
          </a:xfrm>
          <a:prstGeom prst="rect">
            <a:avLst/>
          </a:prstGeom>
          <a:noFill/>
          <a:ln/>
        </p:spPr>
        <p:txBody>
          <a:bodyPr wrap="square" rtlCol="0" anchor="ctr"/>
          <a:lstStyle/>
          <a:p>
            <a:pPr indent="0" marL="0">
              <a:buNone/>
            </a:pPr>
            <a:r>
              <a:rPr lang="en-US" sz="1200" b="1" dirty="0">
                <a:solidFill>
                  <a:srgbClr val="8957E5"/>
                </a:solidFill>
              </a:rPr>
              <a:t>🏛️  Bicameral</a:t>
            </a:r>
            <a:endParaRPr lang="en-US" sz="1200" dirty="0"/>
          </a:p>
        </p:txBody>
      </p:sp>
      <p:sp>
        <p:nvSpPr>
          <p:cNvPr id="15" name="Text 13"/>
          <p:cNvSpPr/>
          <p:nvPr/>
        </p:nvSpPr>
        <p:spPr>
          <a:xfrm>
            <a:off x="3200400" y="1170432"/>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Two-house legislature: lower house (people) + upper house (states/review).</a:t>
            </a:r>
            <a:endParaRPr lang="en-US" sz="1000" dirty="0"/>
          </a:p>
        </p:txBody>
      </p:sp>
      <p:sp>
        <p:nvSpPr>
          <p:cNvPr id="16" name="Shape 14"/>
          <p:cNvSpPr/>
          <p:nvPr/>
        </p:nvSpPr>
        <p:spPr>
          <a:xfrm>
            <a:off x="3108960" y="2231136"/>
            <a:ext cx="2926080" cy="1353312"/>
          </a:xfrm>
          <a:prstGeom prst="rect">
            <a:avLst/>
          </a:prstGeom>
          <a:solidFill>
            <a:srgbClr val="21262D"/>
          </a:solidFill>
          <a:ln w="12700">
            <a:solidFill>
              <a:srgbClr val="8957E5"/>
            </a:solidFill>
            <a:prstDash val="solid"/>
          </a:ln>
        </p:spPr>
      </p:sp>
      <p:sp>
        <p:nvSpPr>
          <p:cNvPr id="17" name="Text 15"/>
          <p:cNvSpPr/>
          <p:nvPr/>
        </p:nvSpPr>
        <p:spPr>
          <a:xfrm>
            <a:off x="3200400" y="2304288"/>
            <a:ext cx="2743200" cy="274320"/>
          </a:xfrm>
          <a:prstGeom prst="rect">
            <a:avLst/>
          </a:prstGeom>
          <a:noFill/>
          <a:ln/>
        </p:spPr>
        <p:txBody>
          <a:bodyPr wrap="square" rtlCol="0" anchor="ctr"/>
          <a:lstStyle/>
          <a:p>
            <a:pPr indent="0" marL="0">
              <a:buNone/>
            </a:pPr>
            <a:r>
              <a:rPr lang="en-US" sz="1200" b="1" dirty="0">
                <a:solidFill>
                  <a:srgbClr val="8957E5"/>
                </a:solidFill>
              </a:rPr>
              <a:t>❌  No-Confidence Motion</a:t>
            </a:r>
            <a:endParaRPr lang="en-US" sz="1200" dirty="0"/>
          </a:p>
        </p:txBody>
      </p:sp>
      <p:sp>
        <p:nvSpPr>
          <p:cNvPr id="18" name="Text 16"/>
          <p:cNvSpPr/>
          <p:nvPr/>
        </p:nvSpPr>
        <p:spPr>
          <a:xfrm>
            <a:off x="3200400" y="2596896"/>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If passed, ruling govt must resign; ultimate parliamentary accountability tool.</a:t>
            </a:r>
            <a:endParaRPr lang="en-US" sz="1000" dirty="0"/>
          </a:p>
        </p:txBody>
      </p:sp>
      <p:sp>
        <p:nvSpPr>
          <p:cNvPr id="19" name="Shape 17"/>
          <p:cNvSpPr/>
          <p:nvPr/>
        </p:nvSpPr>
        <p:spPr>
          <a:xfrm>
            <a:off x="3108960" y="3657600"/>
            <a:ext cx="2926080" cy="1353312"/>
          </a:xfrm>
          <a:prstGeom prst="rect">
            <a:avLst/>
          </a:prstGeom>
          <a:solidFill>
            <a:srgbClr val="21262D"/>
          </a:solidFill>
          <a:ln w="12700">
            <a:solidFill>
              <a:srgbClr val="8957E5"/>
            </a:solidFill>
            <a:prstDash val="solid"/>
          </a:ln>
        </p:spPr>
      </p:sp>
      <p:sp>
        <p:nvSpPr>
          <p:cNvPr id="20" name="Text 18"/>
          <p:cNvSpPr/>
          <p:nvPr/>
        </p:nvSpPr>
        <p:spPr>
          <a:xfrm>
            <a:off x="3200400" y="3730752"/>
            <a:ext cx="2743200" cy="274320"/>
          </a:xfrm>
          <a:prstGeom prst="rect">
            <a:avLst/>
          </a:prstGeom>
          <a:noFill/>
          <a:ln/>
        </p:spPr>
        <p:txBody>
          <a:bodyPr wrap="square" rtlCol="0" anchor="ctr"/>
          <a:lstStyle/>
          <a:p>
            <a:pPr indent="0" marL="0">
              <a:buNone/>
            </a:pPr>
            <a:r>
              <a:rPr lang="en-US" sz="1200" b="1" dirty="0">
                <a:solidFill>
                  <a:srgbClr val="8957E5"/>
                </a:solidFill>
              </a:rPr>
              <a:t>⚠️  Censure Motion</a:t>
            </a:r>
            <a:endParaRPr lang="en-US" sz="1200" dirty="0"/>
          </a:p>
        </p:txBody>
      </p:sp>
      <p:sp>
        <p:nvSpPr>
          <p:cNvPr id="21" name="Text 19"/>
          <p:cNvSpPr/>
          <p:nvPr/>
        </p:nvSpPr>
        <p:spPr>
          <a:xfrm>
            <a:off x="3200400" y="4023360"/>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Formal disapproval of govt/minister; does not require resignation.</a:t>
            </a:r>
            <a:endParaRPr lang="en-US" sz="1000" dirty="0"/>
          </a:p>
        </p:txBody>
      </p:sp>
      <p:sp>
        <p:nvSpPr>
          <p:cNvPr id="22" name="Shape 20"/>
          <p:cNvSpPr/>
          <p:nvPr/>
        </p:nvSpPr>
        <p:spPr>
          <a:xfrm>
            <a:off x="6126480" y="804672"/>
            <a:ext cx="2926080" cy="1353312"/>
          </a:xfrm>
          <a:prstGeom prst="rect">
            <a:avLst/>
          </a:prstGeom>
          <a:solidFill>
            <a:srgbClr val="21262D"/>
          </a:solidFill>
          <a:ln w="12700">
            <a:solidFill>
              <a:srgbClr val="8957E5"/>
            </a:solidFill>
            <a:prstDash val="solid"/>
          </a:ln>
        </p:spPr>
      </p:sp>
      <p:sp>
        <p:nvSpPr>
          <p:cNvPr id="23" name="Text 21"/>
          <p:cNvSpPr/>
          <p:nvPr/>
        </p:nvSpPr>
        <p:spPr>
          <a:xfrm>
            <a:off x="6217920" y="877824"/>
            <a:ext cx="2743200" cy="274320"/>
          </a:xfrm>
          <a:prstGeom prst="rect">
            <a:avLst/>
          </a:prstGeom>
          <a:noFill/>
          <a:ln/>
        </p:spPr>
        <p:txBody>
          <a:bodyPr wrap="square" rtlCol="0" anchor="ctr"/>
          <a:lstStyle/>
          <a:p>
            <a:pPr indent="0" marL="0">
              <a:buNone/>
            </a:pPr>
            <a:r>
              <a:rPr lang="en-US" sz="1200" b="1" dirty="0">
                <a:solidFill>
                  <a:srgbClr val="8957E5"/>
                </a:solidFill>
              </a:rPr>
              <a:t>📋  Whip</a:t>
            </a:r>
            <a:endParaRPr lang="en-US" sz="1200" dirty="0"/>
          </a:p>
        </p:txBody>
      </p:sp>
      <p:sp>
        <p:nvSpPr>
          <p:cNvPr id="24" name="Text 22"/>
          <p:cNvSpPr/>
          <p:nvPr/>
        </p:nvSpPr>
        <p:spPr>
          <a:xfrm>
            <a:off x="6217920" y="1170432"/>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Party official enforcing voting discipline; three-line whip is the strictest instruction.</a:t>
            </a:r>
            <a:endParaRPr lang="en-US" sz="1000" dirty="0"/>
          </a:p>
        </p:txBody>
      </p:sp>
      <p:sp>
        <p:nvSpPr>
          <p:cNvPr id="25" name="Shape 23"/>
          <p:cNvSpPr/>
          <p:nvPr/>
        </p:nvSpPr>
        <p:spPr>
          <a:xfrm>
            <a:off x="6126480" y="2231136"/>
            <a:ext cx="2926080" cy="1353312"/>
          </a:xfrm>
          <a:prstGeom prst="rect">
            <a:avLst/>
          </a:prstGeom>
          <a:solidFill>
            <a:srgbClr val="21262D"/>
          </a:solidFill>
          <a:ln w="12700">
            <a:solidFill>
              <a:srgbClr val="8957E5"/>
            </a:solidFill>
            <a:prstDash val="solid"/>
          </a:ln>
        </p:spPr>
      </p:sp>
      <p:sp>
        <p:nvSpPr>
          <p:cNvPr id="26" name="Text 24"/>
          <p:cNvSpPr/>
          <p:nvPr/>
        </p:nvSpPr>
        <p:spPr>
          <a:xfrm>
            <a:off x="6217920" y="2304288"/>
            <a:ext cx="2743200" cy="274320"/>
          </a:xfrm>
          <a:prstGeom prst="rect">
            <a:avLst/>
          </a:prstGeom>
          <a:noFill/>
          <a:ln/>
        </p:spPr>
        <p:txBody>
          <a:bodyPr wrap="square" rtlCol="0" anchor="ctr"/>
          <a:lstStyle/>
          <a:p>
            <a:pPr indent="0" marL="0">
              <a:buNone/>
            </a:pPr>
            <a:r>
              <a:rPr lang="en-US" sz="1200" b="1" dirty="0">
                <a:solidFill>
                  <a:srgbClr val="8957E5"/>
                </a:solidFill>
              </a:rPr>
              <a:t>🎪  Filibuster</a:t>
            </a:r>
            <a:endParaRPr lang="en-US" sz="1200" dirty="0"/>
          </a:p>
        </p:txBody>
      </p:sp>
      <p:sp>
        <p:nvSpPr>
          <p:cNvPr id="27" name="Text 25"/>
          <p:cNvSpPr/>
          <p:nvPr/>
        </p:nvSpPr>
        <p:spPr>
          <a:xfrm>
            <a:off x="6217920" y="2596896"/>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Prolonging debate to block a vote; legislative obstruction without a formal vote.</a:t>
            </a:r>
            <a:endParaRPr lang="en-US" sz="1000" dirty="0"/>
          </a:p>
        </p:txBody>
      </p:sp>
      <p:sp>
        <p:nvSpPr>
          <p:cNvPr id="28" name="Shape 26"/>
          <p:cNvSpPr/>
          <p:nvPr/>
        </p:nvSpPr>
        <p:spPr>
          <a:xfrm>
            <a:off x="6126480" y="3657600"/>
            <a:ext cx="2926080" cy="1353312"/>
          </a:xfrm>
          <a:prstGeom prst="rect">
            <a:avLst/>
          </a:prstGeom>
          <a:solidFill>
            <a:srgbClr val="21262D"/>
          </a:solidFill>
          <a:ln w="12700">
            <a:solidFill>
              <a:srgbClr val="8957E5"/>
            </a:solidFill>
            <a:prstDash val="solid"/>
          </a:ln>
        </p:spPr>
      </p:sp>
      <p:sp>
        <p:nvSpPr>
          <p:cNvPr id="29" name="Text 27"/>
          <p:cNvSpPr/>
          <p:nvPr/>
        </p:nvSpPr>
        <p:spPr>
          <a:xfrm>
            <a:off x="6217920" y="3730752"/>
            <a:ext cx="2743200" cy="274320"/>
          </a:xfrm>
          <a:prstGeom prst="rect">
            <a:avLst/>
          </a:prstGeom>
          <a:noFill/>
          <a:ln/>
        </p:spPr>
        <p:txBody>
          <a:bodyPr wrap="square" rtlCol="0" anchor="ctr"/>
          <a:lstStyle/>
          <a:p>
            <a:pPr indent="0" marL="0">
              <a:buNone/>
            </a:pPr>
            <a:r>
              <a:rPr lang="en-US" sz="1200" b="1" dirty="0">
                <a:solidFill>
                  <a:srgbClr val="8957E5"/>
                </a:solidFill>
              </a:rPr>
              <a:t>🏛️  Joint Session</a:t>
            </a:r>
            <a:endParaRPr lang="en-US" sz="1200" dirty="0"/>
          </a:p>
        </p:txBody>
      </p:sp>
      <p:sp>
        <p:nvSpPr>
          <p:cNvPr id="30" name="Text 28"/>
          <p:cNvSpPr/>
          <p:nvPr/>
        </p:nvSpPr>
        <p:spPr>
          <a:xfrm>
            <a:off x="6217920" y="4023360"/>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Combined meeting of both houses to resolve legislative deadlocks.</a:t>
            </a:r>
            <a:endParaRPr lang="en-US" sz="10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name="Slide 24">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D29922"/>
          </a:solidFill>
          <a:ln/>
        </p:spPr>
      </p:sp>
      <p:sp>
        <p:nvSpPr>
          <p:cNvPr id="3" name="Text 1"/>
          <p:cNvSpPr/>
          <p:nvPr/>
        </p:nvSpPr>
        <p:spPr>
          <a:xfrm>
            <a:off x="274320" y="73152"/>
            <a:ext cx="8595360" cy="512064"/>
          </a:xfrm>
          <a:prstGeom prst="rect">
            <a:avLst/>
          </a:prstGeom>
          <a:noFill/>
          <a:ln/>
        </p:spPr>
        <p:txBody>
          <a:bodyPr wrap="square" rtlCol="0" anchor="ctr"/>
          <a:lstStyle/>
          <a:p>
            <a:pPr indent="0" marL="0">
              <a:buNone/>
            </a:pPr>
            <a:r>
              <a:rPr lang="en-US" sz="2000" b="1" spc="300" kern="0" dirty="0">
                <a:solidFill>
                  <a:srgbClr val="FFFFFF"/>
                </a:solidFill>
              </a:rPr>
              <a:t>⚖️  JUDICIARY — JUSTICE &amp; RIGHTS</a:t>
            </a:r>
            <a:endParaRPr lang="en-US" sz="2000" dirty="0"/>
          </a:p>
        </p:txBody>
      </p:sp>
      <p:sp>
        <p:nvSpPr>
          <p:cNvPr id="4" name="Shape 2"/>
          <p:cNvSpPr/>
          <p:nvPr/>
        </p:nvSpPr>
        <p:spPr>
          <a:xfrm>
            <a:off x="91440" y="804672"/>
            <a:ext cx="2926080" cy="1353312"/>
          </a:xfrm>
          <a:prstGeom prst="rect">
            <a:avLst/>
          </a:prstGeom>
          <a:solidFill>
            <a:srgbClr val="21262D"/>
          </a:solidFill>
          <a:ln w="12700">
            <a:solidFill>
              <a:srgbClr val="D29922"/>
            </a:solidFill>
            <a:prstDash val="solid"/>
          </a:ln>
        </p:spPr>
      </p:sp>
      <p:sp>
        <p:nvSpPr>
          <p:cNvPr id="5" name="Text 3"/>
          <p:cNvSpPr/>
          <p:nvPr/>
        </p:nvSpPr>
        <p:spPr>
          <a:xfrm>
            <a:off x="182880" y="877824"/>
            <a:ext cx="2743200" cy="274320"/>
          </a:xfrm>
          <a:prstGeom prst="rect">
            <a:avLst/>
          </a:prstGeom>
          <a:noFill/>
          <a:ln/>
        </p:spPr>
        <p:txBody>
          <a:bodyPr wrap="square" rtlCol="0" anchor="ctr"/>
          <a:lstStyle/>
          <a:p>
            <a:pPr indent="0" marL="0">
              <a:buNone/>
            </a:pPr>
            <a:r>
              <a:rPr lang="en-US" sz="1200" b="1" dirty="0">
                <a:solidFill>
                  <a:srgbClr val="D29922"/>
                </a:solidFill>
              </a:rPr>
              <a:t>⚖️  Judicial Review</a:t>
            </a:r>
            <a:endParaRPr lang="en-US" sz="1200" dirty="0"/>
          </a:p>
        </p:txBody>
      </p:sp>
      <p:sp>
        <p:nvSpPr>
          <p:cNvPr id="6" name="Text 4"/>
          <p:cNvSpPr/>
          <p:nvPr/>
        </p:nvSpPr>
        <p:spPr>
          <a:xfrm>
            <a:off x="182880" y="1170432"/>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Courts strike down laws/actions that violate the constitution; guardian role.</a:t>
            </a:r>
            <a:endParaRPr lang="en-US" sz="1000" dirty="0"/>
          </a:p>
        </p:txBody>
      </p:sp>
      <p:sp>
        <p:nvSpPr>
          <p:cNvPr id="7" name="Shape 5"/>
          <p:cNvSpPr/>
          <p:nvPr/>
        </p:nvSpPr>
        <p:spPr>
          <a:xfrm>
            <a:off x="91440" y="2231136"/>
            <a:ext cx="2926080" cy="1353312"/>
          </a:xfrm>
          <a:prstGeom prst="rect">
            <a:avLst/>
          </a:prstGeom>
          <a:solidFill>
            <a:srgbClr val="21262D"/>
          </a:solidFill>
          <a:ln w="12700">
            <a:solidFill>
              <a:srgbClr val="D29922"/>
            </a:solidFill>
            <a:prstDash val="solid"/>
          </a:ln>
        </p:spPr>
      </p:sp>
      <p:sp>
        <p:nvSpPr>
          <p:cNvPr id="8" name="Text 6"/>
          <p:cNvSpPr/>
          <p:nvPr/>
        </p:nvSpPr>
        <p:spPr>
          <a:xfrm>
            <a:off x="182880" y="2304288"/>
            <a:ext cx="2743200" cy="274320"/>
          </a:xfrm>
          <a:prstGeom prst="rect">
            <a:avLst/>
          </a:prstGeom>
          <a:noFill/>
          <a:ln/>
        </p:spPr>
        <p:txBody>
          <a:bodyPr wrap="square" rtlCol="0" anchor="ctr"/>
          <a:lstStyle/>
          <a:p>
            <a:pPr indent="0" marL="0">
              <a:buNone/>
            </a:pPr>
            <a:r>
              <a:rPr lang="en-US" sz="1200" b="1" dirty="0">
                <a:solidFill>
                  <a:srgbClr val="D29922"/>
                </a:solidFill>
              </a:rPr>
              <a:t>📋  Public Interest Litigation</a:t>
            </a:r>
            <a:endParaRPr lang="en-US" sz="1200" dirty="0"/>
          </a:p>
        </p:txBody>
      </p:sp>
      <p:sp>
        <p:nvSpPr>
          <p:cNvPr id="9" name="Text 7"/>
          <p:cNvSpPr/>
          <p:nvPr/>
        </p:nvSpPr>
        <p:spPr>
          <a:xfrm>
            <a:off x="182880" y="2596896"/>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Any citizen can file PIL on behalf of public interest; expands access to justice.</a:t>
            </a:r>
            <a:endParaRPr lang="en-US" sz="1000" dirty="0"/>
          </a:p>
        </p:txBody>
      </p:sp>
      <p:sp>
        <p:nvSpPr>
          <p:cNvPr id="10" name="Shape 8"/>
          <p:cNvSpPr/>
          <p:nvPr/>
        </p:nvSpPr>
        <p:spPr>
          <a:xfrm>
            <a:off x="91440" y="3657600"/>
            <a:ext cx="2926080" cy="1353312"/>
          </a:xfrm>
          <a:prstGeom prst="rect">
            <a:avLst/>
          </a:prstGeom>
          <a:solidFill>
            <a:srgbClr val="21262D"/>
          </a:solidFill>
          <a:ln w="12700">
            <a:solidFill>
              <a:srgbClr val="D29922"/>
            </a:solidFill>
            <a:prstDash val="solid"/>
          </a:ln>
        </p:spPr>
      </p:sp>
      <p:sp>
        <p:nvSpPr>
          <p:cNvPr id="11" name="Text 9"/>
          <p:cNvSpPr/>
          <p:nvPr/>
        </p:nvSpPr>
        <p:spPr>
          <a:xfrm>
            <a:off x="182880" y="3730752"/>
            <a:ext cx="2743200" cy="274320"/>
          </a:xfrm>
          <a:prstGeom prst="rect">
            <a:avLst/>
          </a:prstGeom>
          <a:noFill/>
          <a:ln/>
        </p:spPr>
        <p:txBody>
          <a:bodyPr wrap="square" rtlCol="0" anchor="ctr"/>
          <a:lstStyle/>
          <a:p>
            <a:pPr indent="0" marL="0">
              <a:buNone/>
            </a:pPr>
            <a:r>
              <a:rPr lang="en-US" sz="1200" b="1" dirty="0">
                <a:solidFill>
                  <a:srgbClr val="D29922"/>
                </a:solidFill>
              </a:rPr>
              <a:t>⚖️  Judicial Activism</a:t>
            </a:r>
            <a:endParaRPr lang="en-US" sz="1200" dirty="0"/>
          </a:p>
        </p:txBody>
      </p:sp>
      <p:sp>
        <p:nvSpPr>
          <p:cNvPr id="12" name="Text 10"/>
          <p:cNvSpPr/>
          <p:nvPr/>
        </p:nvSpPr>
        <p:spPr>
          <a:xfrm>
            <a:off x="182880" y="4023360"/>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Courts proactively protect rights and public interest; shapes policy through rulings.</a:t>
            </a:r>
            <a:endParaRPr lang="en-US" sz="1000" dirty="0"/>
          </a:p>
        </p:txBody>
      </p:sp>
      <p:sp>
        <p:nvSpPr>
          <p:cNvPr id="13" name="Shape 11"/>
          <p:cNvSpPr/>
          <p:nvPr/>
        </p:nvSpPr>
        <p:spPr>
          <a:xfrm>
            <a:off x="3108960" y="804672"/>
            <a:ext cx="2926080" cy="1353312"/>
          </a:xfrm>
          <a:prstGeom prst="rect">
            <a:avLst/>
          </a:prstGeom>
          <a:solidFill>
            <a:srgbClr val="21262D"/>
          </a:solidFill>
          <a:ln w="12700">
            <a:solidFill>
              <a:srgbClr val="D29922"/>
            </a:solidFill>
            <a:prstDash val="solid"/>
          </a:ln>
        </p:spPr>
      </p:sp>
      <p:sp>
        <p:nvSpPr>
          <p:cNvPr id="14" name="Text 12"/>
          <p:cNvSpPr/>
          <p:nvPr/>
        </p:nvSpPr>
        <p:spPr>
          <a:xfrm>
            <a:off x="3200400" y="877824"/>
            <a:ext cx="2743200" cy="274320"/>
          </a:xfrm>
          <a:prstGeom prst="rect">
            <a:avLst/>
          </a:prstGeom>
          <a:noFill/>
          <a:ln/>
        </p:spPr>
        <p:txBody>
          <a:bodyPr wrap="square" rtlCol="0" anchor="ctr"/>
          <a:lstStyle/>
          <a:p>
            <a:pPr indent="0" marL="0">
              <a:buNone/>
            </a:pPr>
            <a:r>
              <a:rPr lang="en-US" sz="1200" b="1" dirty="0">
                <a:solidFill>
                  <a:srgbClr val="D29922"/>
                </a:solidFill>
              </a:rPr>
              <a:t>🔒  Independence of Judiciary</a:t>
            </a:r>
            <a:endParaRPr lang="en-US" sz="1200" dirty="0"/>
          </a:p>
        </p:txBody>
      </p:sp>
      <p:sp>
        <p:nvSpPr>
          <p:cNvPr id="15" name="Text 13"/>
          <p:cNvSpPr/>
          <p:nvPr/>
        </p:nvSpPr>
        <p:spPr>
          <a:xfrm>
            <a:off x="3200400" y="1170432"/>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Judges must be free from exec/legislative pressure to ensure impartial justice.</a:t>
            </a:r>
            <a:endParaRPr lang="en-US" sz="1000" dirty="0"/>
          </a:p>
        </p:txBody>
      </p:sp>
      <p:sp>
        <p:nvSpPr>
          <p:cNvPr id="16" name="Shape 14"/>
          <p:cNvSpPr/>
          <p:nvPr/>
        </p:nvSpPr>
        <p:spPr>
          <a:xfrm>
            <a:off x="3108960" y="2231136"/>
            <a:ext cx="2926080" cy="1353312"/>
          </a:xfrm>
          <a:prstGeom prst="rect">
            <a:avLst/>
          </a:prstGeom>
          <a:solidFill>
            <a:srgbClr val="21262D"/>
          </a:solidFill>
          <a:ln w="12700">
            <a:solidFill>
              <a:srgbClr val="D29922"/>
            </a:solidFill>
            <a:prstDash val="solid"/>
          </a:ln>
        </p:spPr>
      </p:sp>
      <p:sp>
        <p:nvSpPr>
          <p:cNvPr id="17" name="Text 15"/>
          <p:cNvSpPr/>
          <p:nvPr/>
        </p:nvSpPr>
        <p:spPr>
          <a:xfrm>
            <a:off x="3200400" y="2304288"/>
            <a:ext cx="2743200" cy="274320"/>
          </a:xfrm>
          <a:prstGeom prst="rect">
            <a:avLst/>
          </a:prstGeom>
          <a:noFill/>
          <a:ln/>
        </p:spPr>
        <p:txBody>
          <a:bodyPr wrap="square" rtlCol="0" anchor="ctr"/>
          <a:lstStyle/>
          <a:p>
            <a:pPr indent="0" marL="0">
              <a:buNone/>
            </a:pPr>
            <a:r>
              <a:rPr lang="en-US" sz="1200" b="1" dirty="0">
                <a:solidFill>
                  <a:srgbClr val="D29922"/>
                </a:solidFill>
              </a:rPr>
              <a:t>📜  Habeas Corpus</a:t>
            </a:r>
            <a:endParaRPr lang="en-US" sz="1200" dirty="0"/>
          </a:p>
        </p:txBody>
      </p:sp>
      <p:sp>
        <p:nvSpPr>
          <p:cNvPr id="18" name="Text 16"/>
          <p:cNvSpPr/>
          <p:nvPr/>
        </p:nvSpPr>
        <p:spPr>
          <a:xfrm>
            <a:off x="3200400" y="2596896"/>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Writ against illegal detention; most powerful individual liberty safeguard.</a:t>
            </a:r>
            <a:endParaRPr lang="en-US" sz="1000" dirty="0"/>
          </a:p>
        </p:txBody>
      </p:sp>
      <p:sp>
        <p:nvSpPr>
          <p:cNvPr id="19" name="Shape 17"/>
          <p:cNvSpPr/>
          <p:nvPr/>
        </p:nvSpPr>
        <p:spPr>
          <a:xfrm>
            <a:off x="3108960" y="3657600"/>
            <a:ext cx="2926080" cy="1353312"/>
          </a:xfrm>
          <a:prstGeom prst="rect">
            <a:avLst/>
          </a:prstGeom>
          <a:solidFill>
            <a:srgbClr val="21262D"/>
          </a:solidFill>
          <a:ln w="12700">
            <a:solidFill>
              <a:srgbClr val="D29922"/>
            </a:solidFill>
            <a:prstDash val="solid"/>
          </a:ln>
        </p:spPr>
      </p:sp>
      <p:sp>
        <p:nvSpPr>
          <p:cNvPr id="20" name="Text 18"/>
          <p:cNvSpPr/>
          <p:nvPr/>
        </p:nvSpPr>
        <p:spPr>
          <a:xfrm>
            <a:off x="3200400" y="3730752"/>
            <a:ext cx="2743200" cy="274320"/>
          </a:xfrm>
          <a:prstGeom prst="rect">
            <a:avLst/>
          </a:prstGeom>
          <a:noFill/>
          <a:ln/>
        </p:spPr>
        <p:txBody>
          <a:bodyPr wrap="square" rtlCol="0" anchor="ctr"/>
          <a:lstStyle/>
          <a:p>
            <a:pPr indent="0" marL="0">
              <a:buNone/>
            </a:pPr>
            <a:r>
              <a:rPr lang="en-US" sz="1200" b="1" dirty="0">
                <a:solidFill>
                  <a:srgbClr val="D29922"/>
                </a:solidFill>
              </a:rPr>
              <a:t>⚖️  Mandamus</a:t>
            </a:r>
            <a:endParaRPr lang="en-US" sz="1200" dirty="0"/>
          </a:p>
        </p:txBody>
      </p:sp>
      <p:sp>
        <p:nvSpPr>
          <p:cNvPr id="21" name="Text 19"/>
          <p:cNvSpPr/>
          <p:nvPr/>
        </p:nvSpPr>
        <p:spPr>
          <a:xfrm>
            <a:off x="3200400" y="4023360"/>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Court orders official to perform mandatory neglected duty; remedy against inaction.</a:t>
            </a:r>
            <a:endParaRPr lang="en-US" sz="1000" dirty="0"/>
          </a:p>
        </p:txBody>
      </p:sp>
      <p:sp>
        <p:nvSpPr>
          <p:cNvPr id="22" name="Shape 20"/>
          <p:cNvSpPr/>
          <p:nvPr/>
        </p:nvSpPr>
        <p:spPr>
          <a:xfrm>
            <a:off x="6126480" y="804672"/>
            <a:ext cx="2926080" cy="1353312"/>
          </a:xfrm>
          <a:prstGeom prst="rect">
            <a:avLst/>
          </a:prstGeom>
          <a:solidFill>
            <a:srgbClr val="21262D"/>
          </a:solidFill>
          <a:ln w="12700">
            <a:solidFill>
              <a:srgbClr val="D29922"/>
            </a:solidFill>
            <a:prstDash val="solid"/>
          </a:ln>
        </p:spPr>
      </p:sp>
      <p:sp>
        <p:nvSpPr>
          <p:cNvPr id="23" name="Text 21"/>
          <p:cNvSpPr/>
          <p:nvPr/>
        </p:nvSpPr>
        <p:spPr>
          <a:xfrm>
            <a:off x="6217920" y="877824"/>
            <a:ext cx="2743200" cy="274320"/>
          </a:xfrm>
          <a:prstGeom prst="rect">
            <a:avLst/>
          </a:prstGeom>
          <a:noFill/>
          <a:ln/>
        </p:spPr>
        <p:txBody>
          <a:bodyPr wrap="square" rtlCol="0" anchor="ctr"/>
          <a:lstStyle/>
          <a:p>
            <a:pPr indent="0" marL="0">
              <a:buNone/>
            </a:pPr>
            <a:r>
              <a:rPr lang="en-US" sz="1200" b="1" dirty="0">
                <a:solidFill>
                  <a:srgbClr val="D29922"/>
                </a:solidFill>
              </a:rPr>
              <a:t>⚖️  Precedent</a:t>
            </a:r>
            <a:endParaRPr lang="en-US" sz="1200" dirty="0"/>
          </a:p>
        </p:txBody>
      </p:sp>
      <p:sp>
        <p:nvSpPr>
          <p:cNvPr id="24" name="Text 22"/>
          <p:cNvSpPr/>
          <p:nvPr/>
        </p:nvSpPr>
        <p:spPr>
          <a:xfrm>
            <a:off x="6217920" y="1170432"/>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Past rulings guide future cases (stare decisis); basis of common law system.</a:t>
            </a:r>
            <a:endParaRPr lang="en-US" sz="1000" dirty="0"/>
          </a:p>
        </p:txBody>
      </p:sp>
      <p:sp>
        <p:nvSpPr>
          <p:cNvPr id="25" name="Shape 23"/>
          <p:cNvSpPr/>
          <p:nvPr/>
        </p:nvSpPr>
        <p:spPr>
          <a:xfrm>
            <a:off x="6126480" y="2231136"/>
            <a:ext cx="2926080" cy="1353312"/>
          </a:xfrm>
          <a:prstGeom prst="rect">
            <a:avLst/>
          </a:prstGeom>
          <a:solidFill>
            <a:srgbClr val="21262D"/>
          </a:solidFill>
          <a:ln w="12700">
            <a:solidFill>
              <a:srgbClr val="D29922"/>
            </a:solidFill>
            <a:prstDash val="solid"/>
          </a:ln>
        </p:spPr>
      </p:sp>
      <p:sp>
        <p:nvSpPr>
          <p:cNvPr id="26" name="Text 24"/>
          <p:cNvSpPr/>
          <p:nvPr/>
        </p:nvSpPr>
        <p:spPr>
          <a:xfrm>
            <a:off x="6217920" y="2304288"/>
            <a:ext cx="2743200" cy="274320"/>
          </a:xfrm>
          <a:prstGeom prst="rect">
            <a:avLst/>
          </a:prstGeom>
          <a:noFill/>
          <a:ln/>
        </p:spPr>
        <p:txBody>
          <a:bodyPr wrap="square" rtlCol="0" anchor="ctr"/>
          <a:lstStyle/>
          <a:p>
            <a:pPr indent="0" marL="0">
              <a:buNone/>
            </a:pPr>
            <a:r>
              <a:rPr lang="en-US" sz="1200" b="1" dirty="0">
                <a:solidFill>
                  <a:srgbClr val="D29922"/>
                </a:solidFill>
              </a:rPr>
              <a:t>🔍  Natural Justice</a:t>
            </a:r>
            <a:endParaRPr lang="en-US" sz="1200" dirty="0"/>
          </a:p>
        </p:txBody>
      </p:sp>
      <p:sp>
        <p:nvSpPr>
          <p:cNvPr id="27" name="Text 25"/>
          <p:cNvSpPr/>
          <p:nvPr/>
        </p:nvSpPr>
        <p:spPr>
          <a:xfrm>
            <a:off x="6217920" y="2596896"/>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Two principles: no judge in own case + both sides must be heard (audi alteram partem).</a:t>
            </a:r>
            <a:endParaRPr lang="en-US" sz="1000" dirty="0"/>
          </a:p>
        </p:txBody>
      </p:sp>
      <p:sp>
        <p:nvSpPr>
          <p:cNvPr id="28" name="Shape 26"/>
          <p:cNvSpPr/>
          <p:nvPr/>
        </p:nvSpPr>
        <p:spPr>
          <a:xfrm>
            <a:off x="6126480" y="3657600"/>
            <a:ext cx="2926080" cy="1353312"/>
          </a:xfrm>
          <a:prstGeom prst="rect">
            <a:avLst/>
          </a:prstGeom>
          <a:solidFill>
            <a:srgbClr val="21262D"/>
          </a:solidFill>
          <a:ln w="12700">
            <a:solidFill>
              <a:srgbClr val="D29922"/>
            </a:solidFill>
            <a:prstDash val="solid"/>
          </a:ln>
        </p:spPr>
      </p:sp>
      <p:sp>
        <p:nvSpPr>
          <p:cNvPr id="29" name="Text 27"/>
          <p:cNvSpPr/>
          <p:nvPr/>
        </p:nvSpPr>
        <p:spPr>
          <a:xfrm>
            <a:off x="6217920" y="3730752"/>
            <a:ext cx="2743200" cy="274320"/>
          </a:xfrm>
          <a:prstGeom prst="rect">
            <a:avLst/>
          </a:prstGeom>
          <a:noFill/>
          <a:ln/>
        </p:spPr>
        <p:txBody>
          <a:bodyPr wrap="square" rtlCol="0" anchor="ctr"/>
          <a:lstStyle/>
          <a:p>
            <a:pPr indent="0" marL="0">
              <a:buNone/>
            </a:pPr>
            <a:r>
              <a:rPr lang="en-US" sz="1200" b="1" dirty="0">
                <a:solidFill>
                  <a:srgbClr val="D29922"/>
                </a:solidFill>
              </a:rPr>
              <a:t>⚖️  Quasi-Judicial Bodies</a:t>
            </a:r>
            <a:endParaRPr lang="en-US" sz="1200" dirty="0"/>
          </a:p>
        </p:txBody>
      </p:sp>
      <p:sp>
        <p:nvSpPr>
          <p:cNvPr id="30" name="Text 28"/>
          <p:cNvSpPr/>
          <p:nvPr/>
        </p:nvSpPr>
        <p:spPr>
          <a:xfrm>
            <a:off x="6217920" y="4023360"/>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Tribunal-like bodies (tax, labour, environment) with judicial powers but not courts.</a:t>
            </a:r>
            <a:endParaRPr lang="en-US" sz="1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25">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3FB950"/>
          </a:solidFill>
          <a:ln/>
        </p:spPr>
      </p:sp>
      <p:sp>
        <p:nvSpPr>
          <p:cNvPr id="3" name="Text 1"/>
          <p:cNvSpPr/>
          <p:nvPr/>
        </p:nvSpPr>
        <p:spPr>
          <a:xfrm>
            <a:off x="274320" y="73152"/>
            <a:ext cx="8595360" cy="512064"/>
          </a:xfrm>
          <a:prstGeom prst="rect">
            <a:avLst/>
          </a:prstGeom>
          <a:noFill/>
          <a:ln/>
        </p:spPr>
        <p:txBody>
          <a:bodyPr wrap="square" rtlCol="0" anchor="ctr"/>
          <a:lstStyle/>
          <a:p>
            <a:pPr indent="0" marL="0">
              <a:buNone/>
            </a:pPr>
            <a:r>
              <a:rPr lang="en-US" sz="2000" b="1" spc="300" kern="0" dirty="0">
                <a:solidFill>
                  <a:srgbClr val="FFFFFF"/>
                </a:solidFill>
              </a:rPr>
              <a:t>💰  ECONOMY &amp; FISCAL GOVERNANCE</a:t>
            </a:r>
            <a:endParaRPr lang="en-US" sz="2000" dirty="0"/>
          </a:p>
        </p:txBody>
      </p:sp>
      <p:sp>
        <p:nvSpPr>
          <p:cNvPr id="4" name="Shape 2"/>
          <p:cNvSpPr/>
          <p:nvPr/>
        </p:nvSpPr>
        <p:spPr>
          <a:xfrm>
            <a:off x="91440" y="804672"/>
            <a:ext cx="2926080" cy="1353312"/>
          </a:xfrm>
          <a:prstGeom prst="rect">
            <a:avLst/>
          </a:prstGeom>
          <a:solidFill>
            <a:srgbClr val="21262D"/>
          </a:solidFill>
          <a:ln w="12700">
            <a:solidFill>
              <a:srgbClr val="3FB950"/>
            </a:solidFill>
            <a:prstDash val="solid"/>
          </a:ln>
        </p:spPr>
      </p:sp>
      <p:sp>
        <p:nvSpPr>
          <p:cNvPr id="5" name="Text 3"/>
          <p:cNvSpPr/>
          <p:nvPr/>
        </p:nvSpPr>
        <p:spPr>
          <a:xfrm>
            <a:off x="182880" y="877824"/>
            <a:ext cx="2743200" cy="274320"/>
          </a:xfrm>
          <a:prstGeom prst="rect">
            <a:avLst/>
          </a:prstGeom>
          <a:noFill/>
          <a:ln/>
        </p:spPr>
        <p:txBody>
          <a:bodyPr wrap="square" rtlCol="0" anchor="ctr"/>
          <a:lstStyle/>
          <a:p>
            <a:pPr indent="0" marL="0">
              <a:buNone/>
            </a:pPr>
            <a:r>
              <a:rPr lang="en-US" sz="1200" b="1" dirty="0">
                <a:solidFill>
                  <a:srgbClr val="3FB950"/>
                </a:solidFill>
              </a:rPr>
              <a:t>💰  Budget</a:t>
            </a:r>
            <a:endParaRPr lang="en-US" sz="1200" dirty="0"/>
          </a:p>
        </p:txBody>
      </p:sp>
      <p:sp>
        <p:nvSpPr>
          <p:cNvPr id="6" name="Text 4"/>
          <p:cNvSpPr/>
          <p:nvPr/>
        </p:nvSpPr>
        <p:spPr>
          <a:xfrm>
            <a:off x="182880" y="1170432"/>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Annual statement of govt revenue, expenditure &amp; fiscal policy for the year.</a:t>
            </a:r>
            <a:endParaRPr lang="en-US" sz="1000" dirty="0"/>
          </a:p>
        </p:txBody>
      </p:sp>
      <p:sp>
        <p:nvSpPr>
          <p:cNvPr id="7" name="Shape 5"/>
          <p:cNvSpPr/>
          <p:nvPr/>
        </p:nvSpPr>
        <p:spPr>
          <a:xfrm>
            <a:off x="91440" y="2231136"/>
            <a:ext cx="2926080" cy="1353312"/>
          </a:xfrm>
          <a:prstGeom prst="rect">
            <a:avLst/>
          </a:prstGeom>
          <a:solidFill>
            <a:srgbClr val="21262D"/>
          </a:solidFill>
          <a:ln w="12700">
            <a:solidFill>
              <a:srgbClr val="3FB950"/>
            </a:solidFill>
            <a:prstDash val="solid"/>
          </a:ln>
        </p:spPr>
      </p:sp>
      <p:sp>
        <p:nvSpPr>
          <p:cNvPr id="8" name="Text 6"/>
          <p:cNvSpPr/>
          <p:nvPr/>
        </p:nvSpPr>
        <p:spPr>
          <a:xfrm>
            <a:off x="182880" y="2304288"/>
            <a:ext cx="2743200" cy="274320"/>
          </a:xfrm>
          <a:prstGeom prst="rect">
            <a:avLst/>
          </a:prstGeom>
          <a:noFill/>
          <a:ln/>
        </p:spPr>
        <p:txBody>
          <a:bodyPr wrap="square" rtlCol="0" anchor="ctr"/>
          <a:lstStyle/>
          <a:p>
            <a:pPr indent="0" marL="0">
              <a:buNone/>
            </a:pPr>
            <a:r>
              <a:rPr lang="en-US" sz="1200" b="1" dirty="0">
                <a:solidFill>
                  <a:srgbClr val="3FB950"/>
                </a:solidFill>
              </a:rPr>
              <a:t>📊  GDP</a:t>
            </a:r>
            <a:endParaRPr lang="en-US" sz="1200" dirty="0"/>
          </a:p>
        </p:txBody>
      </p:sp>
      <p:sp>
        <p:nvSpPr>
          <p:cNvPr id="9" name="Text 7"/>
          <p:cNvSpPr/>
          <p:nvPr/>
        </p:nvSpPr>
        <p:spPr>
          <a:xfrm>
            <a:off x="182880" y="2596896"/>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Total monetary value of all goods/services; primary indicator of economic health.</a:t>
            </a:r>
            <a:endParaRPr lang="en-US" sz="1000" dirty="0"/>
          </a:p>
        </p:txBody>
      </p:sp>
      <p:sp>
        <p:nvSpPr>
          <p:cNvPr id="10" name="Shape 8"/>
          <p:cNvSpPr/>
          <p:nvPr/>
        </p:nvSpPr>
        <p:spPr>
          <a:xfrm>
            <a:off x="91440" y="3657600"/>
            <a:ext cx="2926080" cy="1353312"/>
          </a:xfrm>
          <a:prstGeom prst="rect">
            <a:avLst/>
          </a:prstGeom>
          <a:solidFill>
            <a:srgbClr val="21262D"/>
          </a:solidFill>
          <a:ln w="12700">
            <a:solidFill>
              <a:srgbClr val="3FB950"/>
            </a:solidFill>
            <a:prstDash val="solid"/>
          </a:ln>
        </p:spPr>
      </p:sp>
      <p:sp>
        <p:nvSpPr>
          <p:cNvPr id="11" name="Text 9"/>
          <p:cNvSpPr/>
          <p:nvPr/>
        </p:nvSpPr>
        <p:spPr>
          <a:xfrm>
            <a:off x="182880" y="3730752"/>
            <a:ext cx="2743200" cy="274320"/>
          </a:xfrm>
          <a:prstGeom prst="rect">
            <a:avLst/>
          </a:prstGeom>
          <a:noFill/>
          <a:ln/>
        </p:spPr>
        <p:txBody>
          <a:bodyPr wrap="square" rtlCol="0" anchor="ctr"/>
          <a:lstStyle/>
          <a:p>
            <a:pPr indent="0" marL="0">
              <a:buNone/>
            </a:pPr>
            <a:r>
              <a:rPr lang="en-US" sz="1200" b="1" dirty="0">
                <a:solidFill>
                  <a:srgbClr val="3FB950"/>
                </a:solidFill>
              </a:rPr>
              <a:t>💵  Fiscal Policy</a:t>
            </a:r>
            <a:endParaRPr lang="en-US" sz="1200" dirty="0"/>
          </a:p>
        </p:txBody>
      </p:sp>
      <p:sp>
        <p:nvSpPr>
          <p:cNvPr id="12" name="Text 10"/>
          <p:cNvSpPr/>
          <p:nvPr/>
        </p:nvSpPr>
        <p:spPr>
          <a:xfrm>
            <a:off x="182880" y="4023360"/>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Govt's tax, spend &amp; borrow approach to influence economy, growth, inflation.</a:t>
            </a:r>
            <a:endParaRPr lang="en-US" sz="1000" dirty="0"/>
          </a:p>
        </p:txBody>
      </p:sp>
      <p:sp>
        <p:nvSpPr>
          <p:cNvPr id="13" name="Shape 11"/>
          <p:cNvSpPr/>
          <p:nvPr/>
        </p:nvSpPr>
        <p:spPr>
          <a:xfrm>
            <a:off x="3108960" y="804672"/>
            <a:ext cx="2926080" cy="1353312"/>
          </a:xfrm>
          <a:prstGeom prst="rect">
            <a:avLst/>
          </a:prstGeom>
          <a:solidFill>
            <a:srgbClr val="21262D"/>
          </a:solidFill>
          <a:ln w="12700">
            <a:solidFill>
              <a:srgbClr val="3FB950"/>
            </a:solidFill>
            <a:prstDash val="solid"/>
          </a:ln>
        </p:spPr>
      </p:sp>
      <p:sp>
        <p:nvSpPr>
          <p:cNvPr id="14" name="Text 12"/>
          <p:cNvSpPr/>
          <p:nvPr/>
        </p:nvSpPr>
        <p:spPr>
          <a:xfrm>
            <a:off x="3200400" y="877824"/>
            <a:ext cx="2743200" cy="274320"/>
          </a:xfrm>
          <a:prstGeom prst="rect">
            <a:avLst/>
          </a:prstGeom>
          <a:noFill/>
          <a:ln/>
        </p:spPr>
        <p:txBody>
          <a:bodyPr wrap="square" rtlCol="0" anchor="ctr"/>
          <a:lstStyle/>
          <a:p>
            <a:pPr indent="0" marL="0">
              <a:buNone/>
            </a:pPr>
            <a:r>
              <a:rPr lang="en-US" sz="1200" b="1" dirty="0">
                <a:solidFill>
                  <a:srgbClr val="3FB950"/>
                </a:solidFill>
              </a:rPr>
              <a:t>💰  Monetary Policy</a:t>
            </a:r>
            <a:endParaRPr lang="en-US" sz="1200" dirty="0"/>
          </a:p>
        </p:txBody>
      </p:sp>
      <p:sp>
        <p:nvSpPr>
          <p:cNvPr id="15" name="Text 13"/>
          <p:cNvSpPr/>
          <p:nvPr/>
        </p:nvSpPr>
        <p:spPr>
          <a:xfrm>
            <a:off x="3200400" y="1170432"/>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Central bank manages money supply and interest rates to control inflation.</a:t>
            </a:r>
            <a:endParaRPr lang="en-US" sz="1000" dirty="0"/>
          </a:p>
        </p:txBody>
      </p:sp>
      <p:sp>
        <p:nvSpPr>
          <p:cNvPr id="16" name="Shape 14"/>
          <p:cNvSpPr/>
          <p:nvPr/>
        </p:nvSpPr>
        <p:spPr>
          <a:xfrm>
            <a:off x="3108960" y="2231136"/>
            <a:ext cx="2926080" cy="1353312"/>
          </a:xfrm>
          <a:prstGeom prst="rect">
            <a:avLst/>
          </a:prstGeom>
          <a:solidFill>
            <a:srgbClr val="21262D"/>
          </a:solidFill>
          <a:ln w="12700">
            <a:solidFill>
              <a:srgbClr val="3FB950"/>
            </a:solidFill>
            <a:prstDash val="solid"/>
          </a:ln>
        </p:spPr>
      </p:sp>
      <p:sp>
        <p:nvSpPr>
          <p:cNvPr id="17" name="Text 15"/>
          <p:cNvSpPr/>
          <p:nvPr/>
        </p:nvSpPr>
        <p:spPr>
          <a:xfrm>
            <a:off x="3200400" y="2304288"/>
            <a:ext cx="2743200" cy="274320"/>
          </a:xfrm>
          <a:prstGeom prst="rect">
            <a:avLst/>
          </a:prstGeom>
          <a:noFill/>
          <a:ln/>
        </p:spPr>
        <p:txBody>
          <a:bodyPr wrap="square" rtlCol="0" anchor="ctr"/>
          <a:lstStyle/>
          <a:p>
            <a:pPr indent="0" marL="0">
              <a:buNone/>
            </a:pPr>
            <a:r>
              <a:rPr lang="en-US" sz="1200" b="1" dirty="0">
                <a:solidFill>
                  <a:srgbClr val="3FB950"/>
                </a:solidFill>
              </a:rPr>
              <a:t>📉  Fiscal Deficit</a:t>
            </a:r>
            <a:endParaRPr lang="en-US" sz="1200" dirty="0"/>
          </a:p>
        </p:txBody>
      </p:sp>
      <p:sp>
        <p:nvSpPr>
          <p:cNvPr id="18" name="Text 16"/>
          <p:cNvSpPr/>
          <p:nvPr/>
        </p:nvSpPr>
        <p:spPr>
          <a:xfrm>
            <a:off x="3200400" y="2596896"/>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Gap between total expenditure and revenue; key indicator of financial health.</a:t>
            </a:r>
            <a:endParaRPr lang="en-US" sz="1000" dirty="0"/>
          </a:p>
        </p:txBody>
      </p:sp>
      <p:sp>
        <p:nvSpPr>
          <p:cNvPr id="19" name="Shape 17"/>
          <p:cNvSpPr/>
          <p:nvPr/>
        </p:nvSpPr>
        <p:spPr>
          <a:xfrm>
            <a:off x="3108960" y="3657600"/>
            <a:ext cx="2926080" cy="1353312"/>
          </a:xfrm>
          <a:prstGeom prst="rect">
            <a:avLst/>
          </a:prstGeom>
          <a:solidFill>
            <a:srgbClr val="21262D"/>
          </a:solidFill>
          <a:ln w="12700">
            <a:solidFill>
              <a:srgbClr val="3FB950"/>
            </a:solidFill>
            <a:prstDash val="solid"/>
          </a:ln>
        </p:spPr>
      </p:sp>
      <p:sp>
        <p:nvSpPr>
          <p:cNvPr id="20" name="Text 18"/>
          <p:cNvSpPr/>
          <p:nvPr/>
        </p:nvSpPr>
        <p:spPr>
          <a:xfrm>
            <a:off x="3200400" y="3730752"/>
            <a:ext cx="2743200" cy="274320"/>
          </a:xfrm>
          <a:prstGeom prst="rect">
            <a:avLst/>
          </a:prstGeom>
          <a:noFill/>
          <a:ln/>
        </p:spPr>
        <p:txBody>
          <a:bodyPr wrap="square" rtlCol="0" anchor="ctr"/>
          <a:lstStyle/>
          <a:p>
            <a:pPr indent="0" marL="0">
              <a:buNone/>
            </a:pPr>
            <a:r>
              <a:rPr lang="en-US" sz="1200" b="1" dirty="0">
                <a:solidFill>
                  <a:srgbClr val="3FB950"/>
                </a:solidFill>
              </a:rPr>
              <a:t>📊  Inflation</a:t>
            </a:r>
            <a:endParaRPr lang="en-US" sz="1200" dirty="0"/>
          </a:p>
        </p:txBody>
      </p:sp>
      <p:sp>
        <p:nvSpPr>
          <p:cNvPr id="21" name="Text 19"/>
          <p:cNvSpPr/>
          <p:nvPr/>
        </p:nvSpPr>
        <p:spPr>
          <a:xfrm>
            <a:off x="3200400" y="4023360"/>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Sustained price-level increase reducing purchasing power; managed via policy tools.</a:t>
            </a:r>
            <a:endParaRPr lang="en-US" sz="1000" dirty="0"/>
          </a:p>
        </p:txBody>
      </p:sp>
      <p:sp>
        <p:nvSpPr>
          <p:cNvPr id="22" name="Shape 20"/>
          <p:cNvSpPr/>
          <p:nvPr/>
        </p:nvSpPr>
        <p:spPr>
          <a:xfrm>
            <a:off x="6126480" y="804672"/>
            <a:ext cx="2926080" cy="1353312"/>
          </a:xfrm>
          <a:prstGeom prst="rect">
            <a:avLst/>
          </a:prstGeom>
          <a:solidFill>
            <a:srgbClr val="21262D"/>
          </a:solidFill>
          <a:ln w="12700">
            <a:solidFill>
              <a:srgbClr val="3FB950"/>
            </a:solidFill>
            <a:prstDash val="solid"/>
          </a:ln>
        </p:spPr>
      </p:sp>
      <p:sp>
        <p:nvSpPr>
          <p:cNvPr id="23" name="Text 21"/>
          <p:cNvSpPr/>
          <p:nvPr/>
        </p:nvSpPr>
        <p:spPr>
          <a:xfrm>
            <a:off x="6217920" y="877824"/>
            <a:ext cx="2743200" cy="274320"/>
          </a:xfrm>
          <a:prstGeom prst="rect">
            <a:avLst/>
          </a:prstGeom>
          <a:noFill/>
          <a:ln/>
        </p:spPr>
        <p:txBody>
          <a:bodyPr wrap="square" rtlCol="0" anchor="ctr"/>
          <a:lstStyle/>
          <a:p>
            <a:pPr indent="0" marL="0">
              <a:buNone/>
            </a:pPr>
            <a:r>
              <a:rPr lang="en-US" sz="1200" b="1" dirty="0">
                <a:solidFill>
                  <a:srgbClr val="3FB950"/>
                </a:solidFill>
              </a:rPr>
              <a:t>🏗️  Keynesian Economics</a:t>
            </a:r>
            <a:endParaRPr lang="en-US" sz="1200" dirty="0"/>
          </a:p>
        </p:txBody>
      </p:sp>
      <p:sp>
        <p:nvSpPr>
          <p:cNvPr id="24" name="Text 22"/>
          <p:cNvSpPr/>
          <p:nvPr/>
        </p:nvSpPr>
        <p:spPr>
          <a:xfrm>
            <a:off x="6217920" y="1170432"/>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Govt intervention through fiscal spending stabilizes output during downturns.</a:t>
            </a:r>
            <a:endParaRPr lang="en-US" sz="1000" dirty="0"/>
          </a:p>
        </p:txBody>
      </p:sp>
      <p:sp>
        <p:nvSpPr>
          <p:cNvPr id="25" name="Shape 23"/>
          <p:cNvSpPr/>
          <p:nvPr/>
        </p:nvSpPr>
        <p:spPr>
          <a:xfrm>
            <a:off x="6126480" y="2231136"/>
            <a:ext cx="2926080" cy="1353312"/>
          </a:xfrm>
          <a:prstGeom prst="rect">
            <a:avLst/>
          </a:prstGeom>
          <a:solidFill>
            <a:srgbClr val="21262D"/>
          </a:solidFill>
          <a:ln w="12700">
            <a:solidFill>
              <a:srgbClr val="3FB950"/>
            </a:solidFill>
            <a:prstDash val="solid"/>
          </a:ln>
        </p:spPr>
      </p:sp>
      <p:sp>
        <p:nvSpPr>
          <p:cNvPr id="26" name="Text 24"/>
          <p:cNvSpPr/>
          <p:nvPr/>
        </p:nvSpPr>
        <p:spPr>
          <a:xfrm>
            <a:off x="6217920" y="2304288"/>
            <a:ext cx="2743200" cy="274320"/>
          </a:xfrm>
          <a:prstGeom prst="rect">
            <a:avLst/>
          </a:prstGeom>
          <a:noFill/>
          <a:ln/>
        </p:spPr>
        <p:txBody>
          <a:bodyPr wrap="square" rtlCol="0" anchor="ctr"/>
          <a:lstStyle/>
          <a:p>
            <a:pPr indent="0" marL="0">
              <a:buNone/>
            </a:pPr>
            <a:r>
              <a:rPr lang="en-US" sz="1200" b="1" dirty="0">
                <a:solidFill>
                  <a:srgbClr val="3FB950"/>
                </a:solidFill>
              </a:rPr>
              <a:t>💼  Privatization vs. Nationalization</a:t>
            </a:r>
            <a:endParaRPr lang="en-US" sz="1200" dirty="0"/>
          </a:p>
        </p:txBody>
      </p:sp>
      <p:sp>
        <p:nvSpPr>
          <p:cNvPr id="27" name="Text 25"/>
          <p:cNvSpPr/>
          <p:nvPr/>
        </p:nvSpPr>
        <p:spPr>
          <a:xfrm>
            <a:off x="6217920" y="2596896"/>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Private → public (nationalization) or public → private (privatization) of enterprises.</a:t>
            </a:r>
            <a:endParaRPr lang="en-US" sz="1000" dirty="0"/>
          </a:p>
        </p:txBody>
      </p:sp>
      <p:sp>
        <p:nvSpPr>
          <p:cNvPr id="28" name="Shape 26"/>
          <p:cNvSpPr/>
          <p:nvPr/>
        </p:nvSpPr>
        <p:spPr>
          <a:xfrm>
            <a:off x="6126480" y="3657600"/>
            <a:ext cx="2926080" cy="1353312"/>
          </a:xfrm>
          <a:prstGeom prst="rect">
            <a:avLst/>
          </a:prstGeom>
          <a:solidFill>
            <a:srgbClr val="21262D"/>
          </a:solidFill>
          <a:ln w="12700">
            <a:solidFill>
              <a:srgbClr val="3FB950"/>
            </a:solidFill>
            <a:prstDash val="solid"/>
          </a:ln>
        </p:spPr>
      </p:sp>
      <p:sp>
        <p:nvSpPr>
          <p:cNvPr id="29" name="Text 27"/>
          <p:cNvSpPr/>
          <p:nvPr/>
        </p:nvSpPr>
        <p:spPr>
          <a:xfrm>
            <a:off x="6217920" y="3730752"/>
            <a:ext cx="2743200" cy="274320"/>
          </a:xfrm>
          <a:prstGeom prst="rect">
            <a:avLst/>
          </a:prstGeom>
          <a:noFill/>
          <a:ln/>
        </p:spPr>
        <p:txBody>
          <a:bodyPr wrap="square" rtlCol="0" anchor="ctr"/>
          <a:lstStyle/>
          <a:p>
            <a:pPr indent="0" marL="0">
              <a:buNone/>
            </a:pPr>
            <a:r>
              <a:rPr lang="en-US" sz="1200" b="1" dirty="0">
                <a:solidFill>
                  <a:srgbClr val="3FB950"/>
                </a:solidFill>
              </a:rPr>
              <a:t>💼  Subsidy</a:t>
            </a:r>
            <a:endParaRPr lang="en-US" sz="1200" dirty="0"/>
          </a:p>
        </p:txBody>
      </p:sp>
      <p:sp>
        <p:nvSpPr>
          <p:cNvPr id="30" name="Text 28"/>
          <p:cNvSpPr/>
          <p:nvPr/>
        </p:nvSpPr>
        <p:spPr>
          <a:xfrm>
            <a:off x="6217920" y="4023360"/>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Govt financial assistance to reduce prices or support sectors (agriculture, energy).</a:t>
            </a:r>
            <a:endParaRPr lang="en-US" sz="1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name="Slide 26">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58C9B9"/>
          </a:solidFill>
          <a:ln/>
        </p:spPr>
      </p:sp>
      <p:sp>
        <p:nvSpPr>
          <p:cNvPr id="3" name="Text 1"/>
          <p:cNvSpPr/>
          <p:nvPr/>
        </p:nvSpPr>
        <p:spPr>
          <a:xfrm>
            <a:off x="274320" y="73152"/>
            <a:ext cx="8595360" cy="512064"/>
          </a:xfrm>
          <a:prstGeom prst="rect">
            <a:avLst/>
          </a:prstGeom>
          <a:noFill/>
          <a:ln/>
        </p:spPr>
        <p:txBody>
          <a:bodyPr wrap="square" rtlCol="0" anchor="ctr"/>
          <a:lstStyle/>
          <a:p>
            <a:pPr indent="0" marL="0">
              <a:buNone/>
            </a:pPr>
            <a:r>
              <a:rPr lang="en-US" sz="2000" b="1" spc="300" kern="0" dirty="0">
                <a:solidFill>
                  <a:srgbClr val="FFFFFF"/>
                </a:solidFill>
              </a:rPr>
              <a:t>🔐  RIGHTS &amp; CIVIL LIBERTIES</a:t>
            </a:r>
            <a:endParaRPr lang="en-US" sz="2000" dirty="0"/>
          </a:p>
        </p:txBody>
      </p:sp>
      <p:sp>
        <p:nvSpPr>
          <p:cNvPr id="4" name="Shape 2"/>
          <p:cNvSpPr/>
          <p:nvPr/>
        </p:nvSpPr>
        <p:spPr>
          <a:xfrm>
            <a:off x="91440" y="804672"/>
            <a:ext cx="2926080" cy="1353312"/>
          </a:xfrm>
          <a:prstGeom prst="rect">
            <a:avLst/>
          </a:prstGeom>
          <a:solidFill>
            <a:srgbClr val="21262D"/>
          </a:solidFill>
          <a:ln w="12700">
            <a:solidFill>
              <a:srgbClr val="58C9B9"/>
            </a:solidFill>
            <a:prstDash val="solid"/>
          </a:ln>
        </p:spPr>
      </p:sp>
      <p:sp>
        <p:nvSpPr>
          <p:cNvPr id="5" name="Text 3"/>
          <p:cNvSpPr/>
          <p:nvPr/>
        </p:nvSpPr>
        <p:spPr>
          <a:xfrm>
            <a:off x="182880" y="877824"/>
            <a:ext cx="2743200" cy="274320"/>
          </a:xfrm>
          <a:prstGeom prst="rect">
            <a:avLst/>
          </a:prstGeom>
          <a:noFill/>
          <a:ln/>
        </p:spPr>
        <p:txBody>
          <a:bodyPr wrap="square" rtlCol="0" anchor="ctr"/>
          <a:lstStyle/>
          <a:p>
            <a:pPr indent="0" marL="0">
              <a:buNone/>
            </a:pPr>
            <a:r>
              <a:rPr lang="en-US" sz="1200" b="1" dirty="0">
                <a:solidFill>
                  <a:srgbClr val="58C9B9"/>
                </a:solidFill>
              </a:rPr>
              <a:t>🔑  Fundamental Rights</a:t>
            </a:r>
            <a:endParaRPr lang="en-US" sz="1200" dirty="0"/>
          </a:p>
        </p:txBody>
      </p:sp>
      <p:sp>
        <p:nvSpPr>
          <p:cNvPr id="6" name="Text 4"/>
          <p:cNvSpPr/>
          <p:nvPr/>
        </p:nvSpPr>
        <p:spPr>
          <a:xfrm>
            <a:off x="182880" y="1170432"/>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Constitutionally guaranteed rights enforceable against state: equality, speech, religion.</a:t>
            </a:r>
            <a:endParaRPr lang="en-US" sz="1000" dirty="0"/>
          </a:p>
        </p:txBody>
      </p:sp>
      <p:sp>
        <p:nvSpPr>
          <p:cNvPr id="7" name="Shape 5"/>
          <p:cNvSpPr/>
          <p:nvPr/>
        </p:nvSpPr>
        <p:spPr>
          <a:xfrm>
            <a:off x="91440" y="2231136"/>
            <a:ext cx="2926080" cy="1353312"/>
          </a:xfrm>
          <a:prstGeom prst="rect">
            <a:avLst/>
          </a:prstGeom>
          <a:solidFill>
            <a:srgbClr val="21262D"/>
          </a:solidFill>
          <a:ln w="12700">
            <a:solidFill>
              <a:srgbClr val="58C9B9"/>
            </a:solidFill>
            <a:prstDash val="solid"/>
          </a:ln>
        </p:spPr>
      </p:sp>
      <p:sp>
        <p:nvSpPr>
          <p:cNvPr id="8" name="Text 6"/>
          <p:cNvSpPr/>
          <p:nvPr/>
        </p:nvSpPr>
        <p:spPr>
          <a:xfrm>
            <a:off x="182880" y="2304288"/>
            <a:ext cx="2743200" cy="274320"/>
          </a:xfrm>
          <a:prstGeom prst="rect">
            <a:avLst/>
          </a:prstGeom>
          <a:noFill/>
          <a:ln/>
        </p:spPr>
        <p:txBody>
          <a:bodyPr wrap="square" rtlCol="0" anchor="ctr"/>
          <a:lstStyle/>
          <a:p>
            <a:pPr indent="0" marL="0">
              <a:buNone/>
            </a:pPr>
            <a:r>
              <a:rPr lang="en-US" sz="1200" b="1" dirty="0">
                <a:solidFill>
                  <a:srgbClr val="58C9B9"/>
                </a:solidFill>
              </a:rPr>
              <a:t>🕊️  Human Rights</a:t>
            </a:r>
            <a:endParaRPr lang="en-US" sz="1200" dirty="0"/>
          </a:p>
        </p:txBody>
      </p:sp>
      <p:sp>
        <p:nvSpPr>
          <p:cNvPr id="9" name="Text 7"/>
          <p:cNvSpPr/>
          <p:nvPr/>
        </p:nvSpPr>
        <p:spPr>
          <a:xfrm>
            <a:off x="182880" y="2596896"/>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Universal, inherent rights for all people regardless of nationality; codified in UDHR.</a:t>
            </a:r>
            <a:endParaRPr lang="en-US" sz="1000" dirty="0"/>
          </a:p>
        </p:txBody>
      </p:sp>
      <p:sp>
        <p:nvSpPr>
          <p:cNvPr id="10" name="Shape 8"/>
          <p:cNvSpPr/>
          <p:nvPr/>
        </p:nvSpPr>
        <p:spPr>
          <a:xfrm>
            <a:off x="91440" y="3657600"/>
            <a:ext cx="2926080" cy="1353312"/>
          </a:xfrm>
          <a:prstGeom prst="rect">
            <a:avLst/>
          </a:prstGeom>
          <a:solidFill>
            <a:srgbClr val="21262D"/>
          </a:solidFill>
          <a:ln w="12700">
            <a:solidFill>
              <a:srgbClr val="58C9B9"/>
            </a:solidFill>
            <a:prstDash val="solid"/>
          </a:ln>
        </p:spPr>
      </p:sp>
      <p:sp>
        <p:nvSpPr>
          <p:cNvPr id="11" name="Text 9"/>
          <p:cNvSpPr/>
          <p:nvPr/>
        </p:nvSpPr>
        <p:spPr>
          <a:xfrm>
            <a:off x="182880" y="3730752"/>
            <a:ext cx="2743200" cy="274320"/>
          </a:xfrm>
          <a:prstGeom prst="rect">
            <a:avLst/>
          </a:prstGeom>
          <a:noFill/>
          <a:ln/>
        </p:spPr>
        <p:txBody>
          <a:bodyPr wrap="square" rtlCol="0" anchor="ctr"/>
          <a:lstStyle/>
          <a:p>
            <a:pPr indent="0" marL="0">
              <a:buNone/>
            </a:pPr>
            <a:r>
              <a:rPr lang="en-US" sz="1200" b="1" dirty="0">
                <a:solidFill>
                  <a:srgbClr val="58C9B9"/>
                </a:solidFill>
              </a:rPr>
              <a:t>🔐  Civil Liberties</a:t>
            </a:r>
            <a:endParaRPr lang="en-US" sz="1200" dirty="0"/>
          </a:p>
        </p:txBody>
      </p:sp>
      <p:sp>
        <p:nvSpPr>
          <p:cNvPr id="12" name="Text 10"/>
          <p:cNvSpPr/>
          <p:nvPr/>
        </p:nvSpPr>
        <p:spPr>
          <a:xfrm>
            <a:off x="182880" y="4023360"/>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Protected from govt: speech, press, assembly, religion, privacy.</a:t>
            </a:r>
            <a:endParaRPr lang="en-US" sz="1000" dirty="0"/>
          </a:p>
        </p:txBody>
      </p:sp>
      <p:sp>
        <p:nvSpPr>
          <p:cNvPr id="13" name="Shape 11"/>
          <p:cNvSpPr/>
          <p:nvPr/>
        </p:nvSpPr>
        <p:spPr>
          <a:xfrm>
            <a:off x="3108960" y="804672"/>
            <a:ext cx="2926080" cy="1353312"/>
          </a:xfrm>
          <a:prstGeom prst="rect">
            <a:avLst/>
          </a:prstGeom>
          <a:solidFill>
            <a:srgbClr val="21262D"/>
          </a:solidFill>
          <a:ln w="12700">
            <a:solidFill>
              <a:srgbClr val="58C9B9"/>
            </a:solidFill>
            <a:prstDash val="solid"/>
          </a:ln>
        </p:spPr>
      </p:sp>
      <p:sp>
        <p:nvSpPr>
          <p:cNvPr id="14" name="Text 12"/>
          <p:cNvSpPr/>
          <p:nvPr/>
        </p:nvSpPr>
        <p:spPr>
          <a:xfrm>
            <a:off x="3200400" y="877824"/>
            <a:ext cx="2743200" cy="274320"/>
          </a:xfrm>
          <a:prstGeom prst="rect">
            <a:avLst/>
          </a:prstGeom>
          <a:noFill/>
          <a:ln/>
        </p:spPr>
        <p:txBody>
          <a:bodyPr wrap="square" rtlCol="0" anchor="ctr"/>
          <a:lstStyle/>
          <a:p>
            <a:pPr indent="0" marL="0">
              <a:buNone/>
            </a:pPr>
            <a:r>
              <a:rPr lang="en-US" sz="1200" b="1" dirty="0">
                <a:solidFill>
                  <a:srgbClr val="58C9B9"/>
                </a:solidFill>
              </a:rPr>
              <a:t>⚖️  Due Process</a:t>
            </a:r>
            <a:endParaRPr lang="en-US" sz="1200" dirty="0"/>
          </a:p>
        </p:txBody>
      </p:sp>
      <p:sp>
        <p:nvSpPr>
          <p:cNvPr id="15" name="Text 13"/>
          <p:cNvSpPr/>
          <p:nvPr/>
        </p:nvSpPr>
        <p:spPr>
          <a:xfrm>
            <a:off x="3200400" y="1170432"/>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State must respect all legal rights before depriving life, liberty, or property.</a:t>
            </a:r>
            <a:endParaRPr lang="en-US" sz="1000" dirty="0"/>
          </a:p>
        </p:txBody>
      </p:sp>
      <p:sp>
        <p:nvSpPr>
          <p:cNvPr id="16" name="Shape 14"/>
          <p:cNvSpPr/>
          <p:nvPr/>
        </p:nvSpPr>
        <p:spPr>
          <a:xfrm>
            <a:off x="3108960" y="2231136"/>
            <a:ext cx="2926080" cy="1353312"/>
          </a:xfrm>
          <a:prstGeom prst="rect">
            <a:avLst/>
          </a:prstGeom>
          <a:solidFill>
            <a:srgbClr val="21262D"/>
          </a:solidFill>
          <a:ln w="12700">
            <a:solidFill>
              <a:srgbClr val="58C9B9"/>
            </a:solidFill>
            <a:prstDash val="solid"/>
          </a:ln>
        </p:spPr>
      </p:sp>
      <p:sp>
        <p:nvSpPr>
          <p:cNvPr id="17" name="Text 15"/>
          <p:cNvSpPr/>
          <p:nvPr/>
        </p:nvSpPr>
        <p:spPr>
          <a:xfrm>
            <a:off x="3200400" y="2304288"/>
            <a:ext cx="2743200" cy="274320"/>
          </a:xfrm>
          <a:prstGeom prst="rect">
            <a:avLst/>
          </a:prstGeom>
          <a:noFill/>
          <a:ln/>
        </p:spPr>
        <p:txBody>
          <a:bodyPr wrap="square" rtlCol="0" anchor="ctr"/>
          <a:lstStyle/>
          <a:p>
            <a:pPr indent="0" marL="0">
              <a:buNone/>
            </a:pPr>
            <a:r>
              <a:rPr lang="en-US" sz="1200" b="1" dirty="0">
                <a:solidFill>
                  <a:srgbClr val="58C9B9"/>
                </a:solidFill>
              </a:rPr>
              <a:t>📋  Reservation</a:t>
            </a:r>
            <a:endParaRPr lang="en-US" sz="1200" dirty="0"/>
          </a:p>
        </p:txBody>
      </p:sp>
      <p:sp>
        <p:nvSpPr>
          <p:cNvPr id="18" name="Text 16"/>
          <p:cNvSpPr/>
          <p:nvPr/>
        </p:nvSpPr>
        <p:spPr>
          <a:xfrm>
            <a:off x="3200400" y="2596896"/>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Affirmative action quotas for SC/ST/OBCs in education, employment, legislature.</a:t>
            </a:r>
            <a:endParaRPr lang="en-US" sz="1000" dirty="0"/>
          </a:p>
        </p:txBody>
      </p:sp>
      <p:sp>
        <p:nvSpPr>
          <p:cNvPr id="19" name="Shape 17"/>
          <p:cNvSpPr/>
          <p:nvPr/>
        </p:nvSpPr>
        <p:spPr>
          <a:xfrm>
            <a:off x="3108960" y="3657600"/>
            <a:ext cx="2926080" cy="1353312"/>
          </a:xfrm>
          <a:prstGeom prst="rect">
            <a:avLst/>
          </a:prstGeom>
          <a:solidFill>
            <a:srgbClr val="21262D"/>
          </a:solidFill>
          <a:ln w="12700">
            <a:solidFill>
              <a:srgbClr val="58C9B9"/>
            </a:solidFill>
            <a:prstDash val="solid"/>
          </a:ln>
        </p:spPr>
      </p:sp>
      <p:sp>
        <p:nvSpPr>
          <p:cNvPr id="20" name="Text 18"/>
          <p:cNvSpPr/>
          <p:nvPr/>
        </p:nvSpPr>
        <p:spPr>
          <a:xfrm>
            <a:off x="3200400" y="3730752"/>
            <a:ext cx="2743200" cy="274320"/>
          </a:xfrm>
          <a:prstGeom prst="rect">
            <a:avLst/>
          </a:prstGeom>
          <a:noFill/>
          <a:ln/>
        </p:spPr>
        <p:txBody>
          <a:bodyPr wrap="square" rtlCol="0" anchor="ctr"/>
          <a:lstStyle/>
          <a:p>
            <a:pPr indent="0" marL="0">
              <a:buNone/>
            </a:pPr>
            <a:r>
              <a:rPr lang="en-US" sz="1200" b="1" dirty="0">
                <a:solidFill>
                  <a:srgbClr val="58C9B9"/>
                </a:solidFill>
              </a:rPr>
              <a:t>🗳️  Adult Franchise</a:t>
            </a:r>
            <a:endParaRPr lang="en-US" sz="1200" dirty="0"/>
          </a:p>
        </p:txBody>
      </p:sp>
      <p:sp>
        <p:nvSpPr>
          <p:cNvPr id="21" name="Text 19"/>
          <p:cNvSpPr/>
          <p:nvPr/>
        </p:nvSpPr>
        <p:spPr>
          <a:xfrm>
            <a:off x="3200400" y="4023360"/>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All adults 18+ may vote; universal franchise underpins representative democracy.</a:t>
            </a:r>
            <a:endParaRPr lang="en-US" sz="1000" dirty="0"/>
          </a:p>
        </p:txBody>
      </p:sp>
      <p:sp>
        <p:nvSpPr>
          <p:cNvPr id="22" name="Shape 20"/>
          <p:cNvSpPr/>
          <p:nvPr/>
        </p:nvSpPr>
        <p:spPr>
          <a:xfrm>
            <a:off x="6126480" y="804672"/>
            <a:ext cx="2926080" cy="1353312"/>
          </a:xfrm>
          <a:prstGeom prst="rect">
            <a:avLst/>
          </a:prstGeom>
          <a:solidFill>
            <a:srgbClr val="21262D"/>
          </a:solidFill>
          <a:ln w="12700">
            <a:solidFill>
              <a:srgbClr val="58C9B9"/>
            </a:solidFill>
            <a:prstDash val="solid"/>
          </a:ln>
        </p:spPr>
      </p:sp>
      <p:sp>
        <p:nvSpPr>
          <p:cNvPr id="23" name="Text 21"/>
          <p:cNvSpPr/>
          <p:nvPr/>
        </p:nvSpPr>
        <p:spPr>
          <a:xfrm>
            <a:off x="6217920" y="877824"/>
            <a:ext cx="2743200" cy="274320"/>
          </a:xfrm>
          <a:prstGeom prst="rect">
            <a:avLst/>
          </a:prstGeom>
          <a:noFill/>
          <a:ln/>
        </p:spPr>
        <p:txBody>
          <a:bodyPr wrap="square" rtlCol="0" anchor="ctr"/>
          <a:lstStyle/>
          <a:p>
            <a:pPr indent="0" marL="0">
              <a:buNone/>
            </a:pPr>
            <a:r>
              <a:rPr lang="en-US" sz="1200" b="1" dirty="0">
                <a:solidFill>
                  <a:srgbClr val="58C9B9"/>
                </a:solidFill>
              </a:rPr>
              <a:t>📋  Jus Soli / Jus Sanguinis</a:t>
            </a:r>
            <a:endParaRPr lang="en-US" sz="1200" dirty="0"/>
          </a:p>
        </p:txBody>
      </p:sp>
      <p:sp>
        <p:nvSpPr>
          <p:cNvPr id="24" name="Text 22"/>
          <p:cNvSpPr/>
          <p:nvPr/>
        </p:nvSpPr>
        <p:spPr>
          <a:xfrm>
            <a:off x="6217920" y="1170432"/>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Citizenship by birth in territory (soli) vs. citizenship by bloodline (sanguinis).</a:t>
            </a:r>
            <a:endParaRPr lang="en-US" sz="1000" dirty="0"/>
          </a:p>
        </p:txBody>
      </p:sp>
      <p:sp>
        <p:nvSpPr>
          <p:cNvPr id="25" name="Shape 23"/>
          <p:cNvSpPr/>
          <p:nvPr/>
        </p:nvSpPr>
        <p:spPr>
          <a:xfrm>
            <a:off x="6126480" y="2231136"/>
            <a:ext cx="2926080" cy="1353312"/>
          </a:xfrm>
          <a:prstGeom prst="rect">
            <a:avLst/>
          </a:prstGeom>
          <a:solidFill>
            <a:srgbClr val="21262D"/>
          </a:solidFill>
          <a:ln w="12700">
            <a:solidFill>
              <a:srgbClr val="58C9B9"/>
            </a:solidFill>
            <a:prstDash val="solid"/>
          </a:ln>
        </p:spPr>
      </p:sp>
      <p:sp>
        <p:nvSpPr>
          <p:cNvPr id="26" name="Text 24"/>
          <p:cNvSpPr/>
          <p:nvPr/>
        </p:nvSpPr>
        <p:spPr>
          <a:xfrm>
            <a:off x="6217920" y="2304288"/>
            <a:ext cx="2743200" cy="274320"/>
          </a:xfrm>
          <a:prstGeom prst="rect">
            <a:avLst/>
          </a:prstGeom>
          <a:noFill/>
          <a:ln/>
        </p:spPr>
        <p:txBody>
          <a:bodyPr wrap="square" rtlCol="0" anchor="ctr"/>
          <a:lstStyle/>
          <a:p>
            <a:pPr indent="0" marL="0">
              <a:buNone/>
            </a:pPr>
            <a:r>
              <a:rPr lang="en-US" sz="1200" b="1" dirty="0">
                <a:solidFill>
                  <a:srgbClr val="58C9B9"/>
                </a:solidFill>
              </a:rPr>
              <a:t>📜  UDHR 1948</a:t>
            </a:r>
            <a:endParaRPr lang="en-US" sz="1200" dirty="0"/>
          </a:p>
        </p:txBody>
      </p:sp>
      <p:sp>
        <p:nvSpPr>
          <p:cNvPr id="27" name="Text 25"/>
          <p:cNvSpPr/>
          <p:nvPr/>
        </p:nvSpPr>
        <p:spPr>
          <a:xfrm>
            <a:off x="6217920" y="2596896"/>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UN General Assembly's landmark declaration of fundamental human rights worldwide.</a:t>
            </a:r>
            <a:endParaRPr lang="en-US" sz="1000" dirty="0"/>
          </a:p>
        </p:txBody>
      </p:sp>
      <p:sp>
        <p:nvSpPr>
          <p:cNvPr id="28" name="Shape 26"/>
          <p:cNvSpPr/>
          <p:nvPr/>
        </p:nvSpPr>
        <p:spPr>
          <a:xfrm>
            <a:off x="6126480" y="3657600"/>
            <a:ext cx="2926080" cy="1353312"/>
          </a:xfrm>
          <a:prstGeom prst="rect">
            <a:avLst/>
          </a:prstGeom>
          <a:solidFill>
            <a:srgbClr val="21262D"/>
          </a:solidFill>
          <a:ln w="12700">
            <a:solidFill>
              <a:srgbClr val="58C9B9"/>
            </a:solidFill>
            <a:prstDash val="solid"/>
          </a:ln>
        </p:spPr>
      </p:sp>
      <p:sp>
        <p:nvSpPr>
          <p:cNvPr id="29" name="Text 27"/>
          <p:cNvSpPr/>
          <p:nvPr/>
        </p:nvSpPr>
        <p:spPr>
          <a:xfrm>
            <a:off x="6217920" y="3730752"/>
            <a:ext cx="2743200" cy="274320"/>
          </a:xfrm>
          <a:prstGeom prst="rect">
            <a:avLst/>
          </a:prstGeom>
          <a:noFill/>
          <a:ln/>
        </p:spPr>
        <p:txBody>
          <a:bodyPr wrap="square" rtlCol="0" anchor="ctr"/>
          <a:lstStyle/>
          <a:p>
            <a:pPr indent="0" marL="0">
              <a:buNone/>
            </a:pPr>
            <a:r>
              <a:rPr lang="en-US" sz="1200" b="1" dirty="0">
                <a:solidFill>
                  <a:srgbClr val="58C9B9"/>
                </a:solidFill>
              </a:rPr>
              <a:t>😰  Xenophobia</a:t>
            </a:r>
            <a:endParaRPr lang="en-US" sz="1200" dirty="0"/>
          </a:p>
        </p:txBody>
      </p:sp>
      <p:sp>
        <p:nvSpPr>
          <p:cNvPr id="30" name="Text 28"/>
          <p:cNvSpPr/>
          <p:nvPr/>
        </p:nvSpPr>
        <p:spPr>
          <a:xfrm>
            <a:off x="6217920" y="4023360"/>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Irrational hostility toward foreigners; often exploited in identity/nationalist politics.</a:t>
            </a:r>
            <a:endParaRPr lang="en-US" sz="1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Slide 27">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9144000" cy="658368"/>
          </a:xfrm>
          <a:prstGeom prst="rect">
            <a:avLst/>
          </a:prstGeom>
          <a:solidFill>
            <a:srgbClr val="79C0FF"/>
          </a:solidFill>
          <a:ln/>
        </p:spPr>
      </p:sp>
      <p:sp>
        <p:nvSpPr>
          <p:cNvPr id="3" name="Text 1"/>
          <p:cNvSpPr/>
          <p:nvPr/>
        </p:nvSpPr>
        <p:spPr>
          <a:xfrm>
            <a:off x="274320" y="73152"/>
            <a:ext cx="8595360" cy="512064"/>
          </a:xfrm>
          <a:prstGeom prst="rect">
            <a:avLst/>
          </a:prstGeom>
          <a:noFill/>
          <a:ln/>
        </p:spPr>
        <p:txBody>
          <a:bodyPr wrap="square" rtlCol="0" anchor="ctr"/>
          <a:lstStyle/>
          <a:p>
            <a:pPr indent="0" marL="0">
              <a:buNone/>
            </a:pPr>
            <a:r>
              <a:rPr lang="en-US" sz="2000" b="1" spc="300" kern="0" dirty="0">
                <a:solidFill>
                  <a:srgbClr val="FFFFFF"/>
                </a:solidFill>
              </a:rPr>
              <a:t>🌍  DIPLOMACY &amp; INTERNATIONAL RELATIONS</a:t>
            </a:r>
            <a:endParaRPr lang="en-US" sz="2000" dirty="0"/>
          </a:p>
        </p:txBody>
      </p:sp>
      <p:sp>
        <p:nvSpPr>
          <p:cNvPr id="4" name="Shape 2"/>
          <p:cNvSpPr/>
          <p:nvPr/>
        </p:nvSpPr>
        <p:spPr>
          <a:xfrm>
            <a:off x="91440" y="804672"/>
            <a:ext cx="2926080" cy="1353312"/>
          </a:xfrm>
          <a:prstGeom prst="rect">
            <a:avLst/>
          </a:prstGeom>
          <a:solidFill>
            <a:srgbClr val="21262D"/>
          </a:solidFill>
          <a:ln w="12700">
            <a:solidFill>
              <a:srgbClr val="79C0FF"/>
            </a:solidFill>
            <a:prstDash val="solid"/>
          </a:ln>
        </p:spPr>
      </p:sp>
      <p:sp>
        <p:nvSpPr>
          <p:cNvPr id="5" name="Text 3"/>
          <p:cNvSpPr/>
          <p:nvPr/>
        </p:nvSpPr>
        <p:spPr>
          <a:xfrm>
            <a:off x="182880" y="877824"/>
            <a:ext cx="2743200" cy="274320"/>
          </a:xfrm>
          <a:prstGeom prst="rect">
            <a:avLst/>
          </a:prstGeom>
          <a:noFill/>
          <a:ln/>
        </p:spPr>
        <p:txBody>
          <a:bodyPr wrap="square" rtlCol="0" anchor="ctr"/>
          <a:lstStyle/>
          <a:p>
            <a:pPr indent="0" marL="0">
              <a:buNone/>
            </a:pPr>
            <a:r>
              <a:rPr lang="en-US" sz="1200" b="1" dirty="0">
                <a:solidFill>
                  <a:srgbClr val="79C0FF"/>
                </a:solidFill>
              </a:rPr>
              <a:t>🌐  Treaty</a:t>
            </a:r>
            <a:endParaRPr lang="en-US" sz="1200" dirty="0"/>
          </a:p>
        </p:txBody>
      </p:sp>
      <p:sp>
        <p:nvSpPr>
          <p:cNvPr id="6" name="Text 4"/>
          <p:cNvSpPr/>
          <p:nvPr/>
        </p:nvSpPr>
        <p:spPr>
          <a:xfrm>
            <a:off x="182880" y="1170432"/>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Formal legally binding agreement between nations (trade, defense, borders, rights).</a:t>
            </a:r>
            <a:endParaRPr lang="en-US" sz="1000" dirty="0"/>
          </a:p>
        </p:txBody>
      </p:sp>
      <p:sp>
        <p:nvSpPr>
          <p:cNvPr id="7" name="Shape 5"/>
          <p:cNvSpPr/>
          <p:nvPr/>
        </p:nvSpPr>
        <p:spPr>
          <a:xfrm>
            <a:off x="91440" y="2231136"/>
            <a:ext cx="2926080" cy="1353312"/>
          </a:xfrm>
          <a:prstGeom prst="rect">
            <a:avLst/>
          </a:prstGeom>
          <a:solidFill>
            <a:srgbClr val="21262D"/>
          </a:solidFill>
          <a:ln w="12700">
            <a:solidFill>
              <a:srgbClr val="79C0FF"/>
            </a:solidFill>
            <a:prstDash val="solid"/>
          </a:ln>
        </p:spPr>
      </p:sp>
      <p:sp>
        <p:nvSpPr>
          <p:cNvPr id="8" name="Text 6"/>
          <p:cNvSpPr/>
          <p:nvPr/>
        </p:nvSpPr>
        <p:spPr>
          <a:xfrm>
            <a:off x="182880" y="2304288"/>
            <a:ext cx="2743200" cy="274320"/>
          </a:xfrm>
          <a:prstGeom prst="rect">
            <a:avLst/>
          </a:prstGeom>
          <a:noFill/>
          <a:ln/>
        </p:spPr>
        <p:txBody>
          <a:bodyPr wrap="square" rtlCol="0" anchor="ctr"/>
          <a:lstStyle/>
          <a:p>
            <a:pPr indent="0" marL="0">
              <a:buNone/>
            </a:pPr>
            <a:r>
              <a:rPr lang="en-US" sz="1200" b="1" dirty="0">
                <a:solidFill>
                  <a:srgbClr val="79C0FF"/>
                </a:solidFill>
              </a:rPr>
              <a:t>🌐  Diplomacy</a:t>
            </a:r>
            <a:endParaRPr lang="en-US" sz="1200" dirty="0"/>
          </a:p>
        </p:txBody>
      </p:sp>
      <p:sp>
        <p:nvSpPr>
          <p:cNvPr id="9" name="Text 7"/>
          <p:cNvSpPr/>
          <p:nvPr/>
        </p:nvSpPr>
        <p:spPr>
          <a:xfrm>
            <a:off x="182880" y="2596896"/>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Managing international relations through negotiation and peaceful dialogue.</a:t>
            </a:r>
            <a:endParaRPr lang="en-US" sz="1000" dirty="0"/>
          </a:p>
        </p:txBody>
      </p:sp>
      <p:sp>
        <p:nvSpPr>
          <p:cNvPr id="10" name="Shape 8"/>
          <p:cNvSpPr/>
          <p:nvPr/>
        </p:nvSpPr>
        <p:spPr>
          <a:xfrm>
            <a:off x="91440" y="3657600"/>
            <a:ext cx="2926080" cy="1353312"/>
          </a:xfrm>
          <a:prstGeom prst="rect">
            <a:avLst/>
          </a:prstGeom>
          <a:solidFill>
            <a:srgbClr val="21262D"/>
          </a:solidFill>
          <a:ln w="12700">
            <a:solidFill>
              <a:srgbClr val="79C0FF"/>
            </a:solidFill>
            <a:prstDash val="solid"/>
          </a:ln>
        </p:spPr>
      </p:sp>
      <p:sp>
        <p:nvSpPr>
          <p:cNvPr id="11" name="Text 9"/>
          <p:cNvSpPr/>
          <p:nvPr/>
        </p:nvSpPr>
        <p:spPr>
          <a:xfrm>
            <a:off x="182880" y="3730752"/>
            <a:ext cx="2743200" cy="274320"/>
          </a:xfrm>
          <a:prstGeom prst="rect">
            <a:avLst/>
          </a:prstGeom>
          <a:noFill/>
          <a:ln/>
        </p:spPr>
        <p:txBody>
          <a:bodyPr wrap="square" rtlCol="0" anchor="ctr"/>
          <a:lstStyle/>
          <a:p>
            <a:pPr indent="0" marL="0">
              <a:buNone/>
            </a:pPr>
            <a:r>
              <a:rPr lang="en-US" sz="1200" b="1" dirty="0">
                <a:solidFill>
                  <a:srgbClr val="79C0FF"/>
                </a:solidFill>
              </a:rPr>
              <a:t>🌐  Sanctions</a:t>
            </a:r>
            <a:endParaRPr lang="en-US" sz="1200" dirty="0"/>
          </a:p>
        </p:txBody>
      </p:sp>
      <p:sp>
        <p:nvSpPr>
          <p:cNvPr id="12" name="Text 10"/>
          <p:cNvSpPr/>
          <p:nvPr/>
        </p:nvSpPr>
        <p:spPr>
          <a:xfrm>
            <a:off x="182880" y="4023360"/>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Punitive economic/travel measures to compel compliance with international norms.</a:t>
            </a:r>
            <a:endParaRPr lang="en-US" sz="1000" dirty="0"/>
          </a:p>
        </p:txBody>
      </p:sp>
      <p:sp>
        <p:nvSpPr>
          <p:cNvPr id="13" name="Shape 11"/>
          <p:cNvSpPr/>
          <p:nvPr/>
        </p:nvSpPr>
        <p:spPr>
          <a:xfrm>
            <a:off x="3108960" y="804672"/>
            <a:ext cx="2926080" cy="1353312"/>
          </a:xfrm>
          <a:prstGeom prst="rect">
            <a:avLst/>
          </a:prstGeom>
          <a:solidFill>
            <a:srgbClr val="21262D"/>
          </a:solidFill>
          <a:ln w="12700">
            <a:solidFill>
              <a:srgbClr val="79C0FF"/>
            </a:solidFill>
            <a:prstDash val="solid"/>
          </a:ln>
        </p:spPr>
      </p:sp>
      <p:sp>
        <p:nvSpPr>
          <p:cNvPr id="14" name="Text 12"/>
          <p:cNvSpPr/>
          <p:nvPr/>
        </p:nvSpPr>
        <p:spPr>
          <a:xfrm>
            <a:off x="3200400" y="877824"/>
            <a:ext cx="2743200" cy="274320"/>
          </a:xfrm>
          <a:prstGeom prst="rect">
            <a:avLst/>
          </a:prstGeom>
          <a:noFill/>
          <a:ln/>
        </p:spPr>
        <p:txBody>
          <a:bodyPr wrap="square" rtlCol="0" anchor="ctr"/>
          <a:lstStyle/>
          <a:p>
            <a:pPr indent="0" marL="0">
              <a:buNone/>
            </a:pPr>
            <a:r>
              <a:rPr lang="en-US" sz="1200" b="1" dirty="0">
                <a:solidFill>
                  <a:srgbClr val="79C0FF"/>
                </a:solidFill>
              </a:rPr>
              <a:t>🌐  NATO</a:t>
            </a:r>
            <a:endParaRPr lang="en-US" sz="1200" dirty="0"/>
          </a:p>
        </p:txBody>
      </p:sp>
      <p:sp>
        <p:nvSpPr>
          <p:cNvPr id="15" name="Text 13"/>
          <p:cNvSpPr/>
          <p:nvPr/>
        </p:nvSpPr>
        <p:spPr>
          <a:xfrm>
            <a:off x="3200400" y="1170432"/>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North Atlantic Treaty Organization; collective defense for 30+ member nations.</a:t>
            </a:r>
            <a:endParaRPr lang="en-US" sz="1000" dirty="0"/>
          </a:p>
        </p:txBody>
      </p:sp>
      <p:sp>
        <p:nvSpPr>
          <p:cNvPr id="16" name="Shape 14"/>
          <p:cNvSpPr/>
          <p:nvPr/>
        </p:nvSpPr>
        <p:spPr>
          <a:xfrm>
            <a:off x="3108960" y="2231136"/>
            <a:ext cx="2926080" cy="1353312"/>
          </a:xfrm>
          <a:prstGeom prst="rect">
            <a:avLst/>
          </a:prstGeom>
          <a:solidFill>
            <a:srgbClr val="21262D"/>
          </a:solidFill>
          <a:ln w="12700">
            <a:solidFill>
              <a:srgbClr val="79C0FF"/>
            </a:solidFill>
            <a:prstDash val="solid"/>
          </a:ln>
        </p:spPr>
      </p:sp>
      <p:sp>
        <p:nvSpPr>
          <p:cNvPr id="17" name="Text 15"/>
          <p:cNvSpPr/>
          <p:nvPr/>
        </p:nvSpPr>
        <p:spPr>
          <a:xfrm>
            <a:off x="3200400" y="2304288"/>
            <a:ext cx="2743200" cy="274320"/>
          </a:xfrm>
          <a:prstGeom prst="rect">
            <a:avLst/>
          </a:prstGeom>
          <a:noFill/>
          <a:ln/>
        </p:spPr>
        <p:txBody>
          <a:bodyPr wrap="square" rtlCol="0" anchor="ctr"/>
          <a:lstStyle/>
          <a:p>
            <a:pPr indent="0" marL="0">
              <a:buNone/>
            </a:pPr>
            <a:r>
              <a:rPr lang="en-US" sz="1200" b="1" dirty="0">
                <a:solidFill>
                  <a:srgbClr val="79C0FF"/>
                </a:solidFill>
              </a:rPr>
              <a:t>🌐  United Nations</a:t>
            </a:r>
            <a:endParaRPr lang="en-US" sz="1200" dirty="0"/>
          </a:p>
        </p:txBody>
      </p:sp>
      <p:sp>
        <p:nvSpPr>
          <p:cNvPr id="18" name="Text 16"/>
          <p:cNvSpPr/>
          <p:nvPr/>
        </p:nvSpPr>
        <p:spPr>
          <a:xfrm>
            <a:off x="3200400" y="2596896"/>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Intl body for peace, security, human rights, development; 193 member states.</a:t>
            </a:r>
            <a:endParaRPr lang="en-US" sz="1000" dirty="0"/>
          </a:p>
        </p:txBody>
      </p:sp>
      <p:sp>
        <p:nvSpPr>
          <p:cNvPr id="19" name="Shape 17"/>
          <p:cNvSpPr/>
          <p:nvPr/>
        </p:nvSpPr>
        <p:spPr>
          <a:xfrm>
            <a:off x="3108960" y="3657600"/>
            <a:ext cx="2926080" cy="1353312"/>
          </a:xfrm>
          <a:prstGeom prst="rect">
            <a:avLst/>
          </a:prstGeom>
          <a:solidFill>
            <a:srgbClr val="21262D"/>
          </a:solidFill>
          <a:ln w="12700">
            <a:solidFill>
              <a:srgbClr val="79C0FF"/>
            </a:solidFill>
            <a:prstDash val="solid"/>
          </a:ln>
        </p:spPr>
      </p:sp>
      <p:sp>
        <p:nvSpPr>
          <p:cNvPr id="20" name="Text 18"/>
          <p:cNvSpPr/>
          <p:nvPr/>
        </p:nvSpPr>
        <p:spPr>
          <a:xfrm>
            <a:off x="3200400" y="3730752"/>
            <a:ext cx="2743200" cy="274320"/>
          </a:xfrm>
          <a:prstGeom prst="rect">
            <a:avLst/>
          </a:prstGeom>
          <a:noFill/>
          <a:ln/>
        </p:spPr>
        <p:txBody>
          <a:bodyPr wrap="square" rtlCol="0" anchor="ctr"/>
          <a:lstStyle/>
          <a:p>
            <a:pPr indent="0" marL="0">
              <a:buNone/>
            </a:pPr>
            <a:r>
              <a:rPr lang="en-US" sz="1200" b="1" dirty="0">
                <a:solidFill>
                  <a:srgbClr val="79C0FF"/>
                </a:solidFill>
              </a:rPr>
              <a:t>🌐  Non-Alignment</a:t>
            </a:r>
            <a:endParaRPr lang="en-US" sz="1200" dirty="0"/>
          </a:p>
        </p:txBody>
      </p:sp>
      <p:sp>
        <p:nvSpPr>
          <p:cNvPr id="21" name="Text 19"/>
          <p:cNvSpPr/>
          <p:nvPr/>
        </p:nvSpPr>
        <p:spPr>
          <a:xfrm>
            <a:off x="3200400" y="4023360"/>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Neutral foreign policy; not formally aligned with any major power bloc.</a:t>
            </a:r>
            <a:endParaRPr lang="en-US" sz="1000" dirty="0"/>
          </a:p>
        </p:txBody>
      </p:sp>
      <p:sp>
        <p:nvSpPr>
          <p:cNvPr id="22" name="Shape 20"/>
          <p:cNvSpPr/>
          <p:nvPr/>
        </p:nvSpPr>
        <p:spPr>
          <a:xfrm>
            <a:off x="6126480" y="804672"/>
            <a:ext cx="2926080" cy="1353312"/>
          </a:xfrm>
          <a:prstGeom prst="rect">
            <a:avLst/>
          </a:prstGeom>
          <a:solidFill>
            <a:srgbClr val="21262D"/>
          </a:solidFill>
          <a:ln w="12700">
            <a:solidFill>
              <a:srgbClr val="79C0FF"/>
            </a:solidFill>
            <a:prstDash val="solid"/>
          </a:ln>
        </p:spPr>
      </p:sp>
      <p:sp>
        <p:nvSpPr>
          <p:cNvPr id="23" name="Text 21"/>
          <p:cNvSpPr/>
          <p:nvPr/>
        </p:nvSpPr>
        <p:spPr>
          <a:xfrm>
            <a:off x="6217920" y="877824"/>
            <a:ext cx="2743200" cy="274320"/>
          </a:xfrm>
          <a:prstGeom prst="rect">
            <a:avLst/>
          </a:prstGeom>
          <a:noFill/>
          <a:ln/>
        </p:spPr>
        <p:txBody>
          <a:bodyPr wrap="square" rtlCol="0" anchor="ctr"/>
          <a:lstStyle/>
          <a:p>
            <a:pPr indent="0" marL="0">
              <a:buNone/>
            </a:pPr>
            <a:r>
              <a:rPr lang="en-US" sz="1200" b="1" dirty="0">
                <a:solidFill>
                  <a:srgbClr val="79C0FF"/>
                </a:solidFill>
              </a:rPr>
              <a:t>🌐  Multilateralism</a:t>
            </a:r>
            <a:endParaRPr lang="en-US" sz="1200" dirty="0"/>
          </a:p>
        </p:txBody>
      </p:sp>
      <p:sp>
        <p:nvSpPr>
          <p:cNvPr id="24" name="Text 22"/>
          <p:cNvSpPr/>
          <p:nvPr/>
        </p:nvSpPr>
        <p:spPr>
          <a:xfrm>
            <a:off x="6217920" y="1170432"/>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Three+ nations coordinating policies via intl organizations (UN, WTO, G20).</a:t>
            </a:r>
            <a:endParaRPr lang="en-US" sz="1000" dirty="0"/>
          </a:p>
        </p:txBody>
      </p:sp>
      <p:sp>
        <p:nvSpPr>
          <p:cNvPr id="25" name="Shape 23"/>
          <p:cNvSpPr/>
          <p:nvPr/>
        </p:nvSpPr>
        <p:spPr>
          <a:xfrm>
            <a:off x="6126480" y="2231136"/>
            <a:ext cx="2926080" cy="1353312"/>
          </a:xfrm>
          <a:prstGeom prst="rect">
            <a:avLst/>
          </a:prstGeom>
          <a:solidFill>
            <a:srgbClr val="21262D"/>
          </a:solidFill>
          <a:ln w="12700">
            <a:solidFill>
              <a:srgbClr val="79C0FF"/>
            </a:solidFill>
            <a:prstDash val="solid"/>
          </a:ln>
        </p:spPr>
      </p:sp>
      <p:sp>
        <p:nvSpPr>
          <p:cNvPr id="26" name="Text 24"/>
          <p:cNvSpPr/>
          <p:nvPr/>
        </p:nvSpPr>
        <p:spPr>
          <a:xfrm>
            <a:off x="6217920" y="2304288"/>
            <a:ext cx="2743200" cy="274320"/>
          </a:xfrm>
          <a:prstGeom prst="rect">
            <a:avLst/>
          </a:prstGeom>
          <a:noFill/>
          <a:ln/>
        </p:spPr>
        <p:txBody>
          <a:bodyPr wrap="square" rtlCol="0" anchor="ctr"/>
          <a:lstStyle/>
          <a:p>
            <a:pPr indent="0" marL="0">
              <a:buNone/>
            </a:pPr>
            <a:r>
              <a:rPr lang="en-US" sz="1200" b="1" dirty="0">
                <a:solidFill>
                  <a:srgbClr val="79C0FF"/>
                </a:solidFill>
              </a:rPr>
              <a:t>🌐  Geopolitics</a:t>
            </a:r>
            <a:endParaRPr lang="en-US" sz="1200" dirty="0"/>
          </a:p>
        </p:txBody>
      </p:sp>
      <p:sp>
        <p:nvSpPr>
          <p:cNvPr id="27" name="Text 25"/>
          <p:cNvSpPr/>
          <p:nvPr/>
        </p:nvSpPr>
        <p:spPr>
          <a:xfrm>
            <a:off x="6217920" y="2596896"/>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How geography and resources shape political power and strategic decisions.</a:t>
            </a:r>
            <a:endParaRPr lang="en-US" sz="1000" dirty="0"/>
          </a:p>
        </p:txBody>
      </p:sp>
      <p:sp>
        <p:nvSpPr>
          <p:cNvPr id="28" name="Shape 26"/>
          <p:cNvSpPr/>
          <p:nvPr/>
        </p:nvSpPr>
        <p:spPr>
          <a:xfrm>
            <a:off x="6126480" y="3657600"/>
            <a:ext cx="2926080" cy="1353312"/>
          </a:xfrm>
          <a:prstGeom prst="rect">
            <a:avLst/>
          </a:prstGeom>
          <a:solidFill>
            <a:srgbClr val="21262D"/>
          </a:solidFill>
          <a:ln w="12700">
            <a:solidFill>
              <a:srgbClr val="79C0FF"/>
            </a:solidFill>
            <a:prstDash val="solid"/>
          </a:ln>
        </p:spPr>
      </p:sp>
      <p:sp>
        <p:nvSpPr>
          <p:cNvPr id="29" name="Text 27"/>
          <p:cNvSpPr/>
          <p:nvPr/>
        </p:nvSpPr>
        <p:spPr>
          <a:xfrm>
            <a:off x="6217920" y="3730752"/>
            <a:ext cx="2743200" cy="274320"/>
          </a:xfrm>
          <a:prstGeom prst="rect">
            <a:avLst/>
          </a:prstGeom>
          <a:noFill/>
          <a:ln/>
        </p:spPr>
        <p:txBody>
          <a:bodyPr wrap="square" rtlCol="0" anchor="ctr"/>
          <a:lstStyle/>
          <a:p>
            <a:pPr indent="0" marL="0">
              <a:buNone/>
            </a:pPr>
            <a:r>
              <a:rPr lang="en-US" sz="1200" b="1" dirty="0">
                <a:solidFill>
                  <a:srgbClr val="79C0FF"/>
                </a:solidFill>
              </a:rPr>
              <a:t>🌐  WTO</a:t>
            </a:r>
            <a:endParaRPr lang="en-US" sz="1200" dirty="0"/>
          </a:p>
        </p:txBody>
      </p:sp>
      <p:sp>
        <p:nvSpPr>
          <p:cNvPr id="30" name="Text 28"/>
          <p:cNvSpPr/>
          <p:nvPr/>
        </p:nvSpPr>
        <p:spPr>
          <a:xfrm>
            <a:off x="6217920" y="4023360"/>
            <a:ext cx="2743200" cy="914400"/>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World Trade Organization; sets global trade rules and resolves trade disputes.</a:t>
            </a:r>
            <a:endParaRPr lang="en-US" sz="10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Slide 28">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9144000" cy="621792"/>
          </a:xfrm>
          <a:prstGeom prst="rect">
            <a:avLst/>
          </a:prstGeom>
          <a:solidFill>
            <a:srgbClr val="21262D"/>
          </a:solidFill>
          <a:ln/>
        </p:spPr>
      </p:sp>
      <p:sp>
        <p:nvSpPr>
          <p:cNvPr id="3" name="Text 1"/>
          <p:cNvSpPr/>
          <p:nvPr/>
        </p:nvSpPr>
        <p:spPr>
          <a:xfrm>
            <a:off x="365760" y="91440"/>
            <a:ext cx="8412480" cy="457200"/>
          </a:xfrm>
          <a:prstGeom prst="rect">
            <a:avLst/>
          </a:prstGeom>
          <a:noFill/>
          <a:ln/>
        </p:spPr>
        <p:txBody>
          <a:bodyPr wrap="square" rtlCol="0" anchor="ctr"/>
          <a:lstStyle/>
          <a:p>
            <a:pPr indent="0" marL="0">
              <a:buNone/>
            </a:pPr>
            <a:r>
              <a:rPr lang="en-US" sz="1700" b="1" spc="200" kern="0" dirty="0">
                <a:solidFill>
                  <a:srgbClr val="58A6FF"/>
                </a:solidFill>
              </a:rPr>
              <a:t>⚖️  CONSTITUTIONAL WRITS — QUICK REFERENCE</a:t>
            </a:r>
            <a:endParaRPr lang="en-US" sz="1700" dirty="0"/>
          </a:p>
        </p:txBody>
      </p:sp>
      <p:sp>
        <p:nvSpPr>
          <p:cNvPr id="4" name="Shape 2"/>
          <p:cNvSpPr/>
          <p:nvPr/>
        </p:nvSpPr>
        <p:spPr>
          <a:xfrm>
            <a:off x="182880" y="749808"/>
            <a:ext cx="8778240" cy="804672"/>
          </a:xfrm>
          <a:prstGeom prst="rect">
            <a:avLst/>
          </a:prstGeom>
          <a:solidFill>
            <a:srgbClr val="21262D"/>
          </a:solidFill>
          <a:ln w="25400">
            <a:solidFill>
              <a:srgbClr val="F85149"/>
            </a:solidFill>
            <a:prstDash val="solid"/>
          </a:ln>
        </p:spPr>
      </p:sp>
      <p:sp>
        <p:nvSpPr>
          <p:cNvPr id="5" name="Shape 3"/>
          <p:cNvSpPr/>
          <p:nvPr/>
        </p:nvSpPr>
        <p:spPr>
          <a:xfrm>
            <a:off x="182880" y="749808"/>
            <a:ext cx="73152" cy="804672"/>
          </a:xfrm>
          <a:prstGeom prst="rect">
            <a:avLst/>
          </a:prstGeom>
          <a:solidFill>
            <a:srgbClr val="F85149"/>
          </a:solidFill>
          <a:ln/>
        </p:spPr>
      </p:sp>
      <p:sp>
        <p:nvSpPr>
          <p:cNvPr id="6" name="Text 4"/>
          <p:cNvSpPr/>
          <p:nvPr/>
        </p:nvSpPr>
        <p:spPr>
          <a:xfrm>
            <a:off x="384048" y="813816"/>
            <a:ext cx="1828800" cy="292608"/>
          </a:xfrm>
          <a:prstGeom prst="rect">
            <a:avLst/>
          </a:prstGeom>
          <a:noFill/>
          <a:ln/>
        </p:spPr>
        <p:txBody>
          <a:bodyPr wrap="square" rtlCol="0" anchor="ctr"/>
          <a:lstStyle/>
          <a:p>
            <a:pPr indent="0" marL="0">
              <a:buNone/>
            </a:pPr>
            <a:r>
              <a:rPr lang="en-US" sz="1300" b="1" dirty="0">
                <a:solidFill>
                  <a:srgbClr val="F85149"/>
                </a:solidFill>
              </a:rPr>
              <a:t>Habeas Corpus</a:t>
            </a:r>
            <a:endParaRPr lang="en-US" sz="1300" dirty="0"/>
          </a:p>
        </p:txBody>
      </p:sp>
      <p:sp>
        <p:nvSpPr>
          <p:cNvPr id="7" name="Text 5"/>
          <p:cNvSpPr/>
          <p:nvPr/>
        </p:nvSpPr>
        <p:spPr>
          <a:xfrm>
            <a:off x="384048" y="1097280"/>
            <a:ext cx="1828800" cy="274320"/>
          </a:xfrm>
          <a:prstGeom prst="rect">
            <a:avLst/>
          </a:prstGeom>
          <a:noFill/>
          <a:ln/>
        </p:spPr>
        <p:txBody>
          <a:bodyPr wrap="square" rtlCol="0" anchor="ctr"/>
          <a:lstStyle/>
          <a:p>
            <a:pPr indent="0" marL="0">
              <a:buNone/>
            </a:pPr>
            <a:r>
              <a:rPr lang="en-US" sz="1000" i="1" dirty="0">
                <a:solidFill>
                  <a:srgbClr val="8B949E"/>
                </a:solidFill>
              </a:rPr>
              <a:t>"You may have the body"</a:t>
            </a:r>
            <a:endParaRPr lang="en-US" sz="1000" dirty="0"/>
          </a:p>
        </p:txBody>
      </p:sp>
      <p:sp>
        <p:nvSpPr>
          <p:cNvPr id="8" name="Text 6"/>
          <p:cNvSpPr/>
          <p:nvPr/>
        </p:nvSpPr>
        <p:spPr>
          <a:xfrm>
            <a:off x="2331720" y="859536"/>
            <a:ext cx="6400800" cy="594360"/>
          </a:xfrm>
          <a:prstGeom prst="rect">
            <a:avLst/>
          </a:prstGeom>
          <a:noFill/>
          <a:ln/>
        </p:spPr>
        <p:txBody>
          <a:bodyPr wrap="square" rtlCol="0" anchor="ctr"/>
          <a:lstStyle/>
          <a:p>
            <a:pPr indent="0" marL="0">
              <a:buNone/>
            </a:pPr>
            <a:r>
              <a:rPr lang="en-US" sz="1150" dirty="0">
                <a:solidFill>
                  <a:srgbClr val="E6EDF3"/>
                </a:solidFill>
                <a:latin typeface="Calibri" pitchFamily="34" charset="0"/>
                <a:ea typeface="Calibri" pitchFamily="34" charset="-122"/>
                <a:cs typeface="Calibri" pitchFamily="34" charset="-120"/>
              </a:rPr>
              <a:t>Against illegal detention; demands detainee be produced before court.</a:t>
            </a:r>
            <a:endParaRPr lang="en-US" sz="1150" dirty="0"/>
          </a:p>
        </p:txBody>
      </p:sp>
      <p:sp>
        <p:nvSpPr>
          <p:cNvPr id="9" name="Shape 7"/>
          <p:cNvSpPr/>
          <p:nvPr/>
        </p:nvSpPr>
        <p:spPr>
          <a:xfrm>
            <a:off x="182880" y="1627632"/>
            <a:ext cx="8778240" cy="804672"/>
          </a:xfrm>
          <a:prstGeom prst="rect">
            <a:avLst/>
          </a:prstGeom>
          <a:solidFill>
            <a:srgbClr val="21262D"/>
          </a:solidFill>
          <a:ln w="25400">
            <a:solidFill>
              <a:srgbClr val="58A6FF"/>
            </a:solidFill>
            <a:prstDash val="solid"/>
          </a:ln>
        </p:spPr>
      </p:sp>
      <p:sp>
        <p:nvSpPr>
          <p:cNvPr id="10" name="Shape 8"/>
          <p:cNvSpPr/>
          <p:nvPr/>
        </p:nvSpPr>
        <p:spPr>
          <a:xfrm>
            <a:off x="182880" y="1627632"/>
            <a:ext cx="73152" cy="804672"/>
          </a:xfrm>
          <a:prstGeom prst="rect">
            <a:avLst/>
          </a:prstGeom>
          <a:solidFill>
            <a:srgbClr val="58A6FF"/>
          </a:solidFill>
          <a:ln/>
        </p:spPr>
      </p:sp>
      <p:sp>
        <p:nvSpPr>
          <p:cNvPr id="11" name="Text 9"/>
          <p:cNvSpPr/>
          <p:nvPr/>
        </p:nvSpPr>
        <p:spPr>
          <a:xfrm>
            <a:off x="384048" y="1691640"/>
            <a:ext cx="1828800" cy="292608"/>
          </a:xfrm>
          <a:prstGeom prst="rect">
            <a:avLst/>
          </a:prstGeom>
          <a:noFill/>
          <a:ln/>
        </p:spPr>
        <p:txBody>
          <a:bodyPr wrap="square" rtlCol="0" anchor="ctr"/>
          <a:lstStyle/>
          <a:p>
            <a:pPr indent="0" marL="0">
              <a:buNone/>
            </a:pPr>
            <a:r>
              <a:rPr lang="en-US" sz="1300" b="1" dirty="0">
                <a:solidFill>
                  <a:srgbClr val="58A6FF"/>
                </a:solidFill>
              </a:rPr>
              <a:t>Mandamus</a:t>
            </a:r>
            <a:endParaRPr lang="en-US" sz="1300" dirty="0"/>
          </a:p>
        </p:txBody>
      </p:sp>
      <p:sp>
        <p:nvSpPr>
          <p:cNvPr id="12" name="Text 10"/>
          <p:cNvSpPr/>
          <p:nvPr/>
        </p:nvSpPr>
        <p:spPr>
          <a:xfrm>
            <a:off x="384048" y="1975104"/>
            <a:ext cx="1828800" cy="274320"/>
          </a:xfrm>
          <a:prstGeom prst="rect">
            <a:avLst/>
          </a:prstGeom>
          <a:noFill/>
          <a:ln/>
        </p:spPr>
        <p:txBody>
          <a:bodyPr wrap="square" rtlCol="0" anchor="ctr"/>
          <a:lstStyle/>
          <a:p>
            <a:pPr indent="0" marL="0">
              <a:buNone/>
            </a:pPr>
            <a:r>
              <a:rPr lang="en-US" sz="1000" i="1" dirty="0">
                <a:solidFill>
                  <a:srgbClr val="8B949E"/>
                </a:solidFill>
              </a:rPr>
              <a:t>"We command"</a:t>
            </a:r>
            <a:endParaRPr lang="en-US" sz="1000" dirty="0"/>
          </a:p>
        </p:txBody>
      </p:sp>
      <p:sp>
        <p:nvSpPr>
          <p:cNvPr id="13" name="Text 11"/>
          <p:cNvSpPr/>
          <p:nvPr/>
        </p:nvSpPr>
        <p:spPr>
          <a:xfrm>
            <a:off x="2331720" y="1737360"/>
            <a:ext cx="6400800" cy="594360"/>
          </a:xfrm>
          <a:prstGeom prst="rect">
            <a:avLst/>
          </a:prstGeom>
          <a:noFill/>
          <a:ln/>
        </p:spPr>
        <p:txBody>
          <a:bodyPr wrap="square" rtlCol="0" anchor="ctr"/>
          <a:lstStyle/>
          <a:p>
            <a:pPr indent="0" marL="0">
              <a:buNone/>
            </a:pPr>
            <a:r>
              <a:rPr lang="en-US" sz="1150" dirty="0">
                <a:solidFill>
                  <a:srgbClr val="E6EDF3"/>
                </a:solidFill>
                <a:latin typeface="Calibri" pitchFamily="34" charset="0"/>
                <a:ea typeface="Calibri" pitchFamily="34" charset="-122"/>
                <a:cs typeface="Calibri" pitchFamily="34" charset="-120"/>
              </a:rPr>
              <a:t>Orders public officials/bodies to perform a mandatory duty they have neglected.</a:t>
            </a:r>
            <a:endParaRPr lang="en-US" sz="1150" dirty="0"/>
          </a:p>
        </p:txBody>
      </p:sp>
      <p:sp>
        <p:nvSpPr>
          <p:cNvPr id="14" name="Shape 12"/>
          <p:cNvSpPr/>
          <p:nvPr/>
        </p:nvSpPr>
        <p:spPr>
          <a:xfrm>
            <a:off x="182880" y="2505456"/>
            <a:ext cx="8778240" cy="804672"/>
          </a:xfrm>
          <a:prstGeom prst="rect">
            <a:avLst/>
          </a:prstGeom>
          <a:solidFill>
            <a:srgbClr val="21262D"/>
          </a:solidFill>
          <a:ln w="25400">
            <a:solidFill>
              <a:srgbClr val="F0C040"/>
            </a:solidFill>
            <a:prstDash val="solid"/>
          </a:ln>
        </p:spPr>
      </p:sp>
      <p:sp>
        <p:nvSpPr>
          <p:cNvPr id="15" name="Shape 13"/>
          <p:cNvSpPr/>
          <p:nvPr/>
        </p:nvSpPr>
        <p:spPr>
          <a:xfrm>
            <a:off x="182880" y="2505456"/>
            <a:ext cx="73152" cy="804672"/>
          </a:xfrm>
          <a:prstGeom prst="rect">
            <a:avLst/>
          </a:prstGeom>
          <a:solidFill>
            <a:srgbClr val="F0C040"/>
          </a:solidFill>
          <a:ln/>
        </p:spPr>
      </p:sp>
      <p:sp>
        <p:nvSpPr>
          <p:cNvPr id="16" name="Text 14"/>
          <p:cNvSpPr/>
          <p:nvPr/>
        </p:nvSpPr>
        <p:spPr>
          <a:xfrm>
            <a:off x="384048" y="2569464"/>
            <a:ext cx="1828800" cy="292608"/>
          </a:xfrm>
          <a:prstGeom prst="rect">
            <a:avLst/>
          </a:prstGeom>
          <a:noFill/>
          <a:ln/>
        </p:spPr>
        <p:txBody>
          <a:bodyPr wrap="square" rtlCol="0" anchor="ctr"/>
          <a:lstStyle/>
          <a:p>
            <a:pPr indent="0" marL="0">
              <a:buNone/>
            </a:pPr>
            <a:r>
              <a:rPr lang="en-US" sz="1300" b="1" dirty="0">
                <a:solidFill>
                  <a:srgbClr val="F0C040"/>
                </a:solidFill>
              </a:rPr>
              <a:t>Certiorari</a:t>
            </a:r>
            <a:endParaRPr lang="en-US" sz="1300" dirty="0"/>
          </a:p>
        </p:txBody>
      </p:sp>
      <p:sp>
        <p:nvSpPr>
          <p:cNvPr id="17" name="Text 15"/>
          <p:cNvSpPr/>
          <p:nvPr/>
        </p:nvSpPr>
        <p:spPr>
          <a:xfrm>
            <a:off x="384048" y="2852928"/>
            <a:ext cx="1828800" cy="274320"/>
          </a:xfrm>
          <a:prstGeom prst="rect">
            <a:avLst/>
          </a:prstGeom>
          <a:noFill/>
          <a:ln/>
        </p:spPr>
        <p:txBody>
          <a:bodyPr wrap="square" rtlCol="0" anchor="ctr"/>
          <a:lstStyle/>
          <a:p>
            <a:pPr indent="0" marL="0">
              <a:buNone/>
            </a:pPr>
            <a:r>
              <a:rPr lang="en-US" sz="1000" i="1" dirty="0">
                <a:solidFill>
                  <a:srgbClr val="8B949E"/>
                </a:solidFill>
              </a:rPr>
              <a:t>"To be certified"</a:t>
            </a:r>
            <a:endParaRPr lang="en-US" sz="1000" dirty="0"/>
          </a:p>
        </p:txBody>
      </p:sp>
      <p:sp>
        <p:nvSpPr>
          <p:cNvPr id="18" name="Text 16"/>
          <p:cNvSpPr/>
          <p:nvPr/>
        </p:nvSpPr>
        <p:spPr>
          <a:xfrm>
            <a:off x="2331720" y="2615184"/>
            <a:ext cx="6400800" cy="594360"/>
          </a:xfrm>
          <a:prstGeom prst="rect">
            <a:avLst/>
          </a:prstGeom>
          <a:noFill/>
          <a:ln/>
        </p:spPr>
        <p:txBody>
          <a:bodyPr wrap="square" rtlCol="0" anchor="ctr"/>
          <a:lstStyle/>
          <a:p>
            <a:pPr indent="0" marL="0">
              <a:buNone/>
            </a:pPr>
            <a:r>
              <a:rPr lang="en-US" sz="1150" dirty="0">
                <a:solidFill>
                  <a:srgbClr val="E6EDF3"/>
                </a:solidFill>
                <a:latin typeface="Calibri" pitchFamily="34" charset="0"/>
                <a:ea typeface="Calibri" pitchFamily="34" charset="-122"/>
                <a:cs typeface="Calibri" pitchFamily="34" charset="-120"/>
              </a:rPr>
              <a:t>Higher court calls up records of lower court; quashes decisions made beyond jurisdiction.</a:t>
            </a:r>
            <a:endParaRPr lang="en-US" sz="1150" dirty="0"/>
          </a:p>
        </p:txBody>
      </p:sp>
      <p:sp>
        <p:nvSpPr>
          <p:cNvPr id="19" name="Shape 17"/>
          <p:cNvSpPr/>
          <p:nvPr/>
        </p:nvSpPr>
        <p:spPr>
          <a:xfrm>
            <a:off x="182880" y="3383280"/>
            <a:ext cx="8778240" cy="804672"/>
          </a:xfrm>
          <a:prstGeom prst="rect">
            <a:avLst/>
          </a:prstGeom>
          <a:solidFill>
            <a:srgbClr val="21262D"/>
          </a:solidFill>
          <a:ln w="25400">
            <a:solidFill>
              <a:srgbClr val="3FB950"/>
            </a:solidFill>
            <a:prstDash val="solid"/>
          </a:ln>
        </p:spPr>
      </p:sp>
      <p:sp>
        <p:nvSpPr>
          <p:cNvPr id="20" name="Shape 18"/>
          <p:cNvSpPr/>
          <p:nvPr/>
        </p:nvSpPr>
        <p:spPr>
          <a:xfrm>
            <a:off x="182880" y="3383280"/>
            <a:ext cx="73152" cy="804672"/>
          </a:xfrm>
          <a:prstGeom prst="rect">
            <a:avLst/>
          </a:prstGeom>
          <a:solidFill>
            <a:srgbClr val="3FB950"/>
          </a:solidFill>
          <a:ln/>
        </p:spPr>
      </p:sp>
      <p:sp>
        <p:nvSpPr>
          <p:cNvPr id="21" name="Text 19"/>
          <p:cNvSpPr/>
          <p:nvPr/>
        </p:nvSpPr>
        <p:spPr>
          <a:xfrm>
            <a:off x="384048" y="3447288"/>
            <a:ext cx="1828800" cy="292608"/>
          </a:xfrm>
          <a:prstGeom prst="rect">
            <a:avLst/>
          </a:prstGeom>
          <a:noFill/>
          <a:ln/>
        </p:spPr>
        <p:txBody>
          <a:bodyPr wrap="square" rtlCol="0" anchor="ctr"/>
          <a:lstStyle/>
          <a:p>
            <a:pPr indent="0" marL="0">
              <a:buNone/>
            </a:pPr>
            <a:r>
              <a:rPr lang="en-US" sz="1300" b="1" dirty="0">
                <a:solidFill>
                  <a:srgbClr val="3FB950"/>
                </a:solidFill>
              </a:rPr>
              <a:t>Prohibition</a:t>
            </a:r>
            <a:endParaRPr lang="en-US" sz="1300" dirty="0"/>
          </a:p>
        </p:txBody>
      </p:sp>
      <p:sp>
        <p:nvSpPr>
          <p:cNvPr id="22" name="Text 20"/>
          <p:cNvSpPr/>
          <p:nvPr/>
        </p:nvSpPr>
        <p:spPr>
          <a:xfrm>
            <a:off x="384048" y="3730752"/>
            <a:ext cx="1828800" cy="274320"/>
          </a:xfrm>
          <a:prstGeom prst="rect">
            <a:avLst/>
          </a:prstGeom>
          <a:noFill/>
          <a:ln/>
        </p:spPr>
        <p:txBody>
          <a:bodyPr wrap="square" rtlCol="0" anchor="ctr"/>
          <a:lstStyle/>
          <a:p>
            <a:pPr indent="0" marL="0">
              <a:buNone/>
            </a:pPr>
            <a:r>
              <a:rPr lang="en-US" sz="1000" i="1" dirty="0">
                <a:solidFill>
                  <a:srgbClr val="8B949E"/>
                </a:solidFill>
              </a:rPr>
              <a:t>"To forbid"</a:t>
            </a:r>
            <a:endParaRPr lang="en-US" sz="1000" dirty="0"/>
          </a:p>
        </p:txBody>
      </p:sp>
      <p:sp>
        <p:nvSpPr>
          <p:cNvPr id="23" name="Text 21"/>
          <p:cNvSpPr/>
          <p:nvPr/>
        </p:nvSpPr>
        <p:spPr>
          <a:xfrm>
            <a:off x="2331720" y="3493008"/>
            <a:ext cx="6400800" cy="594360"/>
          </a:xfrm>
          <a:prstGeom prst="rect">
            <a:avLst/>
          </a:prstGeom>
          <a:noFill/>
          <a:ln/>
        </p:spPr>
        <p:txBody>
          <a:bodyPr wrap="square" rtlCol="0" anchor="ctr"/>
          <a:lstStyle/>
          <a:p>
            <a:pPr indent="0" marL="0">
              <a:buNone/>
            </a:pPr>
            <a:r>
              <a:rPr lang="en-US" sz="1150" dirty="0">
                <a:solidFill>
                  <a:srgbClr val="E6EDF3"/>
                </a:solidFill>
                <a:latin typeface="Calibri" pitchFamily="34" charset="0"/>
                <a:ea typeface="Calibri" pitchFamily="34" charset="-122"/>
                <a:cs typeface="Calibri" pitchFamily="34" charset="-120"/>
              </a:rPr>
              <a:t>Prevents lower court/tribunal from exceeding jurisdiction or acting illegally.</a:t>
            </a:r>
            <a:endParaRPr lang="en-US" sz="1150" dirty="0"/>
          </a:p>
        </p:txBody>
      </p:sp>
      <p:sp>
        <p:nvSpPr>
          <p:cNvPr id="24" name="Shape 22"/>
          <p:cNvSpPr/>
          <p:nvPr/>
        </p:nvSpPr>
        <p:spPr>
          <a:xfrm>
            <a:off x="182880" y="4261104"/>
            <a:ext cx="8778240" cy="804672"/>
          </a:xfrm>
          <a:prstGeom prst="rect">
            <a:avLst/>
          </a:prstGeom>
          <a:solidFill>
            <a:srgbClr val="21262D"/>
          </a:solidFill>
          <a:ln w="25400">
            <a:solidFill>
              <a:srgbClr val="D29922"/>
            </a:solidFill>
            <a:prstDash val="solid"/>
          </a:ln>
        </p:spPr>
      </p:sp>
      <p:sp>
        <p:nvSpPr>
          <p:cNvPr id="25" name="Shape 23"/>
          <p:cNvSpPr/>
          <p:nvPr/>
        </p:nvSpPr>
        <p:spPr>
          <a:xfrm>
            <a:off x="182880" y="4261104"/>
            <a:ext cx="73152" cy="804672"/>
          </a:xfrm>
          <a:prstGeom prst="rect">
            <a:avLst/>
          </a:prstGeom>
          <a:solidFill>
            <a:srgbClr val="D29922"/>
          </a:solidFill>
          <a:ln/>
        </p:spPr>
      </p:sp>
      <p:sp>
        <p:nvSpPr>
          <p:cNvPr id="26" name="Text 24"/>
          <p:cNvSpPr/>
          <p:nvPr/>
        </p:nvSpPr>
        <p:spPr>
          <a:xfrm>
            <a:off x="384048" y="4325112"/>
            <a:ext cx="1828800" cy="292608"/>
          </a:xfrm>
          <a:prstGeom prst="rect">
            <a:avLst/>
          </a:prstGeom>
          <a:noFill/>
          <a:ln/>
        </p:spPr>
        <p:txBody>
          <a:bodyPr wrap="square" rtlCol="0" anchor="ctr"/>
          <a:lstStyle/>
          <a:p>
            <a:pPr indent="0" marL="0">
              <a:buNone/>
            </a:pPr>
            <a:r>
              <a:rPr lang="en-US" sz="1300" b="1" dirty="0">
                <a:solidFill>
                  <a:srgbClr val="D29922"/>
                </a:solidFill>
              </a:rPr>
              <a:t>Quo Warranto</a:t>
            </a:r>
            <a:endParaRPr lang="en-US" sz="1300" dirty="0"/>
          </a:p>
        </p:txBody>
      </p:sp>
      <p:sp>
        <p:nvSpPr>
          <p:cNvPr id="27" name="Text 25"/>
          <p:cNvSpPr/>
          <p:nvPr/>
        </p:nvSpPr>
        <p:spPr>
          <a:xfrm>
            <a:off x="384048" y="4608576"/>
            <a:ext cx="1828800" cy="274320"/>
          </a:xfrm>
          <a:prstGeom prst="rect">
            <a:avLst/>
          </a:prstGeom>
          <a:noFill/>
          <a:ln/>
        </p:spPr>
        <p:txBody>
          <a:bodyPr wrap="square" rtlCol="0" anchor="ctr"/>
          <a:lstStyle/>
          <a:p>
            <a:pPr indent="0" marL="0">
              <a:buNone/>
            </a:pPr>
            <a:r>
              <a:rPr lang="en-US" sz="1000" i="1" dirty="0">
                <a:solidFill>
                  <a:srgbClr val="8B949E"/>
                </a:solidFill>
              </a:rPr>
              <a:t>"By what authority"</a:t>
            </a:r>
            <a:endParaRPr lang="en-US" sz="1000" dirty="0"/>
          </a:p>
        </p:txBody>
      </p:sp>
      <p:sp>
        <p:nvSpPr>
          <p:cNvPr id="28" name="Text 26"/>
          <p:cNvSpPr/>
          <p:nvPr/>
        </p:nvSpPr>
        <p:spPr>
          <a:xfrm>
            <a:off x="2331720" y="4370832"/>
            <a:ext cx="6400800" cy="594360"/>
          </a:xfrm>
          <a:prstGeom prst="rect">
            <a:avLst/>
          </a:prstGeom>
          <a:noFill/>
          <a:ln/>
        </p:spPr>
        <p:txBody>
          <a:bodyPr wrap="square" rtlCol="0" anchor="ctr"/>
          <a:lstStyle/>
          <a:p>
            <a:pPr indent="0" marL="0">
              <a:buNone/>
            </a:pPr>
            <a:r>
              <a:rPr lang="en-US" sz="1150" dirty="0">
                <a:solidFill>
                  <a:srgbClr val="E6EDF3"/>
                </a:solidFill>
                <a:latin typeface="Calibri" pitchFamily="34" charset="0"/>
                <a:ea typeface="Calibri" pitchFamily="34" charset="-122"/>
                <a:cs typeface="Calibri" pitchFamily="34" charset="-120"/>
              </a:rPr>
              <a:t>Challenges a person's right to hold a public office; prevents usurpation of office.</a:t>
            </a:r>
            <a:endParaRPr lang="en-US" sz="115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29">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9144000" cy="621792"/>
          </a:xfrm>
          <a:prstGeom prst="rect">
            <a:avLst/>
          </a:prstGeom>
          <a:solidFill>
            <a:srgbClr val="21262D"/>
          </a:solidFill>
          <a:ln/>
        </p:spPr>
      </p:sp>
      <p:sp>
        <p:nvSpPr>
          <p:cNvPr id="3" name="Text 1"/>
          <p:cNvSpPr/>
          <p:nvPr/>
        </p:nvSpPr>
        <p:spPr>
          <a:xfrm>
            <a:off x="365760" y="91440"/>
            <a:ext cx="8412480" cy="457200"/>
          </a:xfrm>
          <a:prstGeom prst="rect">
            <a:avLst/>
          </a:prstGeom>
          <a:noFill/>
          <a:ln/>
        </p:spPr>
        <p:txBody>
          <a:bodyPr wrap="square" rtlCol="0" anchor="ctr"/>
          <a:lstStyle/>
          <a:p>
            <a:pPr indent="0" marL="0">
              <a:buNone/>
            </a:pPr>
            <a:r>
              <a:rPr lang="en-US" sz="1700" b="1" spc="200" kern="0" dirty="0">
                <a:solidFill>
                  <a:srgbClr val="F0C040"/>
                </a:solidFill>
              </a:rPr>
              <a:t>🏛️  FORMS OF GOVERNMENT — AT A GLANCE</a:t>
            </a:r>
            <a:endParaRPr lang="en-US" sz="1700" dirty="0"/>
          </a:p>
        </p:txBody>
      </p:sp>
      <p:sp>
        <p:nvSpPr>
          <p:cNvPr id="4" name="Shape 2"/>
          <p:cNvSpPr/>
          <p:nvPr/>
        </p:nvSpPr>
        <p:spPr>
          <a:xfrm>
            <a:off x="182880" y="658368"/>
            <a:ext cx="1920240" cy="329184"/>
          </a:xfrm>
          <a:prstGeom prst="rect">
            <a:avLst/>
          </a:prstGeom>
          <a:solidFill>
            <a:srgbClr val="2D3748"/>
          </a:solidFill>
          <a:ln/>
        </p:spPr>
      </p:sp>
      <p:sp>
        <p:nvSpPr>
          <p:cNvPr id="5" name="Text 3"/>
          <p:cNvSpPr/>
          <p:nvPr/>
        </p:nvSpPr>
        <p:spPr>
          <a:xfrm>
            <a:off x="256032" y="658368"/>
            <a:ext cx="1828800" cy="329184"/>
          </a:xfrm>
          <a:prstGeom prst="rect">
            <a:avLst/>
          </a:prstGeom>
          <a:noFill/>
          <a:ln/>
        </p:spPr>
        <p:txBody>
          <a:bodyPr wrap="square" rtlCol="0" anchor="ctr"/>
          <a:lstStyle/>
          <a:p>
            <a:pPr indent="0" marL="0">
              <a:buNone/>
            </a:pPr>
            <a:r>
              <a:rPr lang="en-US" sz="1100" b="1" dirty="0">
                <a:solidFill>
                  <a:srgbClr val="E6EDF3"/>
                </a:solidFill>
              </a:rPr>
              <a:t>Form</a:t>
            </a:r>
            <a:endParaRPr lang="en-US" sz="1100" dirty="0"/>
          </a:p>
        </p:txBody>
      </p:sp>
      <p:sp>
        <p:nvSpPr>
          <p:cNvPr id="6" name="Shape 4"/>
          <p:cNvSpPr/>
          <p:nvPr/>
        </p:nvSpPr>
        <p:spPr>
          <a:xfrm>
            <a:off x="2121408" y="658368"/>
            <a:ext cx="2011680" cy="329184"/>
          </a:xfrm>
          <a:prstGeom prst="rect">
            <a:avLst/>
          </a:prstGeom>
          <a:solidFill>
            <a:srgbClr val="2D3748"/>
          </a:solidFill>
          <a:ln/>
        </p:spPr>
      </p:sp>
      <p:sp>
        <p:nvSpPr>
          <p:cNvPr id="7" name="Text 5"/>
          <p:cNvSpPr/>
          <p:nvPr/>
        </p:nvSpPr>
        <p:spPr>
          <a:xfrm>
            <a:off x="2194560" y="658368"/>
            <a:ext cx="1920240" cy="329184"/>
          </a:xfrm>
          <a:prstGeom prst="rect">
            <a:avLst/>
          </a:prstGeom>
          <a:noFill/>
          <a:ln/>
        </p:spPr>
        <p:txBody>
          <a:bodyPr wrap="square" rtlCol="0" anchor="ctr"/>
          <a:lstStyle/>
          <a:p>
            <a:pPr indent="0" marL="0">
              <a:buNone/>
            </a:pPr>
            <a:r>
              <a:rPr lang="en-US" sz="1100" b="1" dirty="0">
                <a:solidFill>
                  <a:srgbClr val="E6EDF3"/>
                </a:solidFill>
              </a:rPr>
              <a:t>Who Rules?</a:t>
            </a:r>
            <a:endParaRPr lang="en-US" sz="1100" dirty="0"/>
          </a:p>
        </p:txBody>
      </p:sp>
      <p:sp>
        <p:nvSpPr>
          <p:cNvPr id="8" name="Shape 6"/>
          <p:cNvSpPr/>
          <p:nvPr/>
        </p:nvSpPr>
        <p:spPr>
          <a:xfrm>
            <a:off x="4151376" y="658368"/>
            <a:ext cx="2743200" cy="329184"/>
          </a:xfrm>
          <a:prstGeom prst="rect">
            <a:avLst/>
          </a:prstGeom>
          <a:solidFill>
            <a:srgbClr val="2D3748"/>
          </a:solidFill>
          <a:ln/>
        </p:spPr>
      </p:sp>
      <p:sp>
        <p:nvSpPr>
          <p:cNvPr id="9" name="Text 7"/>
          <p:cNvSpPr/>
          <p:nvPr/>
        </p:nvSpPr>
        <p:spPr>
          <a:xfrm>
            <a:off x="4224528" y="658368"/>
            <a:ext cx="2651760" cy="329184"/>
          </a:xfrm>
          <a:prstGeom prst="rect">
            <a:avLst/>
          </a:prstGeom>
          <a:noFill/>
          <a:ln/>
        </p:spPr>
        <p:txBody>
          <a:bodyPr wrap="square" rtlCol="0" anchor="ctr"/>
          <a:lstStyle/>
          <a:p>
            <a:pPr indent="0" marL="0">
              <a:buNone/>
            </a:pPr>
            <a:r>
              <a:rPr lang="en-US" sz="1100" b="1" dirty="0">
                <a:solidFill>
                  <a:srgbClr val="E6EDF3"/>
                </a:solidFill>
              </a:rPr>
              <a:t>Role of Citizens</a:t>
            </a:r>
            <a:endParaRPr lang="en-US" sz="1100" dirty="0"/>
          </a:p>
        </p:txBody>
      </p:sp>
      <p:sp>
        <p:nvSpPr>
          <p:cNvPr id="10" name="Shape 8"/>
          <p:cNvSpPr/>
          <p:nvPr/>
        </p:nvSpPr>
        <p:spPr>
          <a:xfrm>
            <a:off x="6912864" y="658368"/>
            <a:ext cx="2286000" cy="329184"/>
          </a:xfrm>
          <a:prstGeom prst="rect">
            <a:avLst/>
          </a:prstGeom>
          <a:solidFill>
            <a:srgbClr val="2D3748"/>
          </a:solidFill>
          <a:ln/>
        </p:spPr>
      </p:sp>
      <p:sp>
        <p:nvSpPr>
          <p:cNvPr id="11" name="Text 9"/>
          <p:cNvSpPr/>
          <p:nvPr/>
        </p:nvSpPr>
        <p:spPr>
          <a:xfrm>
            <a:off x="6986016" y="658368"/>
            <a:ext cx="2194560" cy="329184"/>
          </a:xfrm>
          <a:prstGeom prst="rect">
            <a:avLst/>
          </a:prstGeom>
          <a:noFill/>
          <a:ln/>
        </p:spPr>
        <p:txBody>
          <a:bodyPr wrap="square" rtlCol="0" anchor="ctr"/>
          <a:lstStyle/>
          <a:p>
            <a:pPr indent="0" marL="0">
              <a:buNone/>
            </a:pPr>
            <a:r>
              <a:rPr lang="en-US" sz="1100" b="1" dirty="0">
                <a:solidFill>
                  <a:srgbClr val="E6EDF3"/>
                </a:solidFill>
              </a:rPr>
              <a:t>Examples</a:t>
            </a:r>
            <a:endParaRPr lang="en-US" sz="1100" dirty="0"/>
          </a:p>
        </p:txBody>
      </p:sp>
      <p:sp>
        <p:nvSpPr>
          <p:cNvPr id="12" name="Shape 10"/>
          <p:cNvSpPr/>
          <p:nvPr/>
        </p:nvSpPr>
        <p:spPr>
          <a:xfrm>
            <a:off x="182880" y="1005840"/>
            <a:ext cx="8778240" cy="548640"/>
          </a:xfrm>
          <a:prstGeom prst="rect">
            <a:avLst/>
          </a:prstGeom>
          <a:solidFill>
            <a:srgbClr val="21262D"/>
          </a:solidFill>
          <a:ln/>
        </p:spPr>
      </p:sp>
      <p:sp>
        <p:nvSpPr>
          <p:cNvPr id="13" name="Shape 11"/>
          <p:cNvSpPr/>
          <p:nvPr/>
        </p:nvSpPr>
        <p:spPr>
          <a:xfrm>
            <a:off x="182880" y="1005840"/>
            <a:ext cx="54864" cy="548640"/>
          </a:xfrm>
          <a:prstGeom prst="rect">
            <a:avLst/>
          </a:prstGeom>
          <a:solidFill>
            <a:srgbClr val="3FB950"/>
          </a:solidFill>
          <a:ln/>
        </p:spPr>
      </p:sp>
      <p:sp>
        <p:nvSpPr>
          <p:cNvPr id="14" name="Text 12"/>
          <p:cNvSpPr/>
          <p:nvPr/>
        </p:nvSpPr>
        <p:spPr>
          <a:xfrm>
            <a:off x="274320" y="1051560"/>
            <a:ext cx="1783080" cy="475488"/>
          </a:xfrm>
          <a:prstGeom prst="rect">
            <a:avLst/>
          </a:prstGeom>
          <a:noFill/>
          <a:ln/>
        </p:spPr>
        <p:txBody>
          <a:bodyPr wrap="square" rtlCol="0" anchor="ctr"/>
          <a:lstStyle/>
          <a:p>
            <a:pPr indent="0" marL="0">
              <a:buNone/>
            </a:pPr>
            <a:r>
              <a:rPr lang="en-US" sz="1000" b="1" dirty="0">
                <a:solidFill>
                  <a:srgbClr val="3FB950"/>
                </a:solidFill>
                <a:latin typeface="Calibri" pitchFamily="34" charset="0"/>
                <a:ea typeface="Calibri" pitchFamily="34" charset="-122"/>
                <a:cs typeface="Calibri" pitchFamily="34" charset="-120"/>
              </a:rPr>
              <a:t>Democracy</a:t>
            </a:r>
            <a:endParaRPr lang="en-US" sz="1000" dirty="0"/>
          </a:p>
        </p:txBody>
      </p:sp>
      <p:sp>
        <p:nvSpPr>
          <p:cNvPr id="15" name="Text 13"/>
          <p:cNvSpPr/>
          <p:nvPr/>
        </p:nvSpPr>
        <p:spPr>
          <a:xfrm>
            <a:off x="2212848" y="1051560"/>
            <a:ext cx="1874520" cy="475488"/>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Elected Representatives</a:t>
            </a:r>
            <a:endParaRPr lang="en-US" sz="1000" dirty="0"/>
          </a:p>
        </p:txBody>
      </p:sp>
      <p:sp>
        <p:nvSpPr>
          <p:cNvPr id="16" name="Text 14"/>
          <p:cNvSpPr/>
          <p:nvPr/>
        </p:nvSpPr>
        <p:spPr>
          <a:xfrm>
            <a:off x="4242816" y="1051560"/>
            <a:ext cx="2606040" cy="475488"/>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Vote freely</a:t>
            </a:r>
            <a:endParaRPr lang="en-US" sz="1000" dirty="0"/>
          </a:p>
        </p:txBody>
      </p:sp>
      <p:sp>
        <p:nvSpPr>
          <p:cNvPr id="17" name="Text 15"/>
          <p:cNvSpPr/>
          <p:nvPr/>
        </p:nvSpPr>
        <p:spPr>
          <a:xfrm>
            <a:off x="7004304" y="1051560"/>
            <a:ext cx="2148840" cy="475488"/>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India, USA, UK</a:t>
            </a:r>
            <a:endParaRPr lang="en-US" sz="1000" dirty="0"/>
          </a:p>
        </p:txBody>
      </p:sp>
      <p:sp>
        <p:nvSpPr>
          <p:cNvPr id="18" name="Shape 16"/>
          <p:cNvSpPr/>
          <p:nvPr/>
        </p:nvSpPr>
        <p:spPr>
          <a:xfrm>
            <a:off x="182880" y="1591056"/>
            <a:ext cx="8778240" cy="548640"/>
          </a:xfrm>
          <a:prstGeom prst="rect">
            <a:avLst/>
          </a:prstGeom>
          <a:solidFill>
            <a:srgbClr val="1A2332"/>
          </a:solidFill>
          <a:ln/>
        </p:spPr>
      </p:sp>
      <p:sp>
        <p:nvSpPr>
          <p:cNvPr id="19" name="Shape 17"/>
          <p:cNvSpPr/>
          <p:nvPr/>
        </p:nvSpPr>
        <p:spPr>
          <a:xfrm>
            <a:off x="182880" y="1591056"/>
            <a:ext cx="54864" cy="548640"/>
          </a:xfrm>
          <a:prstGeom prst="rect">
            <a:avLst/>
          </a:prstGeom>
          <a:solidFill>
            <a:srgbClr val="F0C040"/>
          </a:solidFill>
          <a:ln/>
        </p:spPr>
      </p:sp>
      <p:sp>
        <p:nvSpPr>
          <p:cNvPr id="20" name="Text 18"/>
          <p:cNvSpPr/>
          <p:nvPr/>
        </p:nvSpPr>
        <p:spPr>
          <a:xfrm>
            <a:off x="274320" y="1636776"/>
            <a:ext cx="1783080" cy="475488"/>
          </a:xfrm>
          <a:prstGeom prst="rect">
            <a:avLst/>
          </a:prstGeom>
          <a:noFill/>
          <a:ln/>
        </p:spPr>
        <p:txBody>
          <a:bodyPr wrap="square" rtlCol="0" anchor="ctr"/>
          <a:lstStyle/>
          <a:p>
            <a:pPr indent="0" marL="0">
              <a:buNone/>
            </a:pPr>
            <a:r>
              <a:rPr lang="en-US" sz="1000" b="1" dirty="0">
                <a:solidFill>
                  <a:srgbClr val="F0C040"/>
                </a:solidFill>
                <a:latin typeface="Calibri" pitchFamily="34" charset="0"/>
                <a:ea typeface="Calibri" pitchFamily="34" charset="-122"/>
                <a:cs typeface="Calibri" pitchFamily="34" charset="-120"/>
              </a:rPr>
              <a:t>Monarchy</a:t>
            </a:r>
            <a:endParaRPr lang="en-US" sz="1000" dirty="0"/>
          </a:p>
        </p:txBody>
      </p:sp>
      <p:sp>
        <p:nvSpPr>
          <p:cNvPr id="21" name="Text 19"/>
          <p:cNvSpPr/>
          <p:nvPr/>
        </p:nvSpPr>
        <p:spPr>
          <a:xfrm>
            <a:off x="2212848" y="1636776"/>
            <a:ext cx="1874520" cy="475488"/>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King / Queen</a:t>
            </a:r>
            <a:endParaRPr lang="en-US" sz="1000" dirty="0"/>
          </a:p>
        </p:txBody>
      </p:sp>
      <p:sp>
        <p:nvSpPr>
          <p:cNvPr id="22" name="Text 20"/>
          <p:cNvSpPr/>
          <p:nvPr/>
        </p:nvSpPr>
        <p:spPr>
          <a:xfrm>
            <a:off x="4242816" y="1636776"/>
            <a:ext cx="2606040" cy="475488"/>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Subjects (constitutional) or ruled (absolute)</a:t>
            </a:r>
            <a:endParaRPr lang="en-US" sz="1000" dirty="0"/>
          </a:p>
        </p:txBody>
      </p:sp>
      <p:sp>
        <p:nvSpPr>
          <p:cNvPr id="23" name="Text 21"/>
          <p:cNvSpPr/>
          <p:nvPr/>
        </p:nvSpPr>
        <p:spPr>
          <a:xfrm>
            <a:off x="7004304" y="1636776"/>
            <a:ext cx="2148840" cy="475488"/>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UK, Saudi Arabia</a:t>
            </a:r>
            <a:endParaRPr lang="en-US" sz="1000" dirty="0"/>
          </a:p>
        </p:txBody>
      </p:sp>
      <p:sp>
        <p:nvSpPr>
          <p:cNvPr id="24" name="Shape 22"/>
          <p:cNvSpPr/>
          <p:nvPr/>
        </p:nvSpPr>
        <p:spPr>
          <a:xfrm>
            <a:off x="182880" y="2176272"/>
            <a:ext cx="8778240" cy="548640"/>
          </a:xfrm>
          <a:prstGeom prst="rect">
            <a:avLst/>
          </a:prstGeom>
          <a:solidFill>
            <a:srgbClr val="21262D"/>
          </a:solidFill>
          <a:ln/>
        </p:spPr>
      </p:sp>
      <p:sp>
        <p:nvSpPr>
          <p:cNvPr id="25" name="Shape 23"/>
          <p:cNvSpPr/>
          <p:nvPr/>
        </p:nvSpPr>
        <p:spPr>
          <a:xfrm>
            <a:off x="182880" y="2176272"/>
            <a:ext cx="54864" cy="548640"/>
          </a:xfrm>
          <a:prstGeom prst="rect">
            <a:avLst/>
          </a:prstGeom>
          <a:solidFill>
            <a:srgbClr val="58A6FF"/>
          </a:solidFill>
          <a:ln/>
        </p:spPr>
      </p:sp>
      <p:sp>
        <p:nvSpPr>
          <p:cNvPr id="26" name="Text 24"/>
          <p:cNvSpPr/>
          <p:nvPr/>
        </p:nvSpPr>
        <p:spPr>
          <a:xfrm>
            <a:off x="274320" y="2221992"/>
            <a:ext cx="1783080" cy="475488"/>
          </a:xfrm>
          <a:prstGeom prst="rect">
            <a:avLst/>
          </a:prstGeom>
          <a:noFill/>
          <a:ln/>
        </p:spPr>
        <p:txBody>
          <a:bodyPr wrap="square" rtlCol="0" anchor="ctr"/>
          <a:lstStyle/>
          <a:p>
            <a:pPr indent="0" marL="0">
              <a:buNone/>
            </a:pPr>
            <a:r>
              <a:rPr lang="en-US" sz="1000" b="1" dirty="0">
                <a:solidFill>
                  <a:srgbClr val="58A6FF"/>
                </a:solidFill>
                <a:latin typeface="Calibri" pitchFamily="34" charset="0"/>
                <a:ea typeface="Calibri" pitchFamily="34" charset="-122"/>
                <a:cs typeface="Calibri" pitchFamily="34" charset="-120"/>
              </a:rPr>
              <a:t>Republic</a:t>
            </a:r>
            <a:endParaRPr lang="en-US" sz="1000" dirty="0"/>
          </a:p>
        </p:txBody>
      </p:sp>
      <p:sp>
        <p:nvSpPr>
          <p:cNvPr id="27" name="Text 25"/>
          <p:cNvSpPr/>
          <p:nvPr/>
        </p:nvSpPr>
        <p:spPr>
          <a:xfrm>
            <a:off x="2212848" y="2221992"/>
            <a:ext cx="1874520" cy="475488"/>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Elected President</a:t>
            </a:r>
            <a:endParaRPr lang="en-US" sz="1000" dirty="0"/>
          </a:p>
        </p:txBody>
      </p:sp>
      <p:sp>
        <p:nvSpPr>
          <p:cNvPr id="28" name="Text 26"/>
          <p:cNvSpPr/>
          <p:nvPr/>
        </p:nvSpPr>
        <p:spPr>
          <a:xfrm>
            <a:off x="4242816" y="2221992"/>
            <a:ext cx="2606040" cy="475488"/>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Vote for president/reps</a:t>
            </a:r>
            <a:endParaRPr lang="en-US" sz="1000" dirty="0"/>
          </a:p>
        </p:txBody>
      </p:sp>
      <p:sp>
        <p:nvSpPr>
          <p:cNvPr id="29" name="Text 27"/>
          <p:cNvSpPr/>
          <p:nvPr/>
        </p:nvSpPr>
        <p:spPr>
          <a:xfrm>
            <a:off x="7004304" y="2221992"/>
            <a:ext cx="2148840" cy="475488"/>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France, Germany, India</a:t>
            </a:r>
            <a:endParaRPr lang="en-US" sz="1000" dirty="0"/>
          </a:p>
        </p:txBody>
      </p:sp>
      <p:sp>
        <p:nvSpPr>
          <p:cNvPr id="30" name="Shape 28"/>
          <p:cNvSpPr/>
          <p:nvPr/>
        </p:nvSpPr>
        <p:spPr>
          <a:xfrm>
            <a:off x="182880" y="2761488"/>
            <a:ext cx="8778240" cy="548640"/>
          </a:xfrm>
          <a:prstGeom prst="rect">
            <a:avLst/>
          </a:prstGeom>
          <a:solidFill>
            <a:srgbClr val="1A2332"/>
          </a:solidFill>
          <a:ln/>
        </p:spPr>
      </p:sp>
      <p:sp>
        <p:nvSpPr>
          <p:cNvPr id="31" name="Shape 29"/>
          <p:cNvSpPr/>
          <p:nvPr/>
        </p:nvSpPr>
        <p:spPr>
          <a:xfrm>
            <a:off x="182880" y="2761488"/>
            <a:ext cx="54864" cy="548640"/>
          </a:xfrm>
          <a:prstGeom prst="rect">
            <a:avLst/>
          </a:prstGeom>
          <a:solidFill>
            <a:srgbClr val="F85149"/>
          </a:solidFill>
          <a:ln/>
        </p:spPr>
      </p:sp>
      <p:sp>
        <p:nvSpPr>
          <p:cNvPr id="32" name="Text 30"/>
          <p:cNvSpPr/>
          <p:nvPr/>
        </p:nvSpPr>
        <p:spPr>
          <a:xfrm>
            <a:off x="274320" y="2807208"/>
            <a:ext cx="1783080" cy="475488"/>
          </a:xfrm>
          <a:prstGeom prst="rect">
            <a:avLst/>
          </a:prstGeom>
          <a:noFill/>
          <a:ln/>
        </p:spPr>
        <p:txBody>
          <a:bodyPr wrap="square" rtlCol="0" anchor="ctr"/>
          <a:lstStyle/>
          <a:p>
            <a:pPr indent="0" marL="0">
              <a:buNone/>
            </a:pPr>
            <a:r>
              <a:rPr lang="en-US" sz="1000" b="1" dirty="0">
                <a:solidFill>
                  <a:srgbClr val="F85149"/>
                </a:solidFill>
                <a:latin typeface="Calibri" pitchFamily="34" charset="0"/>
                <a:ea typeface="Calibri" pitchFamily="34" charset="-122"/>
                <a:cs typeface="Calibri" pitchFamily="34" charset="-120"/>
              </a:rPr>
              <a:t>Autocracy / Dictatorship</a:t>
            </a:r>
            <a:endParaRPr lang="en-US" sz="1000" dirty="0"/>
          </a:p>
        </p:txBody>
      </p:sp>
      <p:sp>
        <p:nvSpPr>
          <p:cNvPr id="33" name="Text 31"/>
          <p:cNvSpPr/>
          <p:nvPr/>
        </p:nvSpPr>
        <p:spPr>
          <a:xfrm>
            <a:off x="2212848" y="2807208"/>
            <a:ext cx="1874520" cy="475488"/>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Single person / Small group</a:t>
            </a:r>
            <a:endParaRPr lang="en-US" sz="1000" dirty="0"/>
          </a:p>
        </p:txBody>
      </p:sp>
      <p:sp>
        <p:nvSpPr>
          <p:cNvPr id="34" name="Text 32"/>
          <p:cNvSpPr/>
          <p:nvPr/>
        </p:nvSpPr>
        <p:spPr>
          <a:xfrm>
            <a:off x="4242816" y="2807208"/>
            <a:ext cx="2606040" cy="475488"/>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Limited/no rights</a:t>
            </a:r>
            <a:endParaRPr lang="en-US" sz="1000" dirty="0"/>
          </a:p>
        </p:txBody>
      </p:sp>
      <p:sp>
        <p:nvSpPr>
          <p:cNvPr id="35" name="Text 33"/>
          <p:cNvSpPr/>
          <p:nvPr/>
        </p:nvSpPr>
        <p:spPr>
          <a:xfrm>
            <a:off x="7004304" y="2807208"/>
            <a:ext cx="2148840" cy="475488"/>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North Korea, historical</a:t>
            </a:r>
            <a:endParaRPr lang="en-US" sz="1000" dirty="0"/>
          </a:p>
        </p:txBody>
      </p:sp>
      <p:sp>
        <p:nvSpPr>
          <p:cNvPr id="36" name="Shape 34"/>
          <p:cNvSpPr/>
          <p:nvPr/>
        </p:nvSpPr>
        <p:spPr>
          <a:xfrm>
            <a:off x="182880" y="3346704"/>
            <a:ext cx="8778240" cy="548640"/>
          </a:xfrm>
          <a:prstGeom prst="rect">
            <a:avLst/>
          </a:prstGeom>
          <a:solidFill>
            <a:srgbClr val="21262D"/>
          </a:solidFill>
          <a:ln/>
        </p:spPr>
      </p:sp>
      <p:sp>
        <p:nvSpPr>
          <p:cNvPr id="37" name="Shape 35"/>
          <p:cNvSpPr/>
          <p:nvPr/>
        </p:nvSpPr>
        <p:spPr>
          <a:xfrm>
            <a:off x="182880" y="3346704"/>
            <a:ext cx="54864" cy="548640"/>
          </a:xfrm>
          <a:prstGeom prst="rect">
            <a:avLst/>
          </a:prstGeom>
          <a:solidFill>
            <a:srgbClr val="D29922"/>
          </a:solidFill>
          <a:ln/>
        </p:spPr>
      </p:sp>
      <p:sp>
        <p:nvSpPr>
          <p:cNvPr id="38" name="Text 36"/>
          <p:cNvSpPr/>
          <p:nvPr/>
        </p:nvSpPr>
        <p:spPr>
          <a:xfrm>
            <a:off x="274320" y="3392424"/>
            <a:ext cx="1783080" cy="475488"/>
          </a:xfrm>
          <a:prstGeom prst="rect">
            <a:avLst/>
          </a:prstGeom>
          <a:noFill/>
          <a:ln/>
        </p:spPr>
        <p:txBody>
          <a:bodyPr wrap="square" rtlCol="0" anchor="ctr"/>
          <a:lstStyle/>
          <a:p>
            <a:pPr indent="0" marL="0">
              <a:buNone/>
            </a:pPr>
            <a:r>
              <a:rPr lang="en-US" sz="1000" b="1" dirty="0">
                <a:solidFill>
                  <a:srgbClr val="D29922"/>
                </a:solidFill>
                <a:latin typeface="Calibri" pitchFamily="34" charset="0"/>
                <a:ea typeface="Calibri" pitchFamily="34" charset="-122"/>
                <a:cs typeface="Calibri" pitchFamily="34" charset="-120"/>
              </a:rPr>
              <a:t>Theocracy</a:t>
            </a:r>
            <a:endParaRPr lang="en-US" sz="1000" dirty="0"/>
          </a:p>
        </p:txBody>
      </p:sp>
      <p:sp>
        <p:nvSpPr>
          <p:cNvPr id="39" name="Text 37"/>
          <p:cNvSpPr/>
          <p:nvPr/>
        </p:nvSpPr>
        <p:spPr>
          <a:xfrm>
            <a:off x="2212848" y="3392424"/>
            <a:ext cx="1874520" cy="475488"/>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Religious Leader / Institution</a:t>
            </a:r>
            <a:endParaRPr lang="en-US" sz="1000" dirty="0"/>
          </a:p>
        </p:txBody>
      </p:sp>
      <p:sp>
        <p:nvSpPr>
          <p:cNvPr id="40" name="Text 38"/>
          <p:cNvSpPr/>
          <p:nvPr/>
        </p:nvSpPr>
        <p:spPr>
          <a:xfrm>
            <a:off x="4242816" y="3392424"/>
            <a:ext cx="2606040" cy="475488"/>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Governed by religious law</a:t>
            </a:r>
            <a:endParaRPr lang="en-US" sz="1000" dirty="0"/>
          </a:p>
        </p:txBody>
      </p:sp>
      <p:sp>
        <p:nvSpPr>
          <p:cNvPr id="41" name="Text 39"/>
          <p:cNvSpPr/>
          <p:nvPr/>
        </p:nvSpPr>
        <p:spPr>
          <a:xfrm>
            <a:off x="7004304" y="3392424"/>
            <a:ext cx="2148840" cy="475488"/>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Iran, Vatican City</a:t>
            </a:r>
            <a:endParaRPr lang="en-US" sz="1000" dirty="0"/>
          </a:p>
        </p:txBody>
      </p:sp>
      <p:sp>
        <p:nvSpPr>
          <p:cNvPr id="42" name="Shape 40"/>
          <p:cNvSpPr/>
          <p:nvPr/>
        </p:nvSpPr>
        <p:spPr>
          <a:xfrm>
            <a:off x="182880" y="3931920"/>
            <a:ext cx="8778240" cy="548640"/>
          </a:xfrm>
          <a:prstGeom prst="rect">
            <a:avLst/>
          </a:prstGeom>
          <a:solidFill>
            <a:srgbClr val="1A2332"/>
          </a:solidFill>
          <a:ln/>
        </p:spPr>
      </p:sp>
      <p:sp>
        <p:nvSpPr>
          <p:cNvPr id="43" name="Shape 41"/>
          <p:cNvSpPr/>
          <p:nvPr/>
        </p:nvSpPr>
        <p:spPr>
          <a:xfrm>
            <a:off x="182880" y="3931920"/>
            <a:ext cx="54864" cy="548640"/>
          </a:xfrm>
          <a:prstGeom prst="rect">
            <a:avLst/>
          </a:prstGeom>
          <a:solidFill>
            <a:srgbClr val="8957E5"/>
          </a:solidFill>
          <a:ln/>
        </p:spPr>
      </p:sp>
      <p:sp>
        <p:nvSpPr>
          <p:cNvPr id="44" name="Text 42"/>
          <p:cNvSpPr/>
          <p:nvPr/>
        </p:nvSpPr>
        <p:spPr>
          <a:xfrm>
            <a:off x="274320" y="3977640"/>
            <a:ext cx="1783080" cy="475488"/>
          </a:xfrm>
          <a:prstGeom prst="rect">
            <a:avLst/>
          </a:prstGeom>
          <a:noFill/>
          <a:ln/>
        </p:spPr>
        <p:txBody>
          <a:bodyPr wrap="square" rtlCol="0" anchor="ctr"/>
          <a:lstStyle/>
          <a:p>
            <a:pPr indent="0" marL="0">
              <a:buNone/>
            </a:pPr>
            <a:r>
              <a:rPr lang="en-US" sz="1000" b="1" dirty="0">
                <a:solidFill>
                  <a:srgbClr val="8957E5"/>
                </a:solidFill>
                <a:latin typeface="Calibri" pitchFamily="34" charset="0"/>
                <a:ea typeface="Calibri" pitchFamily="34" charset="-122"/>
                <a:cs typeface="Calibri" pitchFamily="34" charset="-120"/>
              </a:rPr>
              <a:t>Oligarchy</a:t>
            </a:r>
            <a:endParaRPr lang="en-US" sz="1000" dirty="0"/>
          </a:p>
        </p:txBody>
      </p:sp>
      <p:sp>
        <p:nvSpPr>
          <p:cNvPr id="45" name="Text 43"/>
          <p:cNvSpPr/>
          <p:nvPr/>
        </p:nvSpPr>
        <p:spPr>
          <a:xfrm>
            <a:off x="2212848" y="3977640"/>
            <a:ext cx="1874520" cy="475488"/>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Small Elite Group</a:t>
            </a:r>
            <a:endParaRPr lang="en-US" sz="1000" dirty="0"/>
          </a:p>
        </p:txBody>
      </p:sp>
      <p:sp>
        <p:nvSpPr>
          <p:cNvPr id="46" name="Text 44"/>
          <p:cNvSpPr/>
          <p:nvPr/>
        </p:nvSpPr>
        <p:spPr>
          <a:xfrm>
            <a:off x="4242816" y="3977640"/>
            <a:ext cx="2606040" cy="475488"/>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Excluded from power</a:t>
            </a:r>
            <a:endParaRPr lang="en-US" sz="1000" dirty="0"/>
          </a:p>
        </p:txBody>
      </p:sp>
      <p:sp>
        <p:nvSpPr>
          <p:cNvPr id="47" name="Text 45"/>
          <p:cNvSpPr/>
          <p:nvPr/>
        </p:nvSpPr>
        <p:spPr>
          <a:xfrm>
            <a:off x="7004304" y="3977640"/>
            <a:ext cx="2148840" cy="475488"/>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Ancient Sparta, corporate oligarchies</a:t>
            </a:r>
            <a:endParaRPr lang="en-US" sz="1000" dirty="0"/>
          </a:p>
        </p:txBody>
      </p:sp>
      <p:sp>
        <p:nvSpPr>
          <p:cNvPr id="48" name="Shape 46"/>
          <p:cNvSpPr/>
          <p:nvPr/>
        </p:nvSpPr>
        <p:spPr>
          <a:xfrm>
            <a:off x="182880" y="4517136"/>
            <a:ext cx="8778240" cy="548640"/>
          </a:xfrm>
          <a:prstGeom prst="rect">
            <a:avLst/>
          </a:prstGeom>
          <a:solidFill>
            <a:srgbClr val="21262D"/>
          </a:solidFill>
          <a:ln/>
        </p:spPr>
      </p:sp>
      <p:sp>
        <p:nvSpPr>
          <p:cNvPr id="49" name="Shape 47"/>
          <p:cNvSpPr/>
          <p:nvPr/>
        </p:nvSpPr>
        <p:spPr>
          <a:xfrm>
            <a:off x="182880" y="4517136"/>
            <a:ext cx="54864" cy="548640"/>
          </a:xfrm>
          <a:prstGeom prst="rect">
            <a:avLst/>
          </a:prstGeom>
          <a:solidFill>
            <a:srgbClr val="58C9B9"/>
          </a:solidFill>
          <a:ln/>
        </p:spPr>
      </p:sp>
      <p:sp>
        <p:nvSpPr>
          <p:cNvPr id="50" name="Text 48"/>
          <p:cNvSpPr/>
          <p:nvPr/>
        </p:nvSpPr>
        <p:spPr>
          <a:xfrm>
            <a:off x="274320" y="4562856"/>
            <a:ext cx="1783080" cy="475488"/>
          </a:xfrm>
          <a:prstGeom prst="rect">
            <a:avLst/>
          </a:prstGeom>
          <a:noFill/>
          <a:ln/>
        </p:spPr>
        <p:txBody>
          <a:bodyPr wrap="square" rtlCol="0" anchor="ctr"/>
          <a:lstStyle/>
          <a:p>
            <a:pPr indent="0" marL="0">
              <a:buNone/>
            </a:pPr>
            <a:r>
              <a:rPr lang="en-US" sz="1000" b="1" dirty="0">
                <a:solidFill>
                  <a:srgbClr val="58C9B9"/>
                </a:solidFill>
                <a:latin typeface="Calibri" pitchFamily="34" charset="0"/>
                <a:ea typeface="Calibri" pitchFamily="34" charset="-122"/>
                <a:cs typeface="Calibri" pitchFamily="34" charset="-120"/>
              </a:rPr>
              <a:t>Federal Republic</a:t>
            </a:r>
            <a:endParaRPr lang="en-US" sz="1000" dirty="0"/>
          </a:p>
        </p:txBody>
      </p:sp>
      <p:sp>
        <p:nvSpPr>
          <p:cNvPr id="51" name="Text 49"/>
          <p:cNvSpPr/>
          <p:nvPr/>
        </p:nvSpPr>
        <p:spPr>
          <a:xfrm>
            <a:off x="2212848" y="4562856"/>
            <a:ext cx="1874520" cy="475488"/>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Elected at multiple levels</a:t>
            </a:r>
            <a:endParaRPr lang="en-US" sz="1000" dirty="0"/>
          </a:p>
        </p:txBody>
      </p:sp>
      <p:sp>
        <p:nvSpPr>
          <p:cNvPr id="52" name="Text 50"/>
          <p:cNvSpPr/>
          <p:nvPr/>
        </p:nvSpPr>
        <p:spPr>
          <a:xfrm>
            <a:off x="4242816" y="4562856"/>
            <a:ext cx="2606040" cy="475488"/>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Vote at federal + state level</a:t>
            </a:r>
            <a:endParaRPr lang="en-US" sz="1000" dirty="0"/>
          </a:p>
        </p:txBody>
      </p:sp>
      <p:sp>
        <p:nvSpPr>
          <p:cNvPr id="53" name="Text 51"/>
          <p:cNvSpPr/>
          <p:nvPr/>
        </p:nvSpPr>
        <p:spPr>
          <a:xfrm>
            <a:off x="7004304" y="4562856"/>
            <a:ext cx="2148840" cy="475488"/>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USA, Germany, India</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9144000" cy="594360"/>
          </a:xfrm>
          <a:prstGeom prst="rect">
            <a:avLst/>
          </a:prstGeom>
          <a:solidFill>
            <a:srgbClr val="161B22"/>
          </a:solidFill>
          <a:ln/>
        </p:spPr>
      </p:sp>
      <p:sp>
        <p:nvSpPr>
          <p:cNvPr id="3" name="Text 1"/>
          <p:cNvSpPr/>
          <p:nvPr/>
        </p:nvSpPr>
        <p:spPr>
          <a:xfrm>
            <a:off x="457200" y="91440"/>
            <a:ext cx="8229600" cy="438912"/>
          </a:xfrm>
          <a:prstGeom prst="rect">
            <a:avLst/>
          </a:prstGeom>
          <a:noFill/>
          <a:ln/>
        </p:spPr>
        <p:txBody>
          <a:bodyPr wrap="square" rtlCol="0" anchor="ctr"/>
          <a:lstStyle/>
          <a:p>
            <a:pPr indent="0" marL="0">
              <a:buNone/>
            </a:pPr>
            <a:r>
              <a:rPr lang="en-US" sz="1800" b="1" spc="300" kern="0" dirty="0">
                <a:solidFill>
                  <a:srgbClr val="58A6FF"/>
                </a:solidFill>
              </a:rPr>
              <a:t>HOW TO USE THIS RECKONER</a:t>
            </a:r>
            <a:endParaRPr lang="en-US" sz="1800" dirty="0"/>
          </a:p>
        </p:txBody>
      </p:sp>
      <p:sp>
        <p:nvSpPr>
          <p:cNvPr id="4" name="Shape 2"/>
          <p:cNvSpPr/>
          <p:nvPr/>
        </p:nvSpPr>
        <p:spPr>
          <a:xfrm>
            <a:off x="320040" y="749808"/>
            <a:ext cx="2788920" cy="1280160"/>
          </a:xfrm>
          <a:prstGeom prst="rect">
            <a:avLst/>
          </a:prstGeom>
          <a:solidFill>
            <a:srgbClr val="21262D"/>
          </a:solidFill>
          <a:ln w="19050">
            <a:solidFill>
              <a:srgbClr val="58A6FF"/>
            </a:solidFill>
            <a:prstDash val="solid"/>
          </a:ln>
        </p:spPr>
      </p:sp>
      <p:sp>
        <p:nvSpPr>
          <p:cNvPr id="5" name="Text 3"/>
          <p:cNvSpPr/>
          <p:nvPr/>
        </p:nvSpPr>
        <p:spPr>
          <a:xfrm>
            <a:off x="429768" y="841248"/>
            <a:ext cx="2560320" cy="310896"/>
          </a:xfrm>
          <a:prstGeom prst="rect">
            <a:avLst/>
          </a:prstGeom>
          <a:noFill/>
          <a:ln/>
        </p:spPr>
        <p:txBody>
          <a:bodyPr wrap="square" rtlCol="0" anchor="ctr"/>
          <a:lstStyle/>
          <a:p>
            <a:pPr indent="0" marL="0">
              <a:buNone/>
            </a:pPr>
            <a:r>
              <a:rPr lang="en-US" sz="1300" b="1" dirty="0">
                <a:solidFill>
                  <a:srgbClr val="58A6FF"/>
                </a:solidFill>
                <a:latin typeface="Calibri" pitchFamily="34" charset="0"/>
                <a:ea typeface="Calibri" pitchFamily="34" charset="-122"/>
                <a:cs typeface="Calibri" pitchFamily="34" charset="-120"/>
              </a:rPr>
              <a:t>🏛️ Governance</a:t>
            </a:r>
            <a:endParaRPr lang="en-US" sz="1300" dirty="0"/>
          </a:p>
        </p:txBody>
      </p:sp>
      <p:sp>
        <p:nvSpPr>
          <p:cNvPr id="6" name="Text 4"/>
          <p:cNvSpPr/>
          <p:nvPr/>
        </p:nvSpPr>
        <p:spPr>
          <a:xfrm>
            <a:off x="429768" y="1161288"/>
            <a:ext cx="2560320" cy="777240"/>
          </a:xfrm>
          <a:prstGeom prst="rect">
            <a:avLst/>
          </a:prstGeom>
          <a:noFill/>
          <a:ln/>
        </p:spPr>
        <p:txBody>
          <a:bodyPr wrap="square" rtlCol="0" anchor="ctr"/>
          <a:lstStyle/>
          <a:p>
            <a:pPr indent="0" marL="0">
              <a:buNone/>
            </a:pPr>
            <a:r>
              <a:rPr lang="en-US" sz="950" dirty="0">
                <a:solidFill>
                  <a:srgbClr val="8B949E"/>
                </a:solidFill>
                <a:latin typeface="Calibri" pitchFamily="34" charset="0"/>
                <a:ea typeface="Calibri" pitchFamily="34" charset="-122"/>
                <a:cs typeface="Calibri" pitchFamily="34" charset="-120"/>
              </a:rPr>
              <a:t>Executive, Cabinet, Democracy, Monarchy, Republic, Federalism...</a:t>
            </a:r>
            <a:endParaRPr lang="en-US" sz="950" dirty="0"/>
          </a:p>
        </p:txBody>
      </p:sp>
      <p:sp>
        <p:nvSpPr>
          <p:cNvPr id="7" name="Shape 5"/>
          <p:cNvSpPr/>
          <p:nvPr/>
        </p:nvSpPr>
        <p:spPr>
          <a:xfrm>
            <a:off x="3264408" y="749808"/>
            <a:ext cx="2788920" cy="1280160"/>
          </a:xfrm>
          <a:prstGeom prst="rect">
            <a:avLst/>
          </a:prstGeom>
          <a:solidFill>
            <a:srgbClr val="21262D"/>
          </a:solidFill>
          <a:ln w="19050">
            <a:solidFill>
              <a:srgbClr val="F0C040"/>
            </a:solidFill>
            <a:prstDash val="solid"/>
          </a:ln>
        </p:spPr>
      </p:sp>
      <p:sp>
        <p:nvSpPr>
          <p:cNvPr id="8" name="Text 6"/>
          <p:cNvSpPr/>
          <p:nvPr/>
        </p:nvSpPr>
        <p:spPr>
          <a:xfrm>
            <a:off x="3374136" y="841248"/>
            <a:ext cx="2560320" cy="310896"/>
          </a:xfrm>
          <a:prstGeom prst="rect">
            <a:avLst/>
          </a:prstGeom>
          <a:noFill/>
          <a:ln/>
        </p:spPr>
        <p:txBody>
          <a:bodyPr wrap="square" rtlCol="0" anchor="ctr"/>
          <a:lstStyle/>
          <a:p>
            <a:pPr indent="0" marL="0">
              <a:buNone/>
            </a:pPr>
            <a:r>
              <a:rPr lang="en-US" sz="1300" b="1" dirty="0">
                <a:solidFill>
                  <a:srgbClr val="F0C040"/>
                </a:solidFill>
                <a:latin typeface="Calibri" pitchFamily="34" charset="0"/>
                <a:ea typeface="Calibri" pitchFamily="34" charset="-122"/>
                <a:cs typeface="Calibri" pitchFamily="34" charset="-120"/>
              </a:rPr>
              <a:t>📜 Constitution</a:t>
            </a:r>
            <a:endParaRPr lang="en-US" sz="1300" dirty="0"/>
          </a:p>
        </p:txBody>
      </p:sp>
      <p:sp>
        <p:nvSpPr>
          <p:cNvPr id="9" name="Text 7"/>
          <p:cNvSpPr/>
          <p:nvPr/>
        </p:nvSpPr>
        <p:spPr>
          <a:xfrm>
            <a:off x="3374136" y="1161288"/>
            <a:ext cx="2560320" cy="777240"/>
          </a:xfrm>
          <a:prstGeom prst="rect">
            <a:avLst/>
          </a:prstGeom>
          <a:noFill/>
          <a:ln/>
        </p:spPr>
        <p:txBody>
          <a:bodyPr wrap="square" rtlCol="0" anchor="ctr"/>
          <a:lstStyle/>
          <a:p>
            <a:pPr indent="0" marL="0">
              <a:buNone/>
            </a:pPr>
            <a:r>
              <a:rPr lang="en-US" sz="950" dirty="0">
                <a:solidFill>
                  <a:srgbClr val="8B949E"/>
                </a:solidFill>
                <a:latin typeface="Calibri" pitchFamily="34" charset="0"/>
                <a:ea typeface="Calibri" pitchFamily="34" charset="-122"/>
                <a:cs typeface="Calibri" pitchFamily="34" charset="-120"/>
              </a:rPr>
              <a:t>Preamble, Amendments, Fundamental Rights, Basic Structure...</a:t>
            </a:r>
            <a:endParaRPr lang="en-US" sz="950" dirty="0"/>
          </a:p>
        </p:txBody>
      </p:sp>
      <p:sp>
        <p:nvSpPr>
          <p:cNvPr id="10" name="Shape 8"/>
          <p:cNvSpPr/>
          <p:nvPr/>
        </p:nvSpPr>
        <p:spPr>
          <a:xfrm>
            <a:off x="6208776" y="749808"/>
            <a:ext cx="2788920" cy="1280160"/>
          </a:xfrm>
          <a:prstGeom prst="rect">
            <a:avLst/>
          </a:prstGeom>
          <a:solidFill>
            <a:srgbClr val="21262D"/>
          </a:solidFill>
          <a:ln w="19050">
            <a:solidFill>
              <a:srgbClr val="3FB950"/>
            </a:solidFill>
            <a:prstDash val="solid"/>
          </a:ln>
        </p:spPr>
      </p:sp>
      <p:sp>
        <p:nvSpPr>
          <p:cNvPr id="11" name="Text 9"/>
          <p:cNvSpPr/>
          <p:nvPr/>
        </p:nvSpPr>
        <p:spPr>
          <a:xfrm>
            <a:off x="6318504" y="841248"/>
            <a:ext cx="2560320" cy="310896"/>
          </a:xfrm>
          <a:prstGeom prst="rect">
            <a:avLst/>
          </a:prstGeom>
          <a:noFill/>
          <a:ln/>
        </p:spPr>
        <p:txBody>
          <a:bodyPr wrap="square" rtlCol="0" anchor="ctr"/>
          <a:lstStyle/>
          <a:p>
            <a:pPr indent="0" marL="0">
              <a:buNone/>
            </a:pPr>
            <a:r>
              <a:rPr lang="en-US" sz="1300" b="1" dirty="0">
                <a:solidFill>
                  <a:srgbClr val="3FB950"/>
                </a:solidFill>
                <a:latin typeface="Calibri" pitchFamily="34" charset="0"/>
                <a:ea typeface="Calibri" pitchFamily="34" charset="-122"/>
                <a:cs typeface="Calibri" pitchFamily="34" charset="-120"/>
              </a:rPr>
              <a:t>⚖️ Law</a:t>
            </a:r>
            <a:endParaRPr lang="en-US" sz="1300" dirty="0"/>
          </a:p>
        </p:txBody>
      </p:sp>
      <p:sp>
        <p:nvSpPr>
          <p:cNvPr id="12" name="Text 10"/>
          <p:cNvSpPr/>
          <p:nvPr/>
        </p:nvSpPr>
        <p:spPr>
          <a:xfrm>
            <a:off x="6318504" y="1161288"/>
            <a:ext cx="2560320" cy="777240"/>
          </a:xfrm>
          <a:prstGeom prst="rect">
            <a:avLst/>
          </a:prstGeom>
          <a:noFill/>
          <a:ln/>
        </p:spPr>
        <p:txBody>
          <a:bodyPr wrap="square" rtlCol="0" anchor="ctr"/>
          <a:lstStyle/>
          <a:p>
            <a:pPr indent="0" marL="0">
              <a:buNone/>
            </a:pPr>
            <a:r>
              <a:rPr lang="en-US" sz="950" dirty="0">
                <a:solidFill>
                  <a:srgbClr val="8B949E"/>
                </a:solidFill>
                <a:latin typeface="Calibri" pitchFamily="34" charset="0"/>
                <a:ea typeface="Calibri" pitchFamily="34" charset="-122"/>
                <a:cs typeface="Calibri" pitchFamily="34" charset="-120"/>
              </a:rPr>
              <a:t>Acts, Statutes, Ordinances, Writs, Due Process, Extradition...</a:t>
            </a:r>
            <a:endParaRPr lang="en-US" sz="950" dirty="0"/>
          </a:p>
        </p:txBody>
      </p:sp>
      <p:sp>
        <p:nvSpPr>
          <p:cNvPr id="13" name="Shape 11"/>
          <p:cNvSpPr/>
          <p:nvPr/>
        </p:nvSpPr>
        <p:spPr>
          <a:xfrm>
            <a:off x="320040" y="2167128"/>
            <a:ext cx="2788920" cy="1280160"/>
          </a:xfrm>
          <a:prstGeom prst="rect">
            <a:avLst/>
          </a:prstGeom>
          <a:solidFill>
            <a:srgbClr val="21262D"/>
          </a:solidFill>
          <a:ln w="19050">
            <a:solidFill>
              <a:srgbClr val="8957E5"/>
            </a:solidFill>
            <a:prstDash val="solid"/>
          </a:ln>
        </p:spPr>
      </p:sp>
      <p:sp>
        <p:nvSpPr>
          <p:cNvPr id="14" name="Text 12"/>
          <p:cNvSpPr/>
          <p:nvPr/>
        </p:nvSpPr>
        <p:spPr>
          <a:xfrm>
            <a:off x="429768" y="2258568"/>
            <a:ext cx="2560320" cy="310896"/>
          </a:xfrm>
          <a:prstGeom prst="rect">
            <a:avLst/>
          </a:prstGeom>
          <a:noFill/>
          <a:ln/>
        </p:spPr>
        <p:txBody>
          <a:bodyPr wrap="square" rtlCol="0" anchor="ctr"/>
          <a:lstStyle/>
          <a:p>
            <a:pPr indent="0" marL="0">
              <a:buNone/>
            </a:pPr>
            <a:r>
              <a:rPr lang="en-US" sz="1300" b="1" dirty="0">
                <a:solidFill>
                  <a:srgbClr val="8957E5"/>
                </a:solidFill>
                <a:latin typeface="Calibri" pitchFamily="34" charset="0"/>
                <a:ea typeface="Calibri" pitchFamily="34" charset="-122"/>
                <a:cs typeface="Calibri" pitchFamily="34" charset="-120"/>
              </a:rPr>
              <a:t>🏗️ Legislature</a:t>
            </a:r>
            <a:endParaRPr lang="en-US" sz="1300" dirty="0"/>
          </a:p>
        </p:txBody>
      </p:sp>
      <p:sp>
        <p:nvSpPr>
          <p:cNvPr id="15" name="Text 13"/>
          <p:cNvSpPr/>
          <p:nvPr/>
        </p:nvSpPr>
        <p:spPr>
          <a:xfrm>
            <a:off x="429768" y="2578608"/>
            <a:ext cx="2560320" cy="777240"/>
          </a:xfrm>
          <a:prstGeom prst="rect">
            <a:avLst/>
          </a:prstGeom>
          <a:noFill/>
          <a:ln/>
        </p:spPr>
        <p:txBody>
          <a:bodyPr wrap="square" rtlCol="0" anchor="ctr"/>
          <a:lstStyle/>
          <a:p>
            <a:pPr indent="0" marL="0">
              <a:buNone/>
            </a:pPr>
            <a:r>
              <a:rPr lang="en-US" sz="950" dirty="0">
                <a:solidFill>
                  <a:srgbClr val="8B949E"/>
                </a:solidFill>
                <a:latin typeface="Calibri" pitchFamily="34" charset="0"/>
                <a:ea typeface="Calibri" pitchFamily="34" charset="-122"/>
                <a:cs typeface="Calibri" pitchFamily="34" charset="-120"/>
              </a:rPr>
              <a:t>Parliament, Bill, Motion, Question Hour, Whip, Speaker...</a:t>
            </a:r>
            <a:endParaRPr lang="en-US" sz="950" dirty="0"/>
          </a:p>
        </p:txBody>
      </p:sp>
      <p:sp>
        <p:nvSpPr>
          <p:cNvPr id="16" name="Shape 14"/>
          <p:cNvSpPr/>
          <p:nvPr/>
        </p:nvSpPr>
        <p:spPr>
          <a:xfrm>
            <a:off x="3264408" y="2167128"/>
            <a:ext cx="2788920" cy="1280160"/>
          </a:xfrm>
          <a:prstGeom prst="rect">
            <a:avLst/>
          </a:prstGeom>
          <a:solidFill>
            <a:srgbClr val="21262D"/>
          </a:solidFill>
          <a:ln w="19050">
            <a:solidFill>
              <a:srgbClr val="F85149"/>
            </a:solidFill>
            <a:prstDash val="solid"/>
          </a:ln>
        </p:spPr>
      </p:sp>
      <p:sp>
        <p:nvSpPr>
          <p:cNvPr id="17" name="Text 15"/>
          <p:cNvSpPr/>
          <p:nvPr/>
        </p:nvSpPr>
        <p:spPr>
          <a:xfrm>
            <a:off x="3374136" y="2258568"/>
            <a:ext cx="2560320" cy="310896"/>
          </a:xfrm>
          <a:prstGeom prst="rect">
            <a:avLst/>
          </a:prstGeom>
          <a:noFill/>
          <a:ln/>
        </p:spPr>
        <p:txBody>
          <a:bodyPr wrap="square" rtlCol="0" anchor="ctr"/>
          <a:lstStyle/>
          <a:p>
            <a:pPr indent="0" marL="0">
              <a:buNone/>
            </a:pPr>
            <a:r>
              <a:rPr lang="en-US" sz="1300" b="1" dirty="0">
                <a:solidFill>
                  <a:srgbClr val="F85149"/>
                </a:solidFill>
                <a:latin typeface="Calibri" pitchFamily="34" charset="0"/>
                <a:ea typeface="Calibri" pitchFamily="34" charset="-122"/>
                <a:cs typeface="Calibri" pitchFamily="34" charset="-120"/>
              </a:rPr>
              <a:t>🗳️ Elections</a:t>
            </a:r>
            <a:endParaRPr lang="en-US" sz="1300" dirty="0"/>
          </a:p>
        </p:txBody>
      </p:sp>
      <p:sp>
        <p:nvSpPr>
          <p:cNvPr id="18" name="Text 16"/>
          <p:cNvSpPr/>
          <p:nvPr/>
        </p:nvSpPr>
        <p:spPr>
          <a:xfrm>
            <a:off x="3374136" y="2578608"/>
            <a:ext cx="2560320" cy="777240"/>
          </a:xfrm>
          <a:prstGeom prst="rect">
            <a:avLst/>
          </a:prstGeom>
          <a:noFill/>
          <a:ln/>
        </p:spPr>
        <p:txBody>
          <a:bodyPr wrap="square" rtlCol="0" anchor="ctr"/>
          <a:lstStyle/>
          <a:p>
            <a:pPr indent="0" marL="0">
              <a:buNone/>
            </a:pPr>
            <a:r>
              <a:rPr lang="en-US" sz="950" dirty="0">
                <a:solidFill>
                  <a:srgbClr val="8B949E"/>
                </a:solidFill>
                <a:latin typeface="Calibri" pitchFamily="34" charset="0"/>
                <a:ea typeface="Calibri" pitchFamily="34" charset="-122"/>
                <a:cs typeface="Calibri" pitchFamily="34" charset="-120"/>
              </a:rPr>
              <a:t>Ballot, Suffrage, FPTP, NOTA, Gerrymandering, Constituency...</a:t>
            </a:r>
            <a:endParaRPr lang="en-US" sz="950" dirty="0"/>
          </a:p>
        </p:txBody>
      </p:sp>
      <p:sp>
        <p:nvSpPr>
          <p:cNvPr id="19" name="Shape 17"/>
          <p:cNvSpPr/>
          <p:nvPr/>
        </p:nvSpPr>
        <p:spPr>
          <a:xfrm>
            <a:off x="6208776" y="2167128"/>
            <a:ext cx="2788920" cy="1280160"/>
          </a:xfrm>
          <a:prstGeom prst="rect">
            <a:avLst/>
          </a:prstGeom>
          <a:solidFill>
            <a:srgbClr val="21262D"/>
          </a:solidFill>
          <a:ln w="19050">
            <a:solidFill>
              <a:srgbClr val="58C9B9"/>
            </a:solidFill>
            <a:prstDash val="solid"/>
          </a:ln>
        </p:spPr>
      </p:sp>
      <p:sp>
        <p:nvSpPr>
          <p:cNvPr id="20" name="Text 18"/>
          <p:cNvSpPr/>
          <p:nvPr/>
        </p:nvSpPr>
        <p:spPr>
          <a:xfrm>
            <a:off x="6318504" y="2258568"/>
            <a:ext cx="2560320" cy="310896"/>
          </a:xfrm>
          <a:prstGeom prst="rect">
            <a:avLst/>
          </a:prstGeom>
          <a:noFill/>
          <a:ln/>
        </p:spPr>
        <p:txBody>
          <a:bodyPr wrap="square" rtlCol="0" anchor="ctr"/>
          <a:lstStyle/>
          <a:p>
            <a:pPr indent="0" marL="0">
              <a:buNone/>
            </a:pPr>
            <a:r>
              <a:rPr lang="en-US" sz="1300" b="1" dirty="0">
                <a:solidFill>
                  <a:srgbClr val="58C9B9"/>
                </a:solidFill>
                <a:latin typeface="Calibri" pitchFamily="34" charset="0"/>
                <a:ea typeface="Calibri" pitchFamily="34" charset="-122"/>
                <a:cs typeface="Calibri" pitchFamily="34" charset="-120"/>
              </a:rPr>
              <a:t>🔐 Rights</a:t>
            </a:r>
            <a:endParaRPr lang="en-US" sz="1300" dirty="0"/>
          </a:p>
        </p:txBody>
      </p:sp>
      <p:sp>
        <p:nvSpPr>
          <p:cNvPr id="21" name="Text 19"/>
          <p:cNvSpPr/>
          <p:nvPr/>
        </p:nvSpPr>
        <p:spPr>
          <a:xfrm>
            <a:off x="6318504" y="2578608"/>
            <a:ext cx="2560320" cy="777240"/>
          </a:xfrm>
          <a:prstGeom prst="rect">
            <a:avLst/>
          </a:prstGeom>
          <a:noFill/>
          <a:ln/>
        </p:spPr>
        <p:txBody>
          <a:bodyPr wrap="square" rtlCol="0" anchor="ctr"/>
          <a:lstStyle/>
          <a:p>
            <a:pPr indent="0" marL="0">
              <a:buNone/>
            </a:pPr>
            <a:r>
              <a:rPr lang="en-US" sz="950" dirty="0">
                <a:solidFill>
                  <a:srgbClr val="8B949E"/>
                </a:solidFill>
                <a:latin typeface="Calibri" pitchFamily="34" charset="0"/>
                <a:ea typeface="Calibri" pitchFamily="34" charset="-122"/>
                <a:cs typeface="Calibri" pitchFamily="34" charset="-120"/>
              </a:rPr>
              <a:t>Habeas Corpus, Civil Liberties, UDHR, Quota, Enfranchisement...</a:t>
            </a:r>
            <a:endParaRPr lang="en-US" sz="950" dirty="0"/>
          </a:p>
        </p:txBody>
      </p:sp>
      <p:sp>
        <p:nvSpPr>
          <p:cNvPr id="22" name="Shape 20"/>
          <p:cNvSpPr/>
          <p:nvPr/>
        </p:nvSpPr>
        <p:spPr>
          <a:xfrm>
            <a:off x="320040" y="3584448"/>
            <a:ext cx="2788920" cy="1280160"/>
          </a:xfrm>
          <a:prstGeom prst="rect">
            <a:avLst/>
          </a:prstGeom>
          <a:solidFill>
            <a:srgbClr val="21262D"/>
          </a:solidFill>
          <a:ln w="19050">
            <a:solidFill>
              <a:srgbClr val="D29922"/>
            </a:solidFill>
            <a:prstDash val="solid"/>
          </a:ln>
        </p:spPr>
      </p:sp>
      <p:sp>
        <p:nvSpPr>
          <p:cNvPr id="23" name="Text 21"/>
          <p:cNvSpPr/>
          <p:nvPr/>
        </p:nvSpPr>
        <p:spPr>
          <a:xfrm>
            <a:off x="429768" y="3675888"/>
            <a:ext cx="2560320" cy="310896"/>
          </a:xfrm>
          <a:prstGeom prst="rect">
            <a:avLst/>
          </a:prstGeom>
          <a:noFill/>
          <a:ln/>
        </p:spPr>
        <p:txBody>
          <a:bodyPr wrap="square" rtlCol="0" anchor="ctr"/>
          <a:lstStyle/>
          <a:p>
            <a:pPr indent="0" marL="0">
              <a:buNone/>
            </a:pPr>
            <a:r>
              <a:rPr lang="en-US" sz="1300" b="1" dirty="0">
                <a:solidFill>
                  <a:srgbClr val="D29922"/>
                </a:solidFill>
                <a:latin typeface="Calibri" pitchFamily="34" charset="0"/>
                <a:ea typeface="Calibri" pitchFamily="34" charset="-122"/>
                <a:cs typeface="Calibri" pitchFamily="34" charset="-120"/>
              </a:rPr>
              <a:t>👨‍⚖️ Judiciary</a:t>
            </a:r>
            <a:endParaRPr lang="en-US" sz="1300" dirty="0"/>
          </a:p>
        </p:txBody>
      </p:sp>
      <p:sp>
        <p:nvSpPr>
          <p:cNvPr id="24" name="Text 22"/>
          <p:cNvSpPr/>
          <p:nvPr/>
        </p:nvSpPr>
        <p:spPr>
          <a:xfrm>
            <a:off x="429768" y="3995928"/>
            <a:ext cx="2560320" cy="777240"/>
          </a:xfrm>
          <a:prstGeom prst="rect">
            <a:avLst/>
          </a:prstGeom>
          <a:noFill/>
          <a:ln/>
        </p:spPr>
        <p:txBody>
          <a:bodyPr wrap="square" rtlCol="0" anchor="ctr"/>
          <a:lstStyle/>
          <a:p>
            <a:pPr indent="0" marL="0">
              <a:buNone/>
            </a:pPr>
            <a:r>
              <a:rPr lang="en-US" sz="950" dirty="0">
                <a:solidFill>
                  <a:srgbClr val="8B949E"/>
                </a:solidFill>
                <a:latin typeface="Calibri" pitchFamily="34" charset="0"/>
                <a:ea typeface="Calibri" pitchFamily="34" charset="-122"/>
                <a:cs typeface="Calibri" pitchFamily="34" charset="-120"/>
              </a:rPr>
              <a:t>Supreme Court, Judicial Review, PIL, Precedent, Mandamus...</a:t>
            </a:r>
            <a:endParaRPr lang="en-US" sz="950" dirty="0"/>
          </a:p>
        </p:txBody>
      </p:sp>
      <p:sp>
        <p:nvSpPr>
          <p:cNvPr id="25" name="Shape 23"/>
          <p:cNvSpPr/>
          <p:nvPr/>
        </p:nvSpPr>
        <p:spPr>
          <a:xfrm>
            <a:off x="3264408" y="3584448"/>
            <a:ext cx="2788920" cy="1280160"/>
          </a:xfrm>
          <a:prstGeom prst="rect">
            <a:avLst/>
          </a:prstGeom>
          <a:solidFill>
            <a:srgbClr val="21262D"/>
          </a:solidFill>
          <a:ln w="19050">
            <a:solidFill>
              <a:srgbClr val="3FB950"/>
            </a:solidFill>
            <a:prstDash val="solid"/>
          </a:ln>
        </p:spPr>
      </p:sp>
      <p:sp>
        <p:nvSpPr>
          <p:cNvPr id="26" name="Text 24"/>
          <p:cNvSpPr/>
          <p:nvPr/>
        </p:nvSpPr>
        <p:spPr>
          <a:xfrm>
            <a:off x="3374136" y="3675888"/>
            <a:ext cx="2560320" cy="310896"/>
          </a:xfrm>
          <a:prstGeom prst="rect">
            <a:avLst/>
          </a:prstGeom>
          <a:noFill/>
          <a:ln/>
        </p:spPr>
        <p:txBody>
          <a:bodyPr wrap="square" rtlCol="0" anchor="ctr"/>
          <a:lstStyle/>
          <a:p>
            <a:pPr indent="0" marL="0">
              <a:buNone/>
            </a:pPr>
            <a:r>
              <a:rPr lang="en-US" sz="1300" b="1" dirty="0">
                <a:solidFill>
                  <a:srgbClr val="3FB950"/>
                </a:solidFill>
                <a:latin typeface="Calibri" pitchFamily="34" charset="0"/>
                <a:ea typeface="Calibri" pitchFamily="34" charset="-122"/>
                <a:cs typeface="Calibri" pitchFamily="34" charset="-120"/>
              </a:rPr>
              <a:t>💰 Economy</a:t>
            </a:r>
            <a:endParaRPr lang="en-US" sz="1300" dirty="0"/>
          </a:p>
        </p:txBody>
      </p:sp>
      <p:sp>
        <p:nvSpPr>
          <p:cNvPr id="27" name="Text 25"/>
          <p:cNvSpPr/>
          <p:nvPr/>
        </p:nvSpPr>
        <p:spPr>
          <a:xfrm>
            <a:off x="3374136" y="3995928"/>
            <a:ext cx="2560320" cy="777240"/>
          </a:xfrm>
          <a:prstGeom prst="rect">
            <a:avLst/>
          </a:prstGeom>
          <a:noFill/>
          <a:ln/>
        </p:spPr>
        <p:txBody>
          <a:bodyPr wrap="square" rtlCol="0" anchor="ctr"/>
          <a:lstStyle/>
          <a:p>
            <a:pPr indent="0" marL="0">
              <a:buNone/>
            </a:pPr>
            <a:r>
              <a:rPr lang="en-US" sz="950" dirty="0">
                <a:solidFill>
                  <a:srgbClr val="8B949E"/>
                </a:solidFill>
                <a:latin typeface="Calibri" pitchFamily="34" charset="0"/>
                <a:ea typeface="Calibri" pitchFamily="34" charset="-122"/>
                <a:cs typeface="Calibri" pitchFamily="34" charset="-120"/>
              </a:rPr>
              <a:t>Budget, Fiscal Deficit, GDP, Monetary Policy, Subsidy, Taxation...</a:t>
            </a:r>
            <a:endParaRPr lang="en-US" sz="950" dirty="0"/>
          </a:p>
        </p:txBody>
      </p:sp>
      <p:sp>
        <p:nvSpPr>
          <p:cNvPr id="28" name="Shape 26"/>
          <p:cNvSpPr/>
          <p:nvPr/>
        </p:nvSpPr>
        <p:spPr>
          <a:xfrm>
            <a:off x="6208776" y="3584448"/>
            <a:ext cx="2788920" cy="1280160"/>
          </a:xfrm>
          <a:prstGeom prst="rect">
            <a:avLst/>
          </a:prstGeom>
          <a:solidFill>
            <a:srgbClr val="21262D"/>
          </a:solidFill>
          <a:ln w="19050">
            <a:solidFill>
              <a:srgbClr val="79C0FF"/>
            </a:solidFill>
            <a:prstDash val="solid"/>
          </a:ln>
        </p:spPr>
      </p:sp>
      <p:sp>
        <p:nvSpPr>
          <p:cNvPr id="29" name="Text 27"/>
          <p:cNvSpPr/>
          <p:nvPr/>
        </p:nvSpPr>
        <p:spPr>
          <a:xfrm>
            <a:off x="6318504" y="3675888"/>
            <a:ext cx="2560320" cy="310896"/>
          </a:xfrm>
          <a:prstGeom prst="rect">
            <a:avLst/>
          </a:prstGeom>
          <a:noFill/>
          <a:ln/>
        </p:spPr>
        <p:txBody>
          <a:bodyPr wrap="square" rtlCol="0" anchor="ctr"/>
          <a:lstStyle/>
          <a:p>
            <a:pPr indent="0" marL="0">
              <a:buNone/>
            </a:pPr>
            <a:r>
              <a:rPr lang="en-US" sz="1300" b="1" dirty="0">
                <a:solidFill>
                  <a:srgbClr val="79C0FF"/>
                </a:solidFill>
                <a:latin typeface="Calibri" pitchFamily="34" charset="0"/>
                <a:ea typeface="Calibri" pitchFamily="34" charset="-122"/>
                <a:cs typeface="Calibri" pitchFamily="34" charset="-120"/>
              </a:rPr>
              <a:t>🌍 Diplomacy</a:t>
            </a:r>
            <a:endParaRPr lang="en-US" sz="1300" dirty="0"/>
          </a:p>
        </p:txBody>
      </p:sp>
      <p:sp>
        <p:nvSpPr>
          <p:cNvPr id="30" name="Text 28"/>
          <p:cNvSpPr/>
          <p:nvPr/>
        </p:nvSpPr>
        <p:spPr>
          <a:xfrm>
            <a:off x="6318504" y="3995928"/>
            <a:ext cx="2560320" cy="777240"/>
          </a:xfrm>
          <a:prstGeom prst="rect">
            <a:avLst/>
          </a:prstGeom>
          <a:noFill/>
          <a:ln/>
        </p:spPr>
        <p:txBody>
          <a:bodyPr wrap="square" rtlCol="0" anchor="ctr"/>
          <a:lstStyle/>
          <a:p>
            <a:pPr indent="0" marL="0">
              <a:buNone/>
            </a:pPr>
            <a:r>
              <a:rPr lang="en-US" sz="950" dirty="0">
                <a:solidFill>
                  <a:srgbClr val="8B949E"/>
                </a:solidFill>
                <a:latin typeface="Calibri" pitchFamily="34" charset="0"/>
                <a:ea typeface="Calibri" pitchFamily="34" charset="-122"/>
                <a:cs typeface="Calibri" pitchFamily="34" charset="-120"/>
              </a:rPr>
              <a:t>Treaty, NATO, UN, Sanctions, Foreign Policy, Extradition...</a:t>
            </a:r>
            <a:endParaRPr lang="en-US" sz="95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name="Slide 30">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9144000" cy="621792"/>
          </a:xfrm>
          <a:prstGeom prst="rect">
            <a:avLst/>
          </a:prstGeom>
          <a:solidFill>
            <a:srgbClr val="21262D"/>
          </a:solidFill>
          <a:ln/>
        </p:spPr>
      </p:sp>
      <p:sp>
        <p:nvSpPr>
          <p:cNvPr id="3" name="Text 1"/>
          <p:cNvSpPr/>
          <p:nvPr/>
        </p:nvSpPr>
        <p:spPr>
          <a:xfrm>
            <a:off x="365760" y="91440"/>
            <a:ext cx="8412480" cy="457200"/>
          </a:xfrm>
          <a:prstGeom prst="rect">
            <a:avLst/>
          </a:prstGeom>
          <a:noFill/>
          <a:ln/>
        </p:spPr>
        <p:txBody>
          <a:bodyPr wrap="square" rtlCol="0" anchor="ctr"/>
          <a:lstStyle/>
          <a:p>
            <a:pPr indent="0" marL="0">
              <a:buNone/>
            </a:pPr>
            <a:r>
              <a:rPr lang="en-US" sz="1700" b="1" spc="200" kern="0" dirty="0">
                <a:solidFill>
                  <a:srgbClr val="8957E5"/>
                </a:solidFill>
              </a:rPr>
              <a:t>🏗️  PARLIAMENTARY MOTIONS — READY GUIDE</a:t>
            </a:r>
            <a:endParaRPr lang="en-US" sz="1700" dirty="0"/>
          </a:p>
        </p:txBody>
      </p:sp>
      <p:sp>
        <p:nvSpPr>
          <p:cNvPr id="4" name="Shape 2"/>
          <p:cNvSpPr/>
          <p:nvPr/>
        </p:nvSpPr>
        <p:spPr>
          <a:xfrm>
            <a:off x="182880" y="749808"/>
            <a:ext cx="4297680" cy="1325880"/>
          </a:xfrm>
          <a:prstGeom prst="rect">
            <a:avLst/>
          </a:prstGeom>
          <a:solidFill>
            <a:srgbClr val="21262D"/>
          </a:solidFill>
          <a:ln w="19050">
            <a:solidFill>
              <a:srgbClr val="F85149"/>
            </a:solidFill>
            <a:prstDash val="solid"/>
          </a:ln>
        </p:spPr>
      </p:sp>
      <p:sp>
        <p:nvSpPr>
          <p:cNvPr id="5" name="Text 3"/>
          <p:cNvSpPr/>
          <p:nvPr/>
        </p:nvSpPr>
        <p:spPr>
          <a:xfrm>
            <a:off x="292608" y="841248"/>
            <a:ext cx="4023360" cy="292608"/>
          </a:xfrm>
          <a:prstGeom prst="rect">
            <a:avLst/>
          </a:prstGeom>
          <a:noFill/>
          <a:ln/>
        </p:spPr>
        <p:txBody>
          <a:bodyPr wrap="square" rtlCol="0" anchor="ctr"/>
          <a:lstStyle/>
          <a:p>
            <a:pPr indent="0" marL="0">
              <a:buNone/>
            </a:pPr>
            <a:r>
              <a:rPr lang="en-US" sz="1200" b="1" dirty="0">
                <a:solidFill>
                  <a:srgbClr val="F85149"/>
                </a:solidFill>
              </a:rPr>
              <a:t>❌  No-Confidence Motion</a:t>
            </a:r>
            <a:endParaRPr lang="en-US" sz="1200" dirty="0"/>
          </a:p>
        </p:txBody>
      </p:sp>
      <p:sp>
        <p:nvSpPr>
          <p:cNvPr id="6" name="Text 4"/>
          <p:cNvSpPr/>
          <p:nvPr/>
        </p:nvSpPr>
        <p:spPr>
          <a:xfrm>
            <a:off x="292608" y="1152144"/>
            <a:ext cx="4023360" cy="822960"/>
          </a:xfrm>
          <a:prstGeom prst="rect">
            <a:avLst/>
          </a:prstGeom>
          <a:noFill/>
          <a:ln/>
        </p:spPr>
        <p:txBody>
          <a:bodyPr wrap="square" rtlCol="0" anchor="ctr"/>
          <a:lstStyle/>
          <a:p>
            <a:pPr indent="0" marL="0">
              <a:buNone/>
            </a:pPr>
            <a:r>
              <a:rPr lang="en-US" sz="1050" dirty="0">
                <a:solidFill>
                  <a:srgbClr val="E6EDF3"/>
                </a:solidFill>
                <a:latin typeface="Calibri" pitchFamily="34" charset="0"/>
                <a:ea typeface="Calibri" pitchFamily="34" charset="-122"/>
                <a:cs typeface="Calibri" pitchFamily="34" charset="-120"/>
              </a:rPr>
              <a:t>Proves govt has lost majority support. If passed, govt MUST resign. Most powerful opposition tool.</a:t>
            </a:r>
            <a:endParaRPr lang="en-US" sz="1050" dirty="0"/>
          </a:p>
        </p:txBody>
      </p:sp>
      <p:sp>
        <p:nvSpPr>
          <p:cNvPr id="7" name="Shape 5"/>
          <p:cNvSpPr/>
          <p:nvPr/>
        </p:nvSpPr>
        <p:spPr>
          <a:xfrm>
            <a:off x="4663440" y="749808"/>
            <a:ext cx="4297680" cy="1325880"/>
          </a:xfrm>
          <a:prstGeom prst="rect">
            <a:avLst/>
          </a:prstGeom>
          <a:solidFill>
            <a:srgbClr val="21262D"/>
          </a:solidFill>
          <a:ln w="19050">
            <a:solidFill>
              <a:srgbClr val="D29922"/>
            </a:solidFill>
            <a:prstDash val="solid"/>
          </a:ln>
        </p:spPr>
      </p:sp>
      <p:sp>
        <p:nvSpPr>
          <p:cNvPr id="8" name="Text 6"/>
          <p:cNvSpPr/>
          <p:nvPr/>
        </p:nvSpPr>
        <p:spPr>
          <a:xfrm>
            <a:off x="4773168" y="841248"/>
            <a:ext cx="4023360" cy="292608"/>
          </a:xfrm>
          <a:prstGeom prst="rect">
            <a:avLst/>
          </a:prstGeom>
          <a:noFill/>
          <a:ln/>
        </p:spPr>
        <p:txBody>
          <a:bodyPr wrap="square" rtlCol="0" anchor="ctr"/>
          <a:lstStyle/>
          <a:p>
            <a:pPr indent="0" marL="0">
              <a:buNone/>
            </a:pPr>
            <a:r>
              <a:rPr lang="en-US" sz="1200" b="1" dirty="0">
                <a:solidFill>
                  <a:srgbClr val="D29922"/>
                </a:solidFill>
              </a:rPr>
              <a:t>⚠️  Censure Motion</a:t>
            </a:r>
            <a:endParaRPr lang="en-US" sz="1200" dirty="0"/>
          </a:p>
        </p:txBody>
      </p:sp>
      <p:sp>
        <p:nvSpPr>
          <p:cNvPr id="9" name="Text 7"/>
          <p:cNvSpPr/>
          <p:nvPr/>
        </p:nvSpPr>
        <p:spPr>
          <a:xfrm>
            <a:off x="4773168" y="1152144"/>
            <a:ext cx="4023360" cy="822960"/>
          </a:xfrm>
          <a:prstGeom prst="rect">
            <a:avLst/>
          </a:prstGeom>
          <a:noFill/>
          <a:ln/>
        </p:spPr>
        <p:txBody>
          <a:bodyPr wrap="square" rtlCol="0" anchor="ctr"/>
          <a:lstStyle/>
          <a:p>
            <a:pPr indent="0" marL="0">
              <a:buNone/>
            </a:pPr>
            <a:r>
              <a:rPr lang="en-US" sz="1050" dirty="0">
                <a:solidFill>
                  <a:srgbClr val="E6EDF3"/>
                </a:solidFill>
                <a:latin typeface="Calibri" pitchFamily="34" charset="0"/>
                <a:ea typeface="Calibri" pitchFamily="34" charset="-122"/>
                <a:cs typeface="Calibri" pitchFamily="34" charset="-120"/>
              </a:rPr>
              <a:t>Expresses disapproval of a minister's policy/conduct. Govt does NOT have to resign even if passed.</a:t>
            </a:r>
            <a:endParaRPr lang="en-US" sz="1050" dirty="0"/>
          </a:p>
        </p:txBody>
      </p:sp>
      <p:sp>
        <p:nvSpPr>
          <p:cNvPr id="10" name="Shape 8"/>
          <p:cNvSpPr/>
          <p:nvPr/>
        </p:nvSpPr>
        <p:spPr>
          <a:xfrm>
            <a:off x="182880" y="2167128"/>
            <a:ext cx="4297680" cy="1325880"/>
          </a:xfrm>
          <a:prstGeom prst="rect">
            <a:avLst/>
          </a:prstGeom>
          <a:solidFill>
            <a:srgbClr val="21262D"/>
          </a:solidFill>
          <a:ln w="19050">
            <a:solidFill>
              <a:srgbClr val="F0C040"/>
            </a:solidFill>
            <a:prstDash val="solid"/>
          </a:ln>
        </p:spPr>
      </p:sp>
      <p:sp>
        <p:nvSpPr>
          <p:cNvPr id="11" name="Text 9"/>
          <p:cNvSpPr/>
          <p:nvPr/>
        </p:nvSpPr>
        <p:spPr>
          <a:xfrm>
            <a:off x="292608" y="2258568"/>
            <a:ext cx="4023360" cy="292608"/>
          </a:xfrm>
          <a:prstGeom prst="rect">
            <a:avLst/>
          </a:prstGeom>
          <a:noFill/>
          <a:ln/>
        </p:spPr>
        <p:txBody>
          <a:bodyPr wrap="square" rtlCol="0" anchor="ctr"/>
          <a:lstStyle/>
          <a:p>
            <a:pPr indent="0" marL="0">
              <a:buNone/>
            </a:pPr>
            <a:r>
              <a:rPr lang="en-US" sz="1200" b="1" dirty="0">
                <a:solidFill>
                  <a:srgbClr val="F0C040"/>
                </a:solidFill>
              </a:rPr>
              <a:t>⏸️  Adjournment Motion</a:t>
            </a:r>
            <a:endParaRPr lang="en-US" sz="1200" dirty="0"/>
          </a:p>
        </p:txBody>
      </p:sp>
      <p:sp>
        <p:nvSpPr>
          <p:cNvPr id="12" name="Text 10"/>
          <p:cNvSpPr/>
          <p:nvPr/>
        </p:nvSpPr>
        <p:spPr>
          <a:xfrm>
            <a:off x="292608" y="2569464"/>
            <a:ext cx="4023360" cy="822960"/>
          </a:xfrm>
          <a:prstGeom prst="rect">
            <a:avLst/>
          </a:prstGeom>
          <a:noFill/>
          <a:ln/>
        </p:spPr>
        <p:txBody>
          <a:bodyPr wrap="square" rtlCol="0" anchor="ctr"/>
          <a:lstStyle/>
          <a:p>
            <a:pPr indent="0" marL="0">
              <a:buNone/>
            </a:pPr>
            <a:r>
              <a:rPr lang="en-US" sz="1050" dirty="0">
                <a:solidFill>
                  <a:srgbClr val="E6EDF3"/>
                </a:solidFill>
                <a:latin typeface="Calibri" pitchFamily="34" charset="0"/>
                <a:ea typeface="Calibri" pitchFamily="34" charset="-122"/>
                <a:cs typeface="Calibri" pitchFamily="34" charset="-120"/>
              </a:rPr>
              <a:t>Interrupts normal business to discuss urgent definite matter of public importance.</a:t>
            </a:r>
            <a:endParaRPr lang="en-US" sz="1050" dirty="0"/>
          </a:p>
        </p:txBody>
      </p:sp>
      <p:sp>
        <p:nvSpPr>
          <p:cNvPr id="13" name="Shape 11"/>
          <p:cNvSpPr/>
          <p:nvPr/>
        </p:nvSpPr>
        <p:spPr>
          <a:xfrm>
            <a:off x="4663440" y="2167128"/>
            <a:ext cx="4297680" cy="1325880"/>
          </a:xfrm>
          <a:prstGeom prst="rect">
            <a:avLst/>
          </a:prstGeom>
          <a:solidFill>
            <a:srgbClr val="21262D"/>
          </a:solidFill>
          <a:ln w="19050">
            <a:solidFill>
              <a:srgbClr val="3FB950"/>
            </a:solidFill>
            <a:prstDash val="solid"/>
          </a:ln>
        </p:spPr>
      </p:sp>
      <p:sp>
        <p:nvSpPr>
          <p:cNvPr id="14" name="Text 12"/>
          <p:cNvSpPr/>
          <p:nvPr/>
        </p:nvSpPr>
        <p:spPr>
          <a:xfrm>
            <a:off x="4773168" y="2258568"/>
            <a:ext cx="4023360" cy="292608"/>
          </a:xfrm>
          <a:prstGeom prst="rect">
            <a:avLst/>
          </a:prstGeom>
          <a:noFill/>
          <a:ln/>
        </p:spPr>
        <p:txBody>
          <a:bodyPr wrap="square" rtlCol="0" anchor="ctr"/>
          <a:lstStyle/>
          <a:p>
            <a:pPr indent="0" marL="0">
              <a:buNone/>
            </a:pPr>
            <a:r>
              <a:rPr lang="en-US" sz="1200" b="1" dirty="0">
                <a:solidFill>
                  <a:srgbClr val="3FB950"/>
                </a:solidFill>
              </a:rPr>
              <a:t>✅  Confidence Motion</a:t>
            </a:r>
            <a:endParaRPr lang="en-US" sz="1200" dirty="0"/>
          </a:p>
        </p:txBody>
      </p:sp>
      <p:sp>
        <p:nvSpPr>
          <p:cNvPr id="15" name="Text 13"/>
          <p:cNvSpPr/>
          <p:nvPr/>
        </p:nvSpPr>
        <p:spPr>
          <a:xfrm>
            <a:off x="4773168" y="2569464"/>
            <a:ext cx="4023360" cy="822960"/>
          </a:xfrm>
          <a:prstGeom prst="rect">
            <a:avLst/>
          </a:prstGeom>
          <a:noFill/>
          <a:ln/>
        </p:spPr>
        <p:txBody>
          <a:bodyPr wrap="square" rtlCol="0" anchor="ctr"/>
          <a:lstStyle/>
          <a:p>
            <a:pPr indent="0" marL="0">
              <a:buNone/>
            </a:pPr>
            <a:r>
              <a:rPr lang="en-US" sz="1050" dirty="0">
                <a:solidFill>
                  <a:srgbClr val="E6EDF3"/>
                </a:solidFill>
                <a:latin typeface="Calibri" pitchFamily="34" charset="0"/>
                <a:ea typeface="Calibri" pitchFamily="34" charset="-122"/>
                <a:cs typeface="Calibri" pitchFamily="34" charset="-120"/>
              </a:rPr>
              <a:t>Moved by ruling party to prove it has majority support. Failure means govt must resign.</a:t>
            </a:r>
            <a:endParaRPr lang="en-US" sz="1050" dirty="0"/>
          </a:p>
        </p:txBody>
      </p:sp>
      <p:sp>
        <p:nvSpPr>
          <p:cNvPr id="16" name="Shape 14"/>
          <p:cNvSpPr/>
          <p:nvPr/>
        </p:nvSpPr>
        <p:spPr>
          <a:xfrm>
            <a:off x="182880" y="3584448"/>
            <a:ext cx="4297680" cy="1325880"/>
          </a:xfrm>
          <a:prstGeom prst="rect">
            <a:avLst/>
          </a:prstGeom>
          <a:solidFill>
            <a:srgbClr val="21262D"/>
          </a:solidFill>
          <a:ln w="19050">
            <a:solidFill>
              <a:srgbClr val="58A6FF"/>
            </a:solidFill>
            <a:prstDash val="solid"/>
          </a:ln>
        </p:spPr>
      </p:sp>
      <p:sp>
        <p:nvSpPr>
          <p:cNvPr id="17" name="Text 15"/>
          <p:cNvSpPr/>
          <p:nvPr/>
        </p:nvSpPr>
        <p:spPr>
          <a:xfrm>
            <a:off x="292608" y="3675888"/>
            <a:ext cx="4023360" cy="292608"/>
          </a:xfrm>
          <a:prstGeom prst="rect">
            <a:avLst/>
          </a:prstGeom>
          <a:noFill/>
          <a:ln/>
        </p:spPr>
        <p:txBody>
          <a:bodyPr wrap="square" rtlCol="0" anchor="ctr"/>
          <a:lstStyle/>
          <a:p>
            <a:pPr indent="0" marL="0">
              <a:buNone/>
            </a:pPr>
            <a:r>
              <a:rPr lang="en-US" sz="1200" b="1" dirty="0">
                <a:solidFill>
                  <a:srgbClr val="58A6FF"/>
                </a:solidFill>
              </a:rPr>
              <a:t>📢  Calling Attention Motion</a:t>
            </a:r>
            <a:endParaRPr lang="en-US" sz="1200" dirty="0"/>
          </a:p>
        </p:txBody>
      </p:sp>
      <p:sp>
        <p:nvSpPr>
          <p:cNvPr id="18" name="Text 16"/>
          <p:cNvSpPr/>
          <p:nvPr/>
        </p:nvSpPr>
        <p:spPr>
          <a:xfrm>
            <a:off x="292608" y="3986784"/>
            <a:ext cx="4023360" cy="822960"/>
          </a:xfrm>
          <a:prstGeom prst="rect">
            <a:avLst/>
          </a:prstGeom>
          <a:noFill/>
          <a:ln/>
        </p:spPr>
        <p:txBody>
          <a:bodyPr wrap="square" rtlCol="0" anchor="ctr"/>
          <a:lstStyle/>
          <a:p>
            <a:pPr indent="0" marL="0">
              <a:buNone/>
            </a:pPr>
            <a:r>
              <a:rPr lang="en-US" sz="1050" dirty="0">
                <a:solidFill>
                  <a:srgbClr val="E6EDF3"/>
                </a:solidFill>
                <a:latin typeface="Calibri" pitchFamily="34" charset="0"/>
                <a:ea typeface="Calibri" pitchFamily="34" charset="-122"/>
                <a:cs typeface="Calibri" pitchFamily="34" charset="-120"/>
              </a:rPr>
              <a:t>A member calls attention to an urgent matter of public importance; minister must respond.</a:t>
            </a:r>
            <a:endParaRPr lang="en-US" sz="1050" dirty="0"/>
          </a:p>
        </p:txBody>
      </p:sp>
      <p:sp>
        <p:nvSpPr>
          <p:cNvPr id="19" name="Shape 17"/>
          <p:cNvSpPr/>
          <p:nvPr/>
        </p:nvSpPr>
        <p:spPr>
          <a:xfrm>
            <a:off x="4663440" y="3584448"/>
            <a:ext cx="4297680" cy="1325880"/>
          </a:xfrm>
          <a:prstGeom prst="rect">
            <a:avLst/>
          </a:prstGeom>
          <a:solidFill>
            <a:srgbClr val="21262D"/>
          </a:solidFill>
          <a:ln w="19050">
            <a:solidFill>
              <a:srgbClr val="8957E5"/>
            </a:solidFill>
            <a:prstDash val="solid"/>
          </a:ln>
        </p:spPr>
      </p:sp>
      <p:sp>
        <p:nvSpPr>
          <p:cNvPr id="20" name="Text 18"/>
          <p:cNvSpPr/>
          <p:nvPr/>
        </p:nvSpPr>
        <p:spPr>
          <a:xfrm>
            <a:off x="4773168" y="3675888"/>
            <a:ext cx="4023360" cy="292608"/>
          </a:xfrm>
          <a:prstGeom prst="rect">
            <a:avLst/>
          </a:prstGeom>
          <a:noFill/>
          <a:ln/>
        </p:spPr>
        <p:txBody>
          <a:bodyPr wrap="square" rtlCol="0" anchor="ctr"/>
          <a:lstStyle/>
          <a:p>
            <a:pPr indent="0" marL="0">
              <a:buNone/>
            </a:pPr>
            <a:r>
              <a:rPr lang="en-US" sz="1200" b="1" dirty="0">
                <a:solidFill>
                  <a:srgbClr val="8957E5"/>
                </a:solidFill>
              </a:rPr>
              <a:t>🔐  Privilege Motion</a:t>
            </a:r>
            <a:endParaRPr lang="en-US" sz="1200" dirty="0"/>
          </a:p>
        </p:txBody>
      </p:sp>
      <p:sp>
        <p:nvSpPr>
          <p:cNvPr id="21" name="Text 19"/>
          <p:cNvSpPr/>
          <p:nvPr/>
        </p:nvSpPr>
        <p:spPr>
          <a:xfrm>
            <a:off x="4773168" y="3986784"/>
            <a:ext cx="4023360" cy="822960"/>
          </a:xfrm>
          <a:prstGeom prst="rect">
            <a:avLst/>
          </a:prstGeom>
          <a:noFill/>
          <a:ln/>
        </p:spPr>
        <p:txBody>
          <a:bodyPr wrap="square" rtlCol="0" anchor="ctr"/>
          <a:lstStyle/>
          <a:p>
            <a:pPr indent="0" marL="0">
              <a:buNone/>
            </a:pPr>
            <a:r>
              <a:rPr lang="en-US" sz="1050" dirty="0">
                <a:solidFill>
                  <a:srgbClr val="E6EDF3"/>
                </a:solidFill>
                <a:latin typeface="Calibri" pitchFamily="34" charset="0"/>
                <a:ea typeface="Calibri" pitchFamily="34" charset="-122"/>
                <a:cs typeface="Calibri" pitchFamily="34" charset="-120"/>
              </a:rPr>
              <a:t>Moved when a member believes privileges of legislature have been breached.</a:t>
            </a:r>
            <a:endParaRPr lang="en-US" sz="105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name="Slide 31">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9144000" cy="621792"/>
          </a:xfrm>
          <a:prstGeom prst="rect">
            <a:avLst/>
          </a:prstGeom>
          <a:solidFill>
            <a:srgbClr val="21262D"/>
          </a:solidFill>
          <a:ln/>
        </p:spPr>
      </p:sp>
      <p:sp>
        <p:nvSpPr>
          <p:cNvPr id="3" name="Text 1"/>
          <p:cNvSpPr/>
          <p:nvPr/>
        </p:nvSpPr>
        <p:spPr>
          <a:xfrm>
            <a:off x="365760" y="91440"/>
            <a:ext cx="8412480" cy="457200"/>
          </a:xfrm>
          <a:prstGeom prst="rect">
            <a:avLst/>
          </a:prstGeom>
          <a:noFill/>
          <a:ln/>
        </p:spPr>
        <p:txBody>
          <a:bodyPr wrap="square" rtlCol="0" anchor="ctr"/>
          <a:lstStyle/>
          <a:p>
            <a:pPr indent="0" marL="0">
              <a:buNone/>
            </a:pPr>
            <a:r>
              <a:rPr lang="en-US" sz="1700" b="1" spc="200" kern="0" dirty="0">
                <a:solidFill>
                  <a:srgbClr val="3FB950"/>
                </a:solidFill>
              </a:rPr>
              <a:t>💰  KEY ECONOMIC &amp; FISCAL CONCEPTS</a:t>
            </a:r>
            <a:endParaRPr lang="en-US" sz="1700" dirty="0"/>
          </a:p>
        </p:txBody>
      </p:sp>
      <p:sp>
        <p:nvSpPr>
          <p:cNvPr id="4" name="Shape 2"/>
          <p:cNvSpPr/>
          <p:nvPr/>
        </p:nvSpPr>
        <p:spPr>
          <a:xfrm>
            <a:off x="182880" y="749808"/>
            <a:ext cx="2852928" cy="1005840"/>
          </a:xfrm>
          <a:prstGeom prst="rect">
            <a:avLst/>
          </a:prstGeom>
          <a:solidFill>
            <a:srgbClr val="21262D"/>
          </a:solidFill>
          <a:ln w="10160">
            <a:solidFill>
              <a:srgbClr val="3FB950"/>
            </a:solidFill>
            <a:prstDash val="solid"/>
          </a:ln>
        </p:spPr>
      </p:sp>
      <p:sp>
        <p:nvSpPr>
          <p:cNvPr id="5" name="Text 3"/>
          <p:cNvSpPr/>
          <p:nvPr/>
        </p:nvSpPr>
        <p:spPr>
          <a:xfrm>
            <a:off x="274320" y="804672"/>
            <a:ext cx="2651760" cy="256032"/>
          </a:xfrm>
          <a:prstGeom prst="rect">
            <a:avLst/>
          </a:prstGeom>
          <a:noFill/>
          <a:ln/>
        </p:spPr>
        <p:txBody>
          <a:bodyPr wrap="square" rtlCol="0" anchor="ctr"/>
          <a:lstStyle/>
          <a:p>
            <a:pPr indent="0" marL="0">
              <a:buNone/>
            </a:pPr>
            <a:r>
              <a:rPr lang="en-US" sz="1100" b="1" dirty="0">
                <a:solidFill>
                  <a:srgbClr val="3FB950"/>
                </a:solidFill>
              </a:rPr>
              <a:t>Fiscal Deficit</a:t>
            </a:r>
            <a:endParaRPr lang="en-US" sz="1100" dirty="0"/>
          </a:p>
        </p:txBody>
      </p:sp>
      <p:sp>
        <p:nvSpPr>
          <p:cNvPr id="6" name="Text 4"/>
          <p:cNvSpPr/>
          <p:nvPr/>
        </p:nvSpPr>
        <p:spPr>
          <a:xfrm>
            <a:off x="274320" y="1069848"/>
            <a:ext cx="2651760" cy="621792"/>
          </a:xfrm>
          <a:prstGeom prst="rect">
            <a:avLst/>
          </a:prstGeom>
          <a:noFill/>
          <a:ln/>
        </p:spPr>
        <p:txBody>
          <a:bodyPr wrap="square" rtlCol="0" anchor="ctr"/>
          <a:lstStyle/>
          <a:p>
            <a:pPr indent="0" marL="0">
              <a:buNone/>
            </a:pPr>
            <a:r>
              <a:rPr lang="en-US" sz="950" dirty="0">
                <a:solidFill>
                  <a:srgbClr val="E6EDF3"/>
                </a:solidFill>
                <a:latin typeface="Calibri" pitchFamily="34" charset="0"/>
                <a:ea typeface="Calibri" pitchFamily="34" charset="-122"/>
                <a:cs typeface="Calibri" pitchFamily="34" charset="-120"/>
              </a:rPr>
              <a:t>Govt expenditure exceeds revenue (excl. borrowings). Key financial health metric.</a:t>
            </a:r>
            <a:endParaRPr lang="en-US" sz="950" dirty="0"/>
          </a:p>
        </p:txBody>
      </p:sp>
      <p:sp>
        <p:nvSpPr>
          <p:cNvPr id="7" name="Shape 5"/>
          <p:cNvSpPr/>
          <p:nvPr/>
        </p:nvSpPr>
        <p:spPr>
          <a:xfrm>
            <a:off x="3182112" y="749808"/>
            <a:ext cx="2852928" cy="1005840"/>
          </a:xfrm>
          <a:prstGeom prst="rect">
            <a:avLst/>
          </a:prstGeom>
          <a:solidFill>
            <a:srgbClr val="21262D"/>
          </a:solidFill>
          <a:ln w="10160">
            <a:solidFill>
              <a:srgbClr val="3FB950"/>
            </a:solidFill>
            <a:prstDash val="solid"/>
          </a:ln>
        </p:spPr>
      </p:sp>
      <p:sp>
        <p:nvSpPr>
          <p:cNvPr id="8" name="Text 6"/>
          <p:cNvSpPr/>
          <p:nvPr/>
        </p:nvSpPr>
        <p:spPr>
          <a:xfrm>
            <a:off x="3273552" y="804672"/>
            <a:ext cx="2651760" cy="256032"/>
          </a:xfrm>
          <a:prstGeom prst="rect">
            <a:avLst/>
          </a:prstGeom>
          <a:noFill/>
          <a:ln/>
        </p:spPr>
        <p:txBody>
          <a:bodyPr wrap="square" rtlCol="0" anchor="ctr"/>
          <a:lstStyle/>
          <a:p>
            <a:pPr indent="0" marL="0">
              <a:buNone/>
            </a:pPr>
            <a:r>
              <a:rPr lang="en-US" sz="1100" b="1" dirty="0">
                <a:solidFill>
                  <a:srgbClr val="3FB950"/>
                </a:solidFill>
              </a:rPr>
              <a:t>Revenue Deficit</a:t>
            </a:r>
            <a:endParaRPr lang="en-US" sz="1100" dirty="0"/>
          </a:p>
        </p:txBody>
      </p:sp>
      <p:sp>
        <p:nvSpPr>
          <p:cNvPr id="9" name="Text 7"/>
          <p:cNvSpPr/>
          <p:nvPr/>
        </p:nvSpPr>
        <p:spPr>
          <a:xfrm>
            <a:off x="3273552" y="1069848"/>
            <a:ext cx="2651760" cy="621792"/>
          </a:xfrm>
          <a:prstGeom prst="rect">
            <a:avLst/>
          </a:prstGeom>
          <a:noFill/>
          <a:ln/>
        </p:spPr>
        <p:txBody>
          <a:bodyPr wrap="square" rtlCol="0" anchor="ctr"/>
          <a:lstStyle/>
          <a:p>
            <a:pPr indent="0" marL="0">
              <a:buNone/>
            </a:pPr>
            <a:r>
              <a:rPr lang="en-US" sz="950" dirty="0">
                <a:solidFill>
                  <a:srgbClr val="E6EDF3"/>
                </a:solidFill>
                <a:latin typeface="Calibri" pitchFamily="34" charset="0"/>
                <a:ea typeface="Calibri" pitchFamily="34" charset="-122"/>
                <a:cs typeface="Calibri" pitchFamily="34" charset="-120"/>
              </a:rPr>
              <a:t>Revenue expenditure &gt; revenue receipts. Shows govt spending more on administration than it earns.</a:t>
            </a:r>
            <a:endParaRPr lang="en-US" sz="950" dirty="0"/>
          </a:p>
        </p:txBody>
      </p:sp>
      <p:sp>
        <p:nvSpPr>
          <p:cNvPr id="10" name="Shape 8"/>
          <p:cNvSpPr/>
          <p:nvPr/>
        </p:nvSpPr>
        <p:spPr>
          <a:xfrm>
            <a:off x="6181344" y="749808"/>
            <a:ext cx="2852928" cy="1005840"/>
          </a:xfrm>
          <a:prstGeom prst="rect">
            <a:avLst/>
          </a:prstGeom>
          <a:solidFill>
            <a:srgbClr val="21262D"/>
          </a:solidFill>
          <a:ln w="10160">
            <a:solidFill>
              <a:srgbClr val="3FB950"/>
            </a:solidFill>
            <a:prstDash val="solid"/>
          </a:ln>
        </p:spPr>
      </p:sp>
      <p:sp>
        <p:nvSpPr>
          <p:cNvPr id="11" name="Text 9"/>
          <p:cNvSpPr/>
          <p:nvPr/>
        </p:nvSpPr>
        <p:spPr>
          <a:xfrm>
            <a:off x="6272784" y="804672"/>
            <a:ext cx="2651760" cy="256032"/>
          </a:xfrm>
          <a:prstGeom prst="rect">
            <a:avLst/>
          </a:prstGeom>
          <a:noFill/>
          <a:ln/>
        </p:spPr>
        <p:txBody>
          <a:bodyPr wrap="square" rtlCol="0" anchor="ctr"/>
          <a:lstStyle/>
          <a:p>
            <a:pPr indent="0" marL="0">
              <a:buNone/>
            </a:pPr>
            <a:r>
              <a:rPr lang="en-US" sz="1100" b="1" dirty="0">
                <a:solidFill>
                  <a:srgbClr val="3FB950"/>
                </a:solidFill>
              </a:rPr>
              <a:t>Primary Deficit</a:t>
            </a:r>
            <a:endParaRPr lang="en-US" sz="1100" dirty="0"/>
          </a:p>
        </p:txBody>
      </p:sp>
      <p:sp>
        <p:nvSpPr>
          <p:cNvPr id="12" name="Text 10"/>
          <p:cNvSpPr/>
          <p:nvPr/>
        </p:nvSpPr>
        <p:spPr>
          <a:xfrm>
            <a:off x="6272784" y="1069848"/>
            <a:ext cx="2651760" cy="621792"/>
          </a:xfrm>
          <a:prstGeom prst="rect">
            <a:avLst/>
          </a:prstGeom>
          <a:noFill/>
          <a:ln/>
        </p:spPr>
        <p:txBody>
          <a:bodyPr wrap="square" rtlCol="0" anchor="ctr"/>
          <a:lstStyle/>
          <a:p>
            <a:pPr indent="0" marL="0">
              <a:buNone/>
            </a:pPr>
            <a:r>
              <a:rPr lang="en-US" sz="950" dirty="0">
                <a:solidFill>
                  <a:srgbClr val="E6EDF3"/>
                </a:solidFill>
                <a:latin typeface="Calibri" pitchFamily="34" charset="0"/>
                <a:ea typeface="Calibri" pitchFamily="34" charset="-122"/>
                <a:cs typeface="Calibri" pitchFamily="34" charset="-120"/>
              </a:rPr>
              <a:t>Fiscal deficit minus interest payments. Shows how much borrowing is for current spending vs. debt.</a:t>
            </a:r>
            <a:endParaRPr lang="en-US" sz="950" dirty="0"/>
          </a:p>
        </p:txBody>
      </p:sp>
      <p:sp>
        <p:nvSpPr>
          <p:cNvPr id="13" name="Shape 11"/>
          <p:cNvSpPr/>
          <p:nvPr/>
        </p:nvSpPr>
        <p:spPr>
          <a:xfrm>
            <a:off x="182880" y="1828800"/>
            <a:ext cx="2852928" cy="1005840"/>
          </a:xfrm>
          <a:prstGeom prst="rect">
            <a:avLst/>
          </a:prstGeom>
          <a:solidFill>
            <a:srgbClr val="21262D"/>
          </a:solidFill>
          <a:ln w="10160">
            <a:solidFill>
              <a:srgbClr val="3FB950"/>
            </a:solidFill>
            <a:prstDash val="solid"/>
          </a:ln>
        </p:spPr>
      </p:sp>
      <p:sp>
        <p:nvSpPr>
          <p:cNvPr id="14" name="Text 12"/>
          <p:cNvSpPr/>
          <p:nvPr/>
        </p:nvSpPr>
        <p:spPr>
          <a:xfrm>
            <a:off x="274320" y="1883664"/>
            <a:ext cx="2651760" cy="256032"/>
          </a:xfrm>
          <a:prstGeom prst="rect">
            <a:avLst/>
          </a:prstGeom>
          <a:noFill/>
          <a:ln/>
        </p:spPr>
        <p:txBody>
          <a:bodyPr wrap="square" rtlCol="0" anchor="ctr"/>
          <a:lstStyle/>
          <a:p>
            <a:pPr indent="0" marL="0">
              <a:buNone/>
            </a:pPr>
            <a:r>
              <a:rPr lang="en-US" sz="1100" b="1" dirty="0">
                <a:solidFill>
                  <a:srgbClr val="3FB950"/>
                </a:solidFill>
              </a:rPr>
              <a:t>GDP Growth Rate</a:t>
            </a:r>
            <a:endParaRPr lang="en-US" sz="1100" dirty="0"/>
          </a:p>
        </p:txBody>
      </p:sp>
      <p:sp>
        <p:nvSpPr>
          <p:cNvPr id="15" name="Text 13"/>
          <p:cNvSpPr/>
          <p:nvPr/>
        </p:nvSpPr>
        <p:spPr>
          <a:xfrm>
            <a:off x="274320" y="2148840"/>
            <a:ext cx="2651760" cy="621792"/>
          </a:xfrm>
          <a:prstGeom prst="rect">
            <a:avLst/>
          </a:prstGeom>
          <a:noFill/>
          <a:ln/>
        </p:spPr>
        <p:txBody>
          <a:bodyPr wrap="square" rtlCol="0" anchor="ctr"/>
          <a:lstStyle/>
          <a:p>
            <a:pPr indent="0" marL="0">
              <a:buNone/>
            </a:pPr>
            <a:r>
              <a:rPr lang="en-US" sz="950" dirty="0">
                <a:solidFill>
                  <a:srgbClr val="E6EDF3"/>
                </a:solidFill>
                <a:latin typeface="Calibri" pitchFamily="34" charset="0"/>
                <a:ea typeface="Calibri" pitchFamily="34" charset="-122"/>
                <a:cs typeface="Calibri" pitchFamily="34" charset="-120"/>
              </a:rPr>
              <a:t>Annual % increase in total economic output. Core indicator of prosperity and economic management.</a:t>
            </a:r>
            <a:endParaRPr lang="en-US" sz="950" dirty="0"/>
          </a:p>
        </p:txBody>
      </p:sp>
      <p:sp>
        <p:nvSpPr>
          <p:cNvPr id="16" name="Shape 14"/>
          <p:cNvSpPr/>
          <p:nvPr/>
        </p:nvSpPr>
        <p:spPr>
          <a:xfrm>
            <a:off x="3182112" y="1828800"/>
            <a:ext cx="2852928" cy="1005840"/>
          </a:xfrm>
          <a:prstGeom prst="rect">
            <a:avLst/>
          </a:prstGeom>
          <a:solidFill>
            <a:srgbClr val="21262D"/>
          </a:solidFill>
          <a:ln w="10160">
            <a:solidFill>
              <a:srgbClr val="3FB950"/>
            </a:solidFill>
            <a:prstDash val="solid"/>
          </a:ln>
        </p:spPr>
      </p:sp>
      <p:sp>
        <p:nvSpPr>
          <p:cNvPr id="17" name="Text 15"/>
          <p:cNvSpPr/>
          <p:nvPr/>
        </p:nvSpPr>
        <p:spPr>
          <a:xfrm>
            <a:off x="3273552" y="1883664"/>
            <a:ext cx="2651760" cy="256032"/>
          </a:xfrm>
          <a:prstGeom prst="rect">
            <a:avLst/>
          </a:prstGeom>
          <a:noFill/>
          <a:ln/>
        </p:spPr>
        <p:txBody>
          <a:bodyPr wrap="square" rtlCol="0" anchor="ctr"/>
          <a:lstStyle/>
          <a:p>
            <a:pPr indent="0" marL="0">
              <a:buNone/>
            </a:pPr>
            <a:r>
              <a:rPr lang="en-US" sz="1100" b="1" dirty="0">
                <a:solidFill>
                  <a:srgbClr val="3FB950"/>
                </a:solidFill>
              </a:rPr>
              <a:t>Inflation (CPI/WPI)</a:t>
            </a:r>
            <a:endParaRPr lang="en-US" sz="1100" dirty="0"/>
          </a:p>
        </p:txBody>
      </p:sp>
      <p:sp>
        <p:nvSpPr>
          <p:cNvPr id="18" name="Text 16"/>
          <p:cNvSpPr/>
          <p:nvPr/>
        </p:nvSpPr>
        <p:spPr>
          <a:xfrm>
            <a:off x="3273552" y="2148840"/>
            <a:ext cx="2651760" cy="621792"/>
          </a:xfrm>
          <a:prstGeom prst="rect">
            <a:avLst/>
          </a:prstGeom>
          <a:noFill/>
          <a:ln/>
        </p:spPr>
        <p:txBody>
          <a:bodyPr wrap="square" rtlCol="0" anchor="ctr"/>
          <a:lstStyle/>
          <a:p>
            <a:pPr indent="0" marL="0">
              <a:buNone/>
            </a:pPr>
            <a:r>
              <a:rPr lang="en-US" sz="950" dirty="0">
                <a:solidFill>
                  <a:srgbClr val="E6EDF3"/>
                </a:solidFill>
                <a:latin typeface="Calibri" pitchFamily="34" charset="0"/>
                <a:ea typeface="Calibri" pitchFamily="34" charset="-122"/>
                <a:cs typeface="Calibri" pitchFamily="34" charset="-120"/>
              </a:rPr>
              <a:t>Consumer Price Index measures retail inflation; WPI measures wholesale prices.</a:t>
            </a:r>
            <a:endParaRPr lang="en-US" sz="950" dirty="0"/>
          </a:p>
        </p:txBody>
      </p:sp>
      <p:sp>
        <p:nvSpPr>
          <p:cNvPr id="19" name="Shape 17"/>
          <p:cNvSpPr/>
          <p:nvPr/>
        </p:nvSpPr>
        <p:spPr>
          <a:xfrm>
            <a:off x="6181344" y="1828800"/>
            <a:ext cx="2852928" cy="1005840"/>
          </a:xfrm>
          <a:prstGeom prst="rect">
            <a:avLst/>
          </a:prstGeom>
          <a:solidFill>
            <a:srgbClr val="21262D"/>
          </a:solidFill>
          <a:ln w="10160">
            <a:solidFill>
              <a:srgbClr val="3FB950"/>
            </a:solidFill>
            <a:prstDash val="solid"/>
          </a:ln>
        </p:spPr>
      </p:sp>
      <p:sp>
        <p:nvSpPr>
          <p:cNvPr id="20" name="Text 18"/>
          <p:cNvSpPr/>
          <p:nvPr/>
        </p:nvSpPr>
        <p:spPr>
          <a:xfrm>
            <a:off x="6272784" y="1883664"/>
            <a:ext cx="2651760" cy="256032"/>
          </a:xfrm>
          <a:prstGeom prst="rect">
            <a:avLst/>
          </a:prstGeom>
          <a:noFill/>
          <a:ln/>
        </p:spPr>
        <p:txBody>
          <a:bodyPr wrap="square" rtlCol="0" anchor="ctr"/>
          <a:lstStyle/>
          <a:p>
            <a:pPr indent="0" marL="0">
              <a:buNone/>
            </a:pPr>
            <a:r>
              <a:rPr lang="en-US" sz="1100" b="1" dirty="0">
                <a:solidFill>
                  <a:srgbClr val="3FB950"/>
                </a:solidFill>
              </a:rPr>
              <a:t>Monetary Policy Tools</a:t>
            </a:r>
            <a:endParaRPr lang="en-US" sz="1100" dirty="0"/>
          </a:p>
        </p:txBody>
      </p:sp>
      <p:sp>
        <p:nvSpPr>
          <p:cNvPr id="21" name="Text 19"/>
          <p:cNvSpPr/>
          <p:nvPr/>
        </p:nvSpPr>
        <p:spPr>
          <a:xfrm>
            <a:off x="6272784" y="2148840"/>
            <a:ext cx="2651760" cy="621792"/>
          </a:xfrm>
          <a:prstGeom prst="rect">
            <a:avLst/>
          </a:prstGeom>
          <a:noFill/>
          <a:ln/>
        </p:spPr>
        <p:txBody>
          <a:bodyPr wrap="square" rtlCol="0" anchor="ctr"/>
          <a:lstStyle/>
          <a:p>
            <a:pPr indent="0" marL="0">
              <a:buNone/>
            </a:pPr>
            <a:r>
              <a:rPr lang="en-US" sz="950" dirty="0">
                <a:solidFill>
                  <a:srgbClr val="E6EDF3"/>
                </a:solidFill>
                <a:latin typeface="Calibri" pitchFamily="34" charset="0"/>
                <a:ea typeface="Calibri" pitchFamily="34" charset="-122"/>
                <a:cs typeface="Calibri" pitchFamily="34" charset="-120"/>
              </a:rPr>
              <a:t>Repo rate, CRR (Cash Reserve Ratio), SLR, open market operations controlled by central bank.</a:t>
            </a:r>
            <a:endParaRPr lang="en-US" sz="950" dirty="0"/>
          </a:p>
        </p:txBody>
      </p:sp>
      <p:sp>
        <p:nvSpPr>
          <p:cNvPr id="22" name="Shape 20"/>
          <p:cNvSpPr/>
          <p:nvPr/>
        </p:nvSpPr>
        <p:spPr>
          <a:xfrm>
            <a:off x="182880" y="2907792"/>
            <a:ext cx="2852928" cy="1005840"/>
          </a:xfrm>
          <a:prstGeom prst="rect">
            <a:avLst/>
          </a:prstGeom>
          <a:solidFill>
            <a:srgbClr val="21262D"/>
          </a:solidFill>
          <a:ln w="10160">
            <a:solidFill>
              <a:srgbClr val="3FB950"/>
            </a:solidFill>
            <a:prstDash val="solid"/>
          </a:ln>
        </p:spPr>
      </p:sp>
      <p:sp>
        <p:nvSpPr>
          <p:cNvPr id="23" name="Text 21"/>
          <p:cNvSpPr/>
          <p:nvPr/>
        </p:nvSpPr>
        <p:spPr>
          <a:xfrm>
            <a:off x="274320" y="2962656"/>
            <a:ext cx="2651760" cy="256032"/>
          </a:xfrm>
          <a:prstGeom prst="rect">
            <a:avLst/>
          </a:prstGeom>
          <a:noFill/>
          <a:ln/>
        </p:spPr>
        <p:txBody>
          <a:bodyPr wrap="square" rtlCol="0" anchor="ctr"/>
          <a:lstStyle/>
          <a:p>
            <a:pPr indent="0" marL="0">
              <a:buNone/>
            </a:pPr>
            <a:r>
              <a:rPr lang="en-US" sz="1100" b="1" dirty="0">
                <a:solidFill>
                  <a:srgbClr val="3FB950"/>
                </a:solidFill>
              </a:rPr>
              <a:t>Fiscal Policy Tools</a:t>
            </a:r>
            <a:endParaRPr lang="en-US" sz="1100" dirty="0"/>
          </a:p>
        </p:txBody>
      </p:sp>
      <p:sp>
        <p:nvSpPr>
          <p:cNvPr id="24" name="Text 22"/>
          <p:cNvSpPr/>
          <p:nvPr/>
        </p:nvSpPr>
        <p:spPr>
          <a:xfrm>
            <a:off x="274320" y="3227832"/>
            <a:ext cx="2651760" cy="621792"/>
          </a:xfrm>
          <a:prstGeom prst="rect">
            <a:avLst/>
          </a:prstGeom>
          <a:noFill/>
          <a:ln/>
        </p:spPr>
        <p:txBody>
          <a:bodyPr wrap="square" rtlCol="0" anchor="ctr"/>
          <a:lstStyle/>
          <a:p>
            <a:pPr indent="0" marL="0">
              <a:buNone/>
            </a:pPr>
            <a:r>
              <a:rPr lang="en-US" sz="950" dirty="0">
                <a:solidFill>
                  <a:srgbClr val="E6EDF3"/>
                </a:solidFill>
                <a:latin typeface="Calibri" pitchFamily="34" charset="0"/>
                <a:ea typeface="Calibri" pitchFamily="34" charset="-122"/>
                <a:cs typeface="Calibri" pitchFamily="34" charset="-120"/>
              </a:rPr>
              <a:t>Taxation rates, public expenditure, subsidies, debt management used by government.</a:t>
            </a:r>
            <a:endParaRPr lang="en-US" sz="950" dirty="0"/>
          </a:p>
        </p:txBody>
      </p:sp>
      <p:sp>
        <p:nvSpPr>
          <p:cNvPr id="25" name="Shape 23"/>
          <p:cNvSpPr/>
          <p:nvPr/>
        </p:nvSpPr>
        <p:spPr>
          <a:xfrm>
            <a:off x="3182112" y="2907792"/>
            <a:ext cx="2852928" cy="1005840"/>
          </a:xfrm>
          <a:prstGeom prst="rect">
            <a:avLst/>
          </a:prstGeom>
          <a:solidFill>
            <a:srgbClr val="21262D"/>
          </a:solidFill>
          <a:ln w="10160">
            <a:solidFill>
              <a:srgbClr val="3FB950"/>
            </a:solidFill>
            <a:prstDash val="solid"/>
          </a:ln>
        </p:spPr>
      </p:sp>
      <p:sp>
        <p:nvSpPr>
          <p:cNvPr id="26" name="Text 24"/>
          <p:cNvSpPr/>
          <p:nvPr/>
        </p:nvSpPr>
        <p:spPr>
          <a:xfrm>
            <a:off x="3273552" y="2962656"/>
            <a:ext cx="2651760" cy="256032"/>
          </a:xfrm>
          <a:prstGeom prst="rect">
            <a:avLst/>
          </a:prstGeom>
          <a:noFill/>
          <a:ln/>
        </p:spPr>
        <p:txBody>
          <a:bodyPr wrap="square" rtlCol="0" anchor="ctr"/>
          <a:lstStyle/>
          <a:p>
            <a:pPr indent="0" marL="0">
              <a:buNone/>
            </a:pPr>
            <a:r>
              <a:rPr lang="en-US" sz="1100" b="1" dirty="0">
                <a:solidFill>
                  <a:srgbClr val="3FB950"/>
                </a:solidFill>
              </a:rPr>
              <a:t>Consolidated Fund</a:t>
            </a:r>
            <a:endParaRPr lang="en-US" sz="1100" dirty="0"/>
          </a:p>
        </p:txBody>
      </p:sp>
      <p:sp>
        <p:nvSpPr>
          <p:cNvPr id="27" name="Text 25"/>
          <p:cNvSpPr/>
          <p:nvPr/>
        </p:nvSpPr>
        <p:spPr>
          <a:xfrm>
            <a:off x="3273552" y="3227832"/>
            <a:ext cx="2651760" cy="621792"/>
          </a:xfrm>
          <a:prstGeom prst="rect">
            <a:avLst/>
          </a:prstGeom>
          <a:noFill/>
          <a:ln/>
        </p:spPr>
        <p:txBody>
          <a:bodyPr wrap="square" rtlCol="0" anchor="ctr"/>
          <a:lstStyle/>
          <a:p>
            <a:pPr indent="0" marL="0">
              <a:buNone/>
            </a:pPr>
            <a:r>
              <a:rPr lang="en-US" sz="950" dirty="0">
                <a:solidFill>
                  <a:srgbClr val="E6EDF3"/>
                </a:solidFill>
                <a:latin typeface="Calibri" pitchFamily="34" charset="0"/>
                <a:ea typeface="Calibri" pitchFamily="34" charset="-122"/>
                <a:cs typeface="Calibri" pitchFamily="34" charset="-120"/>
              </a:rPr>
              <a:t>Main govt account; all revenues in, all authorized expenditures out. Needs legislative approval.</a:t>
            </a:r>
            <a:endParaRPr lang="en-US" sz="950" dirty="0"/>
          </a:p>
        </p:txBody>
      </p:sp>
      <p:sp>
        <p:nvSpPr>
          <p:cNvPr id="28" name="Shape 26"/>
          <p:cNvSpPr/>
          <p:nvPr/>
        </p:nvSpPr>
        <p:spPr>
          <a:xfrm>
            <a:off x="6181344" y="2907792"/>
            <a:ext cx="2852928" cy="1005840"/>
          </a:xfrm>
          <a:prstGeom prst="rect">
            <a:avLst/>
          </a:prstGeom>
          <a:solidFill>
            <a:srgbClr val="21262D"/>
          </a:solidFill>
          <a:ln w="10160">
            <a:solidFill>
              <a:srgbClr val="3FB950"/>
            </a:solidFill>
            <a:prstDash val="solid"/>
          </a:ln>
        </p:spPr>
      </p:sp>
      <p:sp>
        <p:nvSpPr>
          <p:cNvPr id="29" name="Text 27"/>
          <p:cNvSpPr/>
          <p:nvPr/>
        </p:nvSpPr>
        <p:spPr>
          <a:xfrm>
            <a:off x="6272784" y="2962656"/>
            <a:ext cx="2651760" cy="256032"/>
          </a:xfrm>
          <a:prstGeom prst="rect">
            <a:avLst/>
          </a:prstGeom>
          <a:noFill/>
          <a:ln/>
        </p:spPr>
        <p:txBody>
          <a:bodyPr wrap="square" rtlCol="0" anchor="ctr"/>
          <a:lstStyle/>
          <a:p>
            <a:pPr indent="0" marL="0">
              <a:buNone/>
            </a:pPr>
            <a:r>
              <a:rPr lang="en-US" sz="1100" b="1" dirty="0">
                <a:solidFill>
                  <a:srgbClr val="3FB950"/>
                </a:solidFill>
              </a:rPr>
              <a:t>Appropriation Bill</a:t>
            </a:r>
            <a:endParaRPr lang="en-US" sz="1100" dirty="0"/>
          </a:p>
        </p:txBody>
      </p:sp>
      <p:sp>
        <p:nvSpPr>
          <p:cNvPr id="30" name="Text 28"/>
          <p:cNvSpPr/>
          <p:nvPr/>
        </p:nvSpPr>
        <p:spPr>
          <a:xfrm>
            <a:off x="6272784" y="3227832"/>
            <a:ext cx="2651760" cy="621792"/>
          </a:xfrm>
          <a:prstGeom prst="rect">
            <a:avLst/>
          </a:prstGeom>
          <a:noFill/>
          <a:ln/>
        </p:spPr>
        <p:txBody>
          <a:bodyPr wrap="square" rtlCol="0" anchor="ctr"/>
          <a:lstStyle/>
          <a:p>
            <a:pPr indent="0" marL="0">
              <a:buNone/>
            </a:pPr>
            <a:r>
              <a:rPr lang="en-US" sz="950" dirty="0">
                <a:solidFill>
                  <a:srgbClr val="E6EDF3"/>
                </a:solidFill>
                <a:latin typeface="Calibri" pitchFamily="34" charset="0"/>
                <a:ea typeface="Calibri" pitchFamily="34" charset="-122"/>
                <a:cs typeface="Calibri" pitchFamily="34" charset="-120"/>
              </a:rPr>
              <a:t>Authorizes withdrawal from Consolidated Fund. Must pass before any budgetary spending.</a:t>
            </a:r>
            <a:endParaRPr lang="en-US" sz="950" dirty="0"/>
          </a:p>
        </p:txBody>
      </p:sp>
      <p:sp>
        <p:nvSpPr>
          <p:cNvPr id="31" name="Shape 29"/>
          <p:cNvSpPr/>
          <p:nvPr/>
        </p:nvSpPr>
        <p:spPr>
          <a:xfrm>
            <a:off x="182880" y="3986784"/>
            <a:ext cx="2852928" cy="1005840"/>
          </a:xfrm>
          <a:prstGeom prst="rect">
            <a:avLst/>
          </a:prstGeom>
          <a:solidFill>
            <a:srgbClr val="21262D"/>
          </a:solidFill>
          <a:ln w="10160">
            <a:solidFill>
              <a:srgbClr val="3FB950"/>
            </a:solidFill>
            <a:prstDash val="solid"/>
          </a:ln>
        </p:spPr>
      </p:sp>
      <p:sp>
        <p:nvSpPr>
          <p:cNvPr id="32" name="Text 30"/>
          <p:cNvSpPr/>
          <p:nvPr/>
        </p:nvSpPr>
        <p:spPr>
          <a:xfrm>
            <a:off x="274320" y="4041648"/>
            <a:ext cx="2651760" cy="256032"/>
          </a:xfrm>
          <a:prstGeom prst="rect">
            <a:avLst/>
          </a:prstGeom>
          <a:noFill/>
          <a:ln/>
        </p:spPr>
        <p:txBody>
          <a:bodyPr wrap="square" rtlCol="0" anchor="ctr"/>
          <a:lstStyle/>
          <a:p>
            <a:pPr indent="0" marL="0">
              <a:buNone/>
            </a:pPr>
            <a:r>
              <a:rPr lang="en-US" sz="1100" b="1" dirty="0">
                <a:solidFill>
                  <a:srgbClr val="3FB950"/>
                </a:solidFill>
              </a:rPr>
              <a:t>Finance Bill</a:t>
            </a:r>
            <a:endParaRPr lang="en-US" sz="1100" dirty="0"/>
          </a:p>
        </p:txBody>
      </p:sp>
      <p:sp>
        <p:nvSpPr>
          <p:cNvPr id="33" name="Text 31"/>
          <p:cNvSpPr/>
          <p:nvPr/>
        </p:nvSpPr>
        <p:spPr>
          <a:xfrm>
            <a:off x="274320" y="4306824"/>
            <a:ext cx="2651760" cy="621792"/>
          </a:xfrm>
          <a:prstGeom prst="rect">
            <a:avLst/>
          </a:prstGeom>
          <a:noFill/>
          <a:ln/>
        </p:spPr>
        <p:txBody>
          <a:bodyPr wrap="square" rtlCol="0" anchor="ctr"/>
          <a:lstStyle/>
          <a:p>
            <a:pPr indent="0" marL="0">
              <a:buNone/>
            </a:pPr>
            <a:r>
              <a:rPr lang="en-US" sz="950" dirty="0">
                <a:solidFill>
                  <a:srgbClr val="E6EDF3"/>
                </a:solidFill>
                <a:latin typeface="Calibri" pitchFamily="34" charset="0"/>
                <a:ea typeface="Calibri" pitchFamily="34" charset="-122"/>
                <a:cs typeface="Calibri" pitchFamily="34" charset="-120"/>
              </a:rPr>
              <a:t>Contains tax proposals; must pass with budget. Money bill introduced only in lower house.</a:t>
            </a:r>
            <a:endParaRPr lang="en-US" sz="950" dirty="0"/>
          </a:p>
        </p:txBody>
      </p:sp>
      <p:sp>
        <p:nvSpPr>
          <p:cNvPr id="34" name="Shape 32"/>
          <p:cNvSpPr/>
          <p:nvPr/>
        </p:nvSpPr>
        <p:spPr>
          <a:xfrm>
            <a:off x="3182112" y="3986784"/>
            <a:ext cx="2852928" cy="1005840"/>
          </a:xfrm>
          <a:prstGeom prst="rect">
            <a:avLst/>
          </a:prstGeom>
          <a:solidFill>
            <a:srgbClr val="21262D"/>
          </a:solidFill>
          <a:ln w="10160">
            <a:solidFill>
              <a:srgbClr val="3FB950"/>
            </a:solidFill>
            <a:prstDash val="solid"/>
          </a:ln>
        </p:spPr>
      </p:sp>
      <p:sp>
        <p:nvSpPr>
          <p:cNvPr id="35" name="Text 33"/>
          <p:cNvSpPr/>
          <p:nvPr/>
        </p:nvSpPr>
        <p:spPr>
          <a:xfrm>
            <a:off x="3273552" y="4041648"/>
            <a:ext cx="2651760" cy="256032"/>
          </a:xfrm>
          <a:prstGeom prst="rect">
            <a:avLst/>
          </a:prstGeom>
          <a:noFill/>
          <a:ln/>
        </p:spPr>
        <p:txBody>
          <a:bodyPr wrap="square" rtlCol="0" anchor="ctr"/>
          <a:lstStyle/>
          <a:p>
            <a:pPr indent="0" marL="0">
              <a:buNone/>
            </a:pPr>
            <a:r>
              <a:rPr lang="en-US" sz="1100" b="1" dirty="0">
                <a:solidFill>
                  <a:srgbClr val="3FB950"/>
                </a:solidFill>
              </a:rPr>
              <a:t>Direct vs. Indirect Tax</a:t>
            </a:r>
            <a:endParaRPr lang="en-US" sz="1100" dirty="0"/>
          </a:p>
        </p:txBody>
      </p:sp>
      <p:sp>
        <p:nvSpPr>
          <p:cNvPr id="36" name="Text 34"/>
          <p:cNvSpPr/>
          <p:nvPr/>
        </p:nvSpPr>
        <p:spPr>
          <a:xfrm>
            <a:off x="3273552" y="4306824"/>
            <a:ext cx="2651760" cy="621792"/>
          </a:xfrm>
          <a:prstGeom prst="rect">
            <a:avLst/>
          </a:prstGeom>
          <a:noFill/>
          <a:ln/>
        </p:spPr>
        <p:txBody>
          <a:bodyPr wrap="square" rtlCol="0" anchor="ctr"/>
          <a:lstStyle/>
          <a:p>
            <a:pPr indent="0" marL="0">
              <a:buNone/>
            </a:pPr>
            <a:r>
              <a:rPr lang="en-US" sz="950" dirty="0">
                <a:solidFill>
                  <a:srgbClr val="E6EDF3"/>
                </a:solidFill>
                <a:latin typeface="Calibri" pitchFamily="34" charset="0"/>
                <a:ea typeface="Calibri" pitchFamily="34" charset="-122"/>
                <a:cs typeface="Calibri" pitchFamily="34" charset="-120"/>
              </a:rPr>
              <a:t>Direct: income tax (borne by payer). Indirect: GST/VAT (passed on to consumer).</a:t>
            </a:r>
            <a:endParaRPr lang="en-US" sz="950" dirty="0"/>
          </a:p>
        </p:txBody>
      </p:sp>
      <p:sp>
        <p:nvSpPr>
          <p:cNvPr id="37" name="Shape 35"/>
          <p:cNvSpPr/>
          <p:nvPr/>
        </p:nvSpPr>
        <p:spPr>
          <a:xfrm>
            <a:off x="6181344" y="3986784"/>
            <a:ext cx="2852928" cy="1005840"/>
          </a:xfrm>
          <a:prstGeom prst="rect">
            <a:avLst/>
          </a:prstGeom>
          <a:solidFill>
            <a:srgbClr val="21262D"/>
          </a:solidFill>
          <a:ln w="10160">
            <a:solidFill>
              <a:srgbClr val="3FB950"/>
            </a:solidFill>
            <a:prstDash val="solid"/>
          </a:ln>
        </p:spPr>
      </p:sp>
      <p:sp>
        <p:nvSpPr>
          <p:cNvPr id="38" name="Text 36"/>
          <p:cNvSpPr/>
          <p:nvPr/>
        </p:nvSpPr>
        <p:spPr>
          <a:xfrm>
            <a:off x="6272784" y="4041648"/>
            <a:ext cx="2651760" cy="256032"/>
          </a:xfrm>
          <a:prstGeom prst="rect">
            <a:avLst/>
          </a:prstGeom>
          <a:noFill/>
          <a:ln/>
        </p:spPr>
        <p:txBody>
          <a:bodyPr wrap="square" rtlCol="0" anchor="ctr"/>
          <a:lstStyle/>
          <a:p>
            <a:pPr indent="0" marL="0">
              <a:buNone/>
            </a:pPr>
            <a:r>
              <a:rPr lang="en-US" sz="1100" b="1" dirty="0">
                <a:solidFill>
                  <a:srgbClr val="3FB950"/>
                </a:solidFill>
              </a:rPr>
              <a:t>Keynesian vs. Laissez-Faire</a:t>
            </a:r>
            <a:endParaRPr lang="en-US" sz="1100" dirty="0"/>
          </a:p>
        </p:txBody>
      </p:sp>
      <p:sp>
        <p:nvSpPr>
          <p:cNvPr id="39" name="Text 37"/>
          <p:cNvSpPr/>
          <p:nvPr/>
        </p:nvSpPr>
        <p:spPr>
          <a:xfrm>
            <a:off x="6272784" y="4306824"/>
            <a:ext cx="2651760" cy="621792"/>
          </a:xfrm>
          <a:prstGeom prst="rect">
            <a:avLst/>
          </a:prstGeom>
          <a:noFill/>
          <a:ln/>
        </p:spPr>
        <p:txBody>
          <a:bodyPr wrap="square" rtlCol="0" anchor="ctr"/>
          <a:lstStyle/>
          <a:p>
            <a:pPr indent="0" marL="0">
              <a:buNone/>
            </a:pPr>
            <a:r>
              <a:rPr lang="en-US" sz="950" dirty="0">
                <a:solidFill>
                  <a:srgbClr val="E6EDF3"/>
                </a:solidFill>
                <a:latin typeface="Calibri" pitchFamily="34" charset="0"/>
                <a:ea typeface="Calibri" pitchFamily="34" charset="-122"/>
                <a:cs typeface="Calibri" pitchFamily="34" charset="-120"/>
              </a:rPr>
              <a:t>Keynesian: govt intervenes to stabilize. Laissez-Faire: let markets self-regulate.</a:t>
            </a:r>
            <a:endParaRPr lang="en-US" sz="95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32">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9144000" cy="621792"/>
          </a:xfrm>
          <a:prstGeom prst="rect">
            <a:avLst/>
          </a:prstGeom>
          <a:solidFill>
            <a:srgbClr val="21262D"/>
          </a:solidFill>
          <a:ln/>
        </p:spPr>
      </p:sp>
      <p:sp>
        <p:nvSpPr>
          <p:cNvPr id="3" name="Text 1"/>
          <p:cNvSpPr/>
          <p:nvPr/>
        </p:nvSpPr>
        <p:spPr>
          <a:xfrm>
            <a:off x="274320" y="91440"/>
            <a:ext cx="8686800" cy="457200"/>
          </a:xfrm>
          <a:prstGeom prst="rect">
            <a:avLst/>
          </a:prstGeom>
          <a:noFill/>
          <a:ln/>
        </p:spPr>
        <p:txBody>
          <a:bodyPr wrap="square" rtlCol="0" anchor="ctr"/>
          <a:lstStyle/>
          <a:p>
            <a:pPr indent="0" marL="0">
              <a:buNone/>
            </a:pPr>
            <a:r>
              <a:rPr lang="en-US" sz="1500" b="1" spc="100" kern="0" dirty="0">
                <a:solidFill>
                  <a:srgbClr val="D29922"/>
                </a:solidFill>
              </a:rPr>
              <a:t>🇮🇳  INDIA-SPECIFIC CONSTITUTIONAL &amp; LEGISLATIVE TERMS</a:t>
            </a:r>
            <a:endParaRPr lang="en-US" sz="1500" dirty="0"/>
          </a:p>
        </p:txBody>
      </p:sp>
      <p:sp>
        <p:nvSpPr>
          <p:cNvPr id="4" name="Shape 2"/>
          <p:cNvSpPr/>
          <p:nvPr/>
        </p:nvSpPr>
        <p:spPr>
          <a:xfrm>
            <a:off x="182880" y="749808"/>
            <a:ext cx="2852928" cy="1005840"/>
          </a:xfrm>
          <a:prstGeom prst="rect">
            <a:avLst/>
          </a:prstGeom>
          <a:solidFill>
            <a:srgbClr val="21262D"/>
          </a:solidFill>
          <a:ln w="15240">
            <a:solidFill>
              <a:srgbClr val="58A6FF"/>
            </a:solidFill>
            <a:prstDash val="solid"/>
          </a:ln>
        </p:spPr>
      </p:sp>
      <p:sp>
        <p:nvSpPr>
          <p:cNvPr id="5" name="Text 3"/>
          <p:cNvSpPr/>
          <p:nvPr/>
        </p:nvSpPr>
        <p:spPr>
          <a:xfrm>
            <a:off x="274320" y="804672"/>
            <a:ext cx="2651760" cy="256032"/>
          </a:xfrm>
          <a:prstGeom prst="rect">
            <a:avLst/>
          </a:prstGeom>
          <a:noFill/>
          <a:ln/>
        </p:spPr>
        <p:txBody>
          <a:bodyPr wrap="square" rtlCol="0" anchor="ctr"/>
          <a:lstStyle/>
          <a:p>
            <a:pPr indent="0" marL="0">
              <a:buNone/>
            </a:pPr>
            <a:r>
              <a:rPr lang="en-US" sz="1100" b="1" dirty="0">
                <a:solidFill>
                  <a:srgbClr val="58A6FF"/>
                </a:solidFill>
              </a:rPr>
              <a:t>Lok Sabha</a:t>
            </a:r>
            <a:endParaRPr lang="en-US" sz="1100" dirty="0"/>
          </a:p>
        </p:txBody>
      </p:sp>
      <p:sp>
        <p:nvSpPr>
          <p:cNvPr id="6" name="Text 4"/>
          <p:cNvSpPr/>
          <p:nvPr/>
        </p:nvSpPr>
        <p:spPr>
          <a:xfrm>
            <a:off x="274320" y="1069848"/>
            <a:ext cx="2651760" cy="621792"/>
          </a:xfrm>
          <a:prstGeom prst="rect">
            <a:avLst/>
          </a:prstGeom>
          <a:noFill/>
          <a:ln/>
        </p:spPr>
        <p:txBody>
          <a:bodyPr wrap="square" rtlCol="0" anchor="ctr"/>
          <a:lstStyle/>
          <a:p>
            <a:pPr indent="0" marL="0">
              <a:buNone/>
            </a:pPr>
            <a:r>
              <a:rPr lang="en-US" sz="900" dirty="0">
                <a:solidFill>
                  <a:srgbClr val="E6EDF3"/>
                </a:solidFill>
                <a:latin typeface="Calibri" pitchFamily="34" charset="0"/>
                <a:ea typeface="Calibri" pitchFamily="34" charset="-122"/>
                <a:cs typeface="Calibri" pitchFamily="34" charset="-120"/>
              </a:rPr>
              <a:t>Lower house; House of the People. 552 max. Directly elected. Holds executive accountable.</a:t>
            </a:r>
            <a:endParaRPr lang="en-US" sz="900" dirty="0"/>
          </a:p>
        </p:txBody>
      </p:sp>
      <p:sp>
        <p:nvSpPr>
          <p:cNvPr id="7" name="Shape 5"/>
          <p:cNvSpPr/>
          <p:nvPr/>
        </p:nvSpPr>
        <p:spPr>
          <a:xfrm>
            <a:off x="3182112" y="749808"/>
            <a:ext cx="2852928" cy="1005840"/>
          </a:xfrm>
          <a:prstGeom prst="rect">
            <a:avLst/>
          </a:prstGeom>
          <a:solidFill>
            <a:srgbClr val="21262D"/>
          </a:solidFill>
          <a:ln w="15240">
            <a:solidFill>
              <a:srgbClr val="F0C040"/>
            </a:solidFill>
            <a:prstDash val="solid"/>
          </a:ln>
        </p:spPr>
      </p:sp>
      <p:sp>
        <p:nvSpPr>
          <p:cNvPr id="8" name="Text 6"/>
          <p:cNvSpPr/>
          <p:nvPr/>
        </p:nvSpPr>
        <p:spPr>
          <a:xfrm>
            <a:off x="3273552" y="804672"/>
            <a:ext cx="2651760" cy="256032"/>
          </a:xfrm>
          <a:prstGeom prst="rect">
            <a:avLst/>
          </a:prstGeom>
          <a:noFill/>
          <a:ln/>
        </p:spPr>
        <p:txBody>
          <a:bodyPr wrap="square" rtlCol="0" anchor="ctr"/>
          <a:lstStyle/>
          <a:p>
            <a:pPr indent="0" marL="0">
              <a:buNone/>
            </a:pPr>
            <a:r>
              <a:rPr lang="en-US" sz="1100" b="1" dirty="0">
                <a:solidFill>
                  <a:srgbClr val="F0C040"/>
                </a:solidFill>
              </a:rPr>
              <a:t>Rajya Sabha</a:t>
            </a:r>
            <a:endParaRPr lang="en-US" sz="1100" dirty="0"/>
          </a:p>
        </p:txBody>
      </p:sp>
      <p:sp>
        <p:nvSpPr>
          <p:cNvPr id="9" name="Text 7"/>
          <p:cNvSpPr/>
          <p:nvPr/>
        </p:nvSpPr>
        <p:spPr>
          <a:xfrm>
            <a:off x="3273552" y="1069848"/>
            <a:ext cx="2651760" cy="621792"/>
          </a:xfrm>
          <a:prstGeom prst="rect">
            <a:avLst/>
          </a:prstGeom>
          <a:noFill/>
          <a:ln/>
        </p:spPr>
        <p:txBody>
          <a:bodyPr wrap="square" rtlCol="0" anchor="ctr"/>
          <a:lstStyle/>
          <a:p>
            <a:pPr indent="0" marL="0">
              <a:buNone/>
            </a:pPr>
            <a:r>
              <a:rPr lang="en-US" sz="900" dirty="0">
                <a:solidFill>
                  <a:srgbClr val="E6EDF3"/>
                </a:solidFill>
                <a:latin typeface="Calibri" pitchFamily="34" charset="0"/>
                <a:ea typeface="Calibri" pitchFamily="34" charset="-122"/>
                <a:cs typeface="Calibri" pitchFamily="34" charset="-120"/>
              </a:rPr>
              <a:t>Upper house; Council of States. 250 max. Elected by state legislatures + nominated.</a:t>
            </a:r>
            <a:endParaRPr lang="en-US" sz="900" dirty="0"/>
          </a:p>
        </p:txBody>
      </p:sp>
      <p:sp>
        <p:nvSpPr>
          <p:cNvPr id="10" name="Shape 8"/>
          <p:cNvSpPr/>
          <p:nvPr/>
        </p:nvSpPr>
        <p:spPr>
          <a:xfrm>
            <a:off x="6181344" y="749808"/>
            <a:ext cx="2852928" cy="1005840"/>
          </a:xfrm>
          <a:prstGeom prst="rect">
            <a:avLst/>
          </a:prstGeom>
          <a:solidFill>
            <a:srgbClr val="21262D"/>
          </a:solidFill>
          <a:ln w="15240">
            <a:solidFill>
              <a:srgbClr val="3FB950"/>
            </a:solidFill>
            <a:prstDash val="solid"/>
          </a:ln>
        </p:spPr>
      </p:sp>
      <p:sp>
        <p:nvSpPr>
          <p:cNvPr id="11" name="Text 9"/>
          <p:cNvSpPr/>
          <p:nvPr/>
        </p:nvSpPr>
        <p:spPr>
          <a:xfrm>
            <a:off x="6272784" y="804672"/>
            <a:ext cx="2651760" cy="256032"/>
          </a:xfrm>
          <a:prstGeom prst="rect">
            <a:avLst/>
          </a:prstGeom>
          <a:noFill/>
          <a:ln/>
        </p:spPr>
        <p:txBody>
          <a:bodyPr wrap="square" rtlCol="0" anchor="ctr"/>
          <a:lstStyle/>
          <a:p>
            <a:pPr indent="0" marL="0">
              <a:buNone/>
            </a:pPr>
            <a:r>
              <a:rPr lang="en-US" sz="1100" b="1" dirty="0">
                <a:solidFill>
                  <a:srgbClr val="3FB950"/>
                </a:solidFill>
              </a:rPr>
              <a:t>Preamble</a:t>
            </a:r>
            <a:endParaRPr lang="en-US" sz="1100" dirty="0"/>
          </a:p>
        </p:txBody>
      </p:sp>
      <p:sp>
        <p:nvSpPr>
          <p:cNvPr id="12" name="Text 10"/>
          <p:cNvSpPr/>
          <p:nvPr/>
        </p:nvSpPr>
        <p:spPr>
          <a:xfrm>
            <a:off x="6272784" y="1069848"/>
            <a:ext cx="2651760" cy="621792"/>
          </a:xfrm>
          <a:prstGeom prst="rect">
            <a:avLst/>
          </a:prstGeom>
          <a:noFill/>
          <a:ln/>
        </p:spPr>
        <p:txBody>
          <a:bodyPr wrap="square" rtlCol="0" anchor="ctr"/>
          <a:lstStyle/>
          <a:p>
            <a:pPr indent="0" marL="0">
              <a:buNone/>
            </a:pPr>
            <a:r>
              <a:rPr lang="en-US" sz="900" dirty="0">
                <a:solidFill>
                  <a:srgbClr val="E6EDF3"/>
                </a:solidFill>
                <a:latin typeface="Calibri" pitchFamily="34" charset="0"/>
                <a:ea typeface="Calibri" pitchFamily="34" charset="-122"/>
                <a:cs typeface="Calibri" pitchFamily="34" charset="-120"/>
              </a:rPr>
              <a:t>Declares India: Sovereign, Socialist, Secular, Democratic, Republic. Amended 1976 (42nd Amendment).</a:t>
            </a:r>
            <a:endParaRPr lang="en-US" sz="900" dirty="0"/>
          </a:p>
        </p:txBody>
      </p:sp>
      <p:sp>
        <p:nvSpPr>
          <p:cNvPr id="13" name="Shape 11"/>
          <p:cNvSpPr/>
          <p:nvPr/>
        </p:nvSpPr>
        <p:spPr>
          <a:xfrm>
            <a:off x="182880" y="1828800"/>
            <a:ext cx="2852928" cy="1005840"/>
          </a:xfrm>
          <a:prstGeom prst="rect">
            <a:avLst/>
          </a:prstGeom>
          <a:solidFill>
            <a:srgbClr val="21262D"/>
          </a:solidFill>
          <a:ln w="15240">
            <a:solidFill>
              <a:srgbClr val="F85149"/>
            </a:solidFill>
            <a:prstDash val="solid"/>
          </a:ln>
        </p:spPr>
      </p:sp>
      <p:sp>
        <p:nvSpPr>
          <p:cNvPr id="14" name="Text 12"/>
          <p:cNvSpPr/>
          <p:nvPr/>
        </p:nvSpPr>
        <p:spPr>
          <a:xfrm>
            <a:off x="274320" y="1883664"/>
            <a:ext cx="2651760" cy="256032"/>
          </a:xfrm>
          <a:prstGeom prst="rect">
            <a:avLst/>
          </a:prstGeom>
          <a:noFill/>
          <a:ln/>
        </p:spPr>
        <p:txBody>
          <a:bodyPr wrap="square" rtlCol="0" anchor="ctr"/>
          <a:lstStyle/>
          <a:p>
            <a:pPr indent="0" marL="0">
              <a:buNone/>
            </a:pPr>
            <a:r>
              <a:rPr lang="en-US" sz="1100" b="1" dirty="0">
                <a:solidFill>
                  <a:srgbClr val="F85149"/>
                </a:solidFill>
              </a:rPr>
              <a:t>Basic Structure Doctrine</a:t>
            </a:r>
            <a:endParaRPr lang="en-US" sz="1100" dirty="0"/>
          </a:p>
        </p:txBody>
      </p:sp>
      <p:sp>
        <p:nvSpPr>
          <p:cNvPr id="15" name="Text 13"/>
          <p:cNvSpPr/>
          <p:nvPr/>
        </p:nvSpPr>
        <p:spPr>
          <a:xfrm>
            <a:off x="274320" y="2148840"/>
            <a:ext cx="2651760" cy="621792"/>
          </a:xfrm>
          <a:prstGeom prst="rect">
            <a:avLst/>
          </a:prstGeom>
          <a:noFill/>
          <a:ln/>
        </p:spPr>
        <p:txBody>
          <a:bodyPr wrap="square" rtlCol="0" anchor="ctr"/>
          <a:lstStyle/>
          <a:p>
            <a:pPr indent="0" marL="0">
              <a:buNone/>
            </a:pPr>
            <a:r>
              <a:rPr lang="en-US" sz="900" dirty="0">
                <a:solidFill>
                  <a:srgbClr val="E6EDF3"/>
                </a:solidFill>
                <a:latin typeface="Calibri" pitchFamily="34" charset="0"/>
                <a:ea typeface="Calibri" pitchFamily="34" charset="-122"/>
                <a:cs typeface="Calibri" pitchFamily="34" charset="-120"/>
              </a:rPr>
              <a:t>Kesavananda Bharati v. Kerala (1973): Parliament cannot amend the basic structure of the Constitution.</a:t>
            </a:r>
            <a:endParaRPr lang="en-US" sz="900" dirty="0"/>
          </a:p>
        </p:txBody>
      </p:sp>
      <p:sp>
        <p:nvSpPr>
          <p:cNvPr id="16" name="Shape 14"/>
          <p:cNvSpPr/>
          <p:nvPr/>
        </p:nvSpPr>
        <p:spPr>
          <a:xfrm>
            <a:off x="3182112" y="1828800"/>
            <a:ext cx="2852928" cy="1005840"/>
          </a:xfrm>
          <a:prstGeom prst="rect">
            <a:avLst/>
          </a:prstGeom>
          <a:solidFill>
            <a:srgbClr val="21262D"/>
          </a:solidFill>
          <a:ln w="15240">
            <a:solidFill>
              <a:srgbClr val="D29922"/>
            </a:solidFill>
            <a:prstDash val="solid"/>
          </a:ln>
        </p:spPr>
      </p:sp>
      <p:sp>
        <p:nvSpPr>
          <p:cNvPr id="17" name="Text 15"/>
          <p:cNvSpPr/>
          <p:nvPr/>
        </p:nvSpPr>
        <p:spPr>
          <a:xfrm>
            <a:off x="3273552" y="1883664"/>
            <a:ext cx="2651760" cy="256032"/>
          </a:xfrm>
          <a:prstGeom prst="rect">
            <a:avLst/>
          </a:prstGeom>
          <a:noFill/>
          <a:ln/>
        </p:spPr>
        <p:txBody>
          <a:bodyPr wrap="square" rtlCol="0" anchor="ctr"/>
          <a:lstStyle/>
          <a:p>
            <a:pPr indent="0" marL="0">
              <a:buNone/>
            </a:pPr>
            <a:r>
              <a:rPr lang="en-US" sz="1100" b="1" dirty="0">
                <a:solidFill>
                  <a:srgbClr val="D29922"/>
                </a:solidFill>
              </a:rPr>
              <a:t>Zero Hour</a:t>
            </a:r>
            <a:endParaRPr lang="en-US" sz="1100" dirty="0"/>
          </a:p>
        </p:txBody>
      </p:sp>
      <p:sp>
        <p:nvSpPr>
          <p:cNvPr id="18" name="Text 16"/>
          <p:cNvSpPr/>
          <p:nvPr/>
        </p:nvSpPr>
        <p:spPr>
          <a:xfrm>
            <a:off x="3273552" y="2148840"/>
            <a:ext cx="2651760" cy="621792"/>
          </a:xfrm>
          <a:prstGeom prst="rect">
            <a:avLst/>
          </a:prstGeom>
          <a:noFill/>
          <a:ln/>
        </p:spPr>
        <p:txBody>
          <a:bodyPr wrap="square" rtlCol="0" anchor="ctr"/>
          <a:lstStyle/>
          <a:p>
            <a:pPr indent="0" marL="0">
              <a:buNone/>
            </a:pPr>
            <a:r>
              <a:rPr lang="en-US" sz="900" dirty="0">
                <a:solidFill>
                  <a:srgbClr val="E6EDF3"/>
                </a:solidFill>
                <a:latin typeface="Calibri" pitchFamily="34" charset="0"/>
                <a:ea typeface="Calibri" pitchFamily="34" charset="-122"/>
                <a:cs typeface="Calibri" pitchFamily="34" charset="-120"/>
              </a:rPr>
              <a:t>Post-Question Hour; members raise urgent public matters without prior notice — unique to Indian Parliament.</a:t>
            </a:r>
            <a:endParaRPr lang="en-US" sz="900" dirty="0"/>
          </a:p>
        </p:txBody>
      </p:sp>
      <p:sp>
        <p:nvSpPr>
          <p:cNvPr id="19" name="Shape 17"/>
          <p:cNvSpPr/>
          <p:nvPr/>
        </p:nvSpPr>
        <p:spPr>
          <a:xfrm>
            <a:off x="6181344" y="1828800"/>
            <a:ext cx="2852928" cy="1005840"/>
          </a:xfrm>
          <a:prstGeom prst="rect">
            <a:avLst/>
          </a:prstGeom>
          <a:solidFill>
            <a:srgbClr val="21262D"/>
          </a:solidFill>
          <a:ln w="15240">
            <a:solidFill>
              <a:srgbClr val="8957E5"/>
            </a:solidFill>
            <a:prstDash val="solid"/>
          </a:ln>
        </p:spPr>
      </p:sp>
      <p:sp>
        <p:nvSpPr>
          <p:cNvPr id="20" name="Text 18"/>
          <p:cNvSpPr/>
          <p:nvPr/>
        </p:nvSpPr>
        <p:spPr>
          <a:xfrm>
            <a:off x="6272784" y="1883664"/>
            <a:ext cx="2651760" cy="256032"/>
          </a:xfrm>
          <a:prstGeom prst="rect">
            <a:avLst/>
          </a:prstGeom>
          <a:noFill/>
          <a:ln/>
        </p:spPr>
        <p:txBody>
          <a:bodyPr wrap="square" rtlCol="0" anchor="ctr"/>
          <a:lstStyle/>
          <a:p>
            <a:pPr indent="0" marL="0">
              <a:buNone/>
            </a:pPr>
            <a:r>
              <a:rPr lang="en-US" sz="1100" b="1" dirty="0">
                <a:solidFill>
                  <a:srgbClr val="8957E5"/>
                </a:solidFill>
              </a:rPr>
              <a:t>Anti-Defection Law</a:t>
            </a:r>
            <a:endParaRPr lang="en-US" sz="1100" dirty="0"/>
          </a:p>
        </p:txBody>
      </p:sp>
      <p:sp>
        <p:nvSpPr>
          <p:cNvPr id="21" name="Text 19"/>
          <p:cNvSpPr/>
          <p:nvPr/>
        </p:nvSpPr>
        <p:spPr>
          <a:xfrm>
            <a:off x="6272784" y="2148840"/>
            <a:ext cx="2651760" cy="621792"/>
          </a:xfrm>
          <a:prstGeom prst="rect">
            <a:avLst/>
          </a:prstGeom>
          <a:noFill/>
          <a:ln/>
        </p:spPr>
        <p:txBody>
          <a:bodyPr wrap="square" rtlCol="0" anchor="ctr"/>
          <a:lstStyle/>
          <a:p>
            <a:pPr indent="0" marL="0">
              <a:buNone/>
            </a:pPr>
            <a:r>
              <a:rPr lang="en-US" sz="900" dirty="0">
                <a:solidFill>
                  <a:srgbClr val="E6EDF3"/>
                </a:solidFill>
                <a:latin typeface="Calibri" pitchFamily="34" charset="0"/>
                <a:ea typeface="Calibri" pitchFamily="34" charset="-122"/>
                <a:cs typeface="Calibri" pitchFamily="34" charset="-120"/>
              </a:rPr>
              <a:t>10th Schedule (1985): Elected member disqualified for defecting from party. Decided by Speaker.</a:t>
            </a:r>
            <a:endParaRPr lang="en-US" sz="900" dirty="0"/>
          </a:p>
        </p:txBody>
      </p:sp>
      <p:sp>
        <p:nvSpPr>
          <p:cNvPr id="22" name="Shape 20"/>
          <p:cNvSpPr/>
          <p:nvPr/>
        </p:nvSpPr>
        <p:spPr>
          <a:xfrm>
            <a:off x="182880" y="2907792"/>
            <a:ext cx="2852928" cy="1005840"/>
          </a:xfrm>
          <a:prstGeom prst="rect">
            <a:avLst/>
          </a:prstGeom>
          <a:solidFill>
            <a:srgbClr val="21262D"/>
          </a:solidFill>
          <a:ln w="15240">
            <a:solidFill>
              <a:srgbClr val="58C9B9"/>
            </a:solidFill>
            <a:prstDash val="solid"/>
          </a:ln>
        </p:spPr>
      </p:sp>
      <p:sp>
        <p:nvSpPr>
          <p:cNvPr id="23" name="Text 21"/>
          <p:cNvSpPr/>
          <p:nvPr/>
        </p:nvSpPr>
        <p:spPr>
          <a:xfrm>
            <a:off x="274320" y="2962656"/>
            <a:ext cx="2651760" cy="256032"/>
          </a:xfrm>
          <a:prstGeom prst="rect">
            <a:avLst/>
          </a:prstGeom>
          <a:noFill/>
          <a:ln/>
        </p:spPr>
        <p:txBody>
          <a:bodyPr wrap="square" rtlCol="0" anchor="ctr"/>
          <a:lstStyle/>
          <a:p>
            <a:pPr indent="0" marL="0">
              <a:buNone/>
            </a:pPr>
            <a:r>
              <a:rPr lang="en-US" sz="1100" b="1" dirty="0">
                <a:solidFill>
                  <a:srgbClr val="58C9B9"/>
                </a:solidFill>
              </a:rPr>
              <a:t>PIL (Public Interest Litigation)</a:t>
            </a:r>
            <a:endParaRPr lang="en-US" sz="1100" dirty="0"/>
          </a:p>
        </p:txBody>
      </p:sp>
      <p:sp>
        <p:nvSpPr>
          <p:cNvPr id="24" name="Text 22"/>
          <p:cNvSpPr/>
          <p:nvPr/>
        </p:nvSpPr>
        <p:spPr>
          <a:xfrm>
            <a:off x="274320" y="3227832"/>
            <a:ext cx="2651760" cy="621792"/>
          </a:xfrm>
          <a:prstGeom prst="rect">
            <a:avLst/>
          </a:prstGeom>
          <a:noFill/>
          <a:ln/>
        </p:spPr>
        <p:txBody>
          <a:bodyPr wrap="square" rtlCol="0" anchor="ctr"/>
          <a:lstStyle/>
          <a:p>
            <a:pPr indent="0" marL="0">
              <a:buNone/>
            </a:pPr>
            <a:r>
              <a:rPr lang="en-US" sz="900" dirty="0">
                <a:solidFill>
                  <a:srgbClr val="E6EDF3"/>
                </a:solidFill>
                <a:latin typeface="Calibri" pitchFamily="34" charset="0"/>
                <a:ea typeface="Calibri" pitchFamily="34" charset="-122"/>
                <a:cs typeface="Calibri" pitchFamily="34" charset="-120"/>
              </a:rPr>
              <a:t>Unique Indian mechanism: any citizen can approach Supreme/High Court on behalf of public interest.</a:t>
            </a:r>
            <a:endParaRPr lang="en-US" sz="900" dirty="0"/>
          </a:p>
        </p:txBody>
      </p:sp>
      <p:sp>
        <p:nvSpPr>
          <p:cNvPr id="25" name="Shape 23"/>
          <p:cNvSpPr/>
          <p:nvPr/>
        </p:nvSpPr>
        <p:spPr>
          <a:xfrm>
            <a:off x="3182112" y="2907792"/>
            <a:ext cx="2852928" cy="1005840"/>
          </a:xfrm>
          <a:prstGeom prst="rect">
            <a:avLst/>
          </a:prstGeom>
          <a:solidFill>
            <a:srgbClr val="21262D"/>
          </a:solidFill>
          <a:ln w="15240">
            <a:solidFill>
              <a:srgbClr val="F0C040"/>
            </a:solidFill>
            <a:prstDash val="solid"/>
          </a:ln>
        </p:spPr>
      </p:sp>
      <p:sp>
        <p:nvSpPr>
          <p:cNvPr id="26" name="Text 24"/>
          <p:cNvSpPr/>
          <p:nvPr/>
        </p:nvSpPr>
        <p:spPr>
          <a:xfrm>
            <a:off x="3273552" y="2962656"/>
            <a:ext cx="2651760" cy="256032"/>
          </a:xfrm>
          <a:prstGeom prst="rect">
            <a:avLst/>
          </a:prstGeom>
          <a:noFill/>
          <a:ln/>
        </p:spPr>
        <p:txBody>
          <a:bodyPr wrap="square" rtlCol="0" anchor="ctr"/>
          <a:lstStyle/>
          <a:p>
            <a:pPr indent="0" marL="0">
              <a:buNone/>
            </a:pPr>
            <a:r>
              <a:rPr lang="en-US" sz="1100" b="1" dirty="0">
                <a:solidFill>
                  <a:srgbClr val="F0C040"/>
                </a:solidFill>
              </a:rPr>
              <a:t>Emergency Provisions</a:t>
            </a:r>
            <a:endParaRPr lang="en-US" sz="1100" dirty="0"/>
          </a:p>
        </p:txBody>
      </p:sp>
      <p:sp>
        <p:nvSpPr>
          <p:cNvPr id="27" name="Text 25"/>
          <p:cNvSpPr/>
          <p:nvPr/>
        </p:nvSpPr>
        <p:spPr>
          <a:xfrm>
            <a:off x="3273552" y="3227832"/>
            <a:ext cx="2651760" cy="621792"/>
          </a:xfrm>
          <a:prstGeom prst="rect">
            <a:avLst/>
          </a:prstGeom>
          <a:noFill/>
          <a:ln/>
        </p:spPr>
        <p:txBody>
          <a:bodyPr wrap="square" rtlCol="0" anchor="ctr"/>
          <a:lstStyle/>
          <a:p>
            <a:pPr indent="0" marL="0">
              <a:buNone/>
            </a:pPr>
            <a:r>
              <a:rPr lang="en-US" sz="900" dirty="0">
                <a:solidFill>
                  <a:srgbClr val="E6EDF3"/>
                </a:solidFill>
                <a:latin typeface="Calibri" pitchFamily="34" charset="0"/>
                <a:ea typeface="Calibri" pitchFamily="34" charset="-122"/>
                <a:cs typeface="Calibri" pitchFamily="34" charset="-120"/>
              </a:rPr>
              <a:t>Art. 352 (National), Art. 356 (State/President's Rule), Art. 360 (Financial Emergency).</a:t>
            </a:r>
            <a:endParaRPr lang="en-US" sz="900" dirty="0"/>
          </a:p>
        </p:txBody>
      </p:sp>
      <p:sp>
        <p:nvSpPr>
          <p:cNvPr id="28" name="Shape 26"/>
          <p:cNvSpPr/>
          <p:nvPr/>
        </p:nvSpPr>
        <p:spPr>
          <a:xfrm>
            <a:off x="6181344" y="2907792"/>
            <a:ext cx="2852928" cy="1005840"/>
          </a:xfrm>
          <a:prstGeom prst="rect">
            <a:avLst/>
          </a:prstGeom>
          <a:solidFill>
            <a:srgbClr val="21262D"/>
          </a:solidFill>
          <a:ln w="15240">
            <a:solidFill>
              <a:srgbClr val="3FB950"/>
            </a:solidFill>
            <a:prstDash val="solid"/>
          </a:ln>
        </p:spPr>
      </p:sp>
      <p:sp>
        <p:nvSpPr>
          <p:cNvPr id="29" name="Text 27"/>
          <p:cNvSpPr/>
          <p:nvPr/>
        </p:nvSpPr>
        <p:spPr>
          <a:xfrm>
            <a:off x="6272784" y="2962656"/>
            <a:ext cx="2651760" cy="256032"/>
          </a:xfrm>
          <a:prstGeom prst="rect">
            <a:avLst/>
          </a:prstGeom>
          <a:noFill/>
          <a:ln/>
        </p:spPr>
        <p:txBody>
          <a:bodyPr wrap="square" rtlCol="0" anchor="ctr"/>
          <a:lstStyle/>
          <a:p>
            <a:pPr indent="0" marL="0">
              <a:buNone/>
            </a:pPr>
            <a:r>
              <a:rPr lang="en-US" sz="1100" b="1" dirty="0">
                <a:solidFill>
                  <a:srgbClr val="3FB950"/>
                </a:solidFill>
              </a:rPr>
              <a:t>Concurrent List</a:t>
            </a:r>
            <a:endParaRPr lang="en-US" sz="1100" dirty="0"/>
          </a:p>
        </p:txBody>
      </p:sp>
      <p:sp>
        <p:nvSpPr>
          <p:cNvPr id="30" name="Text 28"/>
          <p:cNvSpPr/>
          <p:nvPr/>
        </p:nvSpPr>
        <p:spPr>
          <a:xfrm>
            <a:off x="6272784" y="3227832"/>
            <a:ext cx="2651760" cy="621792"/>
          </a:xfrm>
          <a:prstGeom prst="rect">
            <a:avLst/>
          </a:prstGeom>
          <a:noFill/>
          <a:ln/>
        </p:spPr>
        <p:txBody>
          <a:bodyPr wrap="square" rtlCol="0" anchor="ctr"/>
          <a:lstStyle/>
          <a:p>
            <a:pPr indent="0" marL="0">
              <a:buNone/>
            </a:pPr>
            <a:r>
              <a:rPr lang="en-US" sz="900" dirty="0">
                <a:solidFill>
                  <a:srgbClr val="E6EDF3"/>
                </a:solidFill>
                <a:latin typeface="Calibri" pitchFamily="34" charset="0"/>
                <a:ea typeface="Calibri" pitchFamily="34" charset="-122"/>
                <a:cs typeface="Calibri" pitchFamily="34" charset="-120"/>
              </a:rPr>
              <a:t>7th Schedule: Both Parliament and State legislatures can legislate. Central law prevails in conflict.</a:t>
            </a:r>
            <a:endParaRPr lang="en-US" sz="900" dirty="0"/>
          </a:p>
        </p:txBody>
      </p:sp>
      <p:sp>
        <p:nvSpPr>
          <p:cNvPr id="31" name="Shape 29"/>
          <p:cNvSpPr/>
          <p:nvPr/>
        </p:nvSpPr>
        <p:spPr>
          <a:xfrm>
            <a:off x="182880" y="3986784"/>
            <a:ext cx="2852928" cy="1005840"/>
          </a:xfrm>
          <a:prstGeom prst="rect">
            <a:avLst/>
          </a:prstGeom>
          <a:solidFill>
            <a:srgbClr val="21262D"/>
          </a:solidFill>
          <a:ln w="15240">
            <a:solidFill>
              <a:srgbClr val="58A6FF"/>
            </a:solidFill>
            <a:prstDash val="solid"/>
          </a:ln>
        </p:spPr>
      </p:sp>
      <p:sp>
        <p:nvSpPr>
          <p:cNvPr id="32" name="Text 30"/>
          <p:cNvSpPr/>
          <p:nvPr/>
        </p:nvSpPr>
        <p:spPr>
          <a:xfrm>
            <a:off x="274320" y="4041648"/>
            <a:ext cx="2651760" cy="256032"/>
          </a:xfrm>
          <a:prstGeom prst="rect">
            <a:avLst/>
          </a:prstGeom>
          <a:noFill/>
          <a:ln/>
        </p:spPr>
        <p:txBody>
          <a:bodyPr wrap="square" rtlCol="0" anchor="ctr"/>
          <a:lstStyle/>
          <a:p>
            <a:pPr indent="0" marL="0">
              <a:buNone/>
            </a:pPr>
            <a:r>
              <a:rPr lang="en-US" sz="1100" b="1" dirty="0">
                <a:solidFill>
                  <a:srgbClr val="58A6FF"/>
                </a:solidFill>
              </a:rPr>
              <a:t>NOTA</a:t>
            </a:r>
            <a:endParaRPr lang="en-US" sz="1100" dirty="0"/>
          </a:p>
        </p:txBody>
      </p:sp>
      <p:sp>
        <p:nvSpPr>
          <p:cNvPr id="33" name="Text 31"/>
          <p:cNvSpPr/>
          <p:nvPr/>
        </p:nvSpPr>
        <p:spPr>
          <a:xfrm>
            <a:off x="274320" y="4306824"/>
            <a:ext cx="2651760" cy="621792"/>
          </a:xfrm>
          <a:prstGeom prst="rect">
            <a:avLst/>
          </a:prstGeom>
          <a:noFill/>
          <a:ln/>
        </p:spPr>
        <p:txBody>
          <a:bodyPr wrap="square" rtlCol="0" anchor="ctr"/>
          <a:lstStyle/>
          <a:p>
            <a:pPr indent="0" marL="0">
              <a:buNone/>
            </a:pPr>
            <a:r>
              <a:rPr lang="en-US" sz="900" dirty="0">
                <a:solidFill>
                  <a:srgbClr val="E6EDF3"/>
                </a:solidFill>
                <a:latin typeface="Calibri" pitchFamily="34" charset="0"/>
                <a:ea typeface="Calibri" pitchFamily="34" charset="-122"/>
                <a:cs typeface="Calibri" pitchFamily="34" charset="-120"/>
              </a:rPr>
              <a:t>Introduced 2013 by Supreme Court order. Available on EVMs. Largest NOTA% doesn't trigger re-election.</a:t>
            </a:r>
            <a:endParaRPr lang="en-US" sz="900" dirty="0"/>
          </a:p>
        </p:txBody>
      </p:sp>
      <p:sp>
        <p:nvSpPr>
          <p:cNvPr id="34" name="Shape 32"/>
          <p:cNvSpPr/>
          <p:nvPr/>
        </p:nvSpPr>
        <p:spPr>
          <a:xfrm>
            <a:off x="3182112" y="3986784"/>
            <a:ext cx="2852928" cy="1005840"/>
          </a:xfrm>
          <a:prstGeom prst="rect">
            <a:avLst/>
          </a:prstGeom>
          <a:solidFill>
            <a:srgbClr val="21262D"/>
          </a:solidFill>
          <a:ln w="15240">
            <a:solidFill>
              <a:srgbClr val="D29922"/>
            </a:solidFill>
            <a:prstDash val="solid"/>
          </a:ln>
        </p:spPr>
      </p:sp>
      <p:sp>
        <p:nvSpPr>
          <p:cNvPr id="35" name="Text 33"/>
          <p:cNvSpPr/>
          <p:nvPr/>
        </p:nvSpPr>
        <p:spPr>
          <a:xfrm>
            <a:off x="3273552" y="4041648"/>
            <a:ext cx="2651760" cy="256032"/>
          </a:xfrm>
          <a:prstGeom prst="rect">
            <a:avLst/>
          </a:prstGeom>
          <a:noFill/>
          <a:ln/>
        </p:spPr>
        <p:txBody>
          <a:bodyPr wrap="square" rtlCol="0" anchor="ctr"/>
          <a:lstStyle/>
          <a:p>
            <a:pPr indent="0" marL="0">
              <a:buNone/>
            </a:pPr>
            <a:r>
              <a:rPr lang="en-US" sz="1100" b="1" dirty="0">
                <a:solidFill>
                  <a:srgbClr val="D29922"/>
                </a:solidFill>
              </a:rPr>
              <a:t>Delimitation Commission</a:t>
            </a:r>
            <a:endParaRPr lang="en-US" sz="1100" dirty="0"/>
          </a:p>
        </p:txBody>
      </p:sp>
      <p:sp>
        <p:nvSpPr>
          <p:cNvPr id="36" name="Text 34"/>
          <p:cNvSpPr/>
          <p:nvPr/>
        </p:nvSpPr>
        <p:spPr>
          <a:xfrm>
            <a:off x="3273552" y="4306824"/>
            <a:ext cx="2651760" cy="621792"/>
          </a:xfrm>
          <a:prstGeom prst="rect">
            <a:avLst/>
          </a:prstGeom>
          <a:noFill/>
          <a:ln/>
        </p:spPr>
        <p:txBody>
          <a:bodyPr wrap="square" rtlCol="0" anchor="ctr"/>
          <a:lstStyle/>
          <a:p>
            <a:pPr indent="0" marL="0">
              <a:buNone/>
            </a:pPr>
            <a:r>
              <a:rPr lang="en-US" sz="900" dirty="0">
                <a:solidFill>
                  <a:srgbClr val="E6EDF3"/>
                </a:solidFill>
                <a:latin typeface="Calibri" pitchFamily="34" charset="0"/>
                <a:ea typeface="Calibri" pitchFamily="34" charset="-122"/>
                <a:cs typeface="Calibri" pitchFamily="34" charset="-120"/>
              </a:rPr>
              <a:t>Redraws Lok Sabha / Assembly boundaries after census. Last major delimitation: 1976; 2026 pending.</a:t>
            </a:r>
            <a:endParaRPr lang="en-US" sz="900" dirty="0"/>
          </a:p>
        </p:txBody>
      </p:sp>
      <p:sp>
        <p:nvSpPr>
          <p:cNvPr id="37" name="Shape 35"/>
          <p:cNvSpPr/>
          <p:nvPr/>
        </p:nvSpPr>
        <p:spPr>
          <a:xfrm>
            <a:off x="6181344" y="3986784"/>
            <a:ext cx="2852928" cy="1005840"/>
          </a:xfrm>
          <a:prstGeom prst="rect">
            <a:avLst/>
          </a:prstGeom>
          <a:solidFill>
            <a:srgbClr val="21262D"/>
          </a:solidFill>
          <a:ln w="15240">
            <a:solidFill>
              <a:srgbClr val="3FB950"/>
            </a:solidFill>
            <a:prstDash val="solid"/>
          </a:ln>
        </p:spPr>
      </p:sp>
      <p:sp>
        <p:nvSpPr>
          <p:cNvPr id="38" name="Text 36"/>
          <p:cNvSpPr/>
          <p:nvPr/>
        </p:nvSpPr>
        <p:spPr>
          <a:xfrm>
            <a:off x="6272784" y="4041648"/>
            <a:ext cx="2651760" cy="256032"/>
          </a:xfrm>
          <a:prstGeom prst="rect">
            <a:avLst/>
          </a:prstGeom>
          <a:noFill/>
          <a:ln/>
        </p:spPr>
        <p:txBody>
          <a:bodyPr wrap="square" rtlCol="0" anchor="ctr"/>
          <a:lstStyle/>
          <a:p>
            <a:pPr indent="0" marL="0">
              <a:buNone/>
            </a:pPr>
            <a:r>
              <a:rPr lang="en-US" sz="1100" b="1" dirty="0">
                <a:solidFill>
                  <a:srgbClr val="3FB950"/>
                </a:solidFill>
              </a:rPr>
              <a:t>Reservation System</a:t>
            </a:r>
            <a:endParaRPr lang="en-US" sz="1100" dirty="0"/>
          </a:p>
        </p:txBody>
      </p:sp>
      <p:sp>
        <p:nvSpPr>
          <p:cNvPr id="39" name="Text 37"/>
          <p:cNvSpPr/>
          <p:nvPr/>
        </p:nvSpPr>
        <p:spPr>
          <a:xfrm>
            <a:off x="6272784" y="4306824"/>
            <a:ext cx="2651760" cy="621792"/>
          </a:xfrm>
          <a:prstGeom prst="rect">
            <a:avLst/>
          </a:prstGeom>
          <a:noFill/>
          <a:ln/>
        </p:spPr>
        <p:txBody>
          <a:bodyPr wrap="square" rtlCol="0" anchor="ctr"/>
          <a:lstStyle/>
          <a:p>
            <a:pPr indent="0" marL="0">
              <a:buNone/>
            </a:pPr>
            <a:r>
              <a:rPr lang="en-US" sz="900" dirty="0">
                <a:solidFill>
                  <a:srgbClr val="E6EDF3"/>
                </a:solidFill>
                <a:latin typeface="Calibri" pitchFamily="34" charset="0"/>
                <a:ea typeface="Calibri" pitchFamily="34" charset="-122"/>
                <a:cs typeface="Calibri" pitchFamily="34" charset="-120"/>
              </a:rPr>
              <a:t>Art. 15/16: 22.5% for SC/ST; 27% OBC in central services. States may have additional quotas.</a:t>
            </a:r>
            <a:endParaRPr lang="en-US" sz="9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name="Slide 33">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9144000" cy="621792"/>
          </a:xfrm>
          <a:prstGeom prst="rect">
            <a:avLst/>
          </a:prstGeom>
          <a:solidFill>
            <a:srgbClr val="21262D"/>
          </a:solidFill>
          <a:ln/>
        </p:spPr>
      </p:sp>
      <p:sp>
        <p:nvSpPr>
          <p:cNvPr id="3" name="Text 1"/>
          <p:cNvSpPr/>
          <p:nvPr/>
        </p:nvSpPr>
        <p:spPr>
          <a:xfrm>
            <a:off x="365760" y="91440"/>
            <a:ext cx="8412480" cy="457200"/>
          </a:xfrm>
          <a:prstGeom prst="rect">
            <a:avLst/>
          </a:prstGeom>
          <a:noFill/>
          <a:ln/>
        </p:spPr>
        <p:txBody>
          <a:bodyPr wrap="square" rtlCol="0" anchor="ctr"/>
          <a:lstStyle/>
          <a:p>
            <a:pPr indent="0" marL="0">
              <a:buNone/>
            </a:pPr>
            <a:r>
              <a:rPr lang="en-US" sz="1700" b="1" spc="200" kern="0" dirty="0">
                <a:solidFill>
                  <a:srgbClr val="58A6FF"/>
                </a:solidFill>
              </a:rPr>
              <a:t>🌐  POLITICAL SPECTRUM &amp; KEY IDEOLOGIES</a:t>
            </a:r>
            <a:endParaRPr lang="en-US" sz="1700" dirty="0"/>
          </a:p>
        </p:txBody>
      </p:sp>
      <p:sp>
        <p:nvSpPr>
          <p:cNvPr id="4" name="Shape 2"/>
          <p:cNvSpPr/>
          <p:nvPr/>
        </p:nvSpPr>
        <p:spPr>
          <a:xfrm>
            <a:off x="182880" y="804672"/>
            <a:ext cx="1254034" cy="320040"/>
          </a:xfrm>
          <a:prstGeom prst="rect">
            <a:avLst/>
          </a:prstGeom>
          <a:solidFill>
            <a:srgbClr val="CC2222"/>
          </a:solidFill>
          <a:ln/>
        </p:spPr>
      </p:sp>
      <p:sp>
        <p:nvSpPr>
          <p:cNvPr id="5" name="Text 3"/>
          <p:cNvSpPr/>
          <p:nvPr/>
        </p:nvSpPr>
        <p:spPr>
          <a:xfrm>
            <a:off x="182880" y="804672"/>
            <a:ext cx="1254034" cy="320040"/>
          </a:xfrm>
          <a:prstGeom prst="rect">
            <a:avLst/>
          </a:prstGeom>
          <a:noFill/>
          <a:ln/>
        </p:spPr>
        <p:txBody>
          <a:bodyPr wrap="square" rtlCol="0" anchor="ctr"/>
          <a:lstStyle/>
          <a:p>
            <a:pPr algn="ctr" indent="0" marL="0">
              <a:buNone/>
            </a:pPr>
            <a:r>
              <a:rPr lang="en-US" sz="850" b="1" dirty="0">
                <a:solidFill>
                  <a:srgbClr val="FFFFFF"/>
                </a:solidFill>
              </a:rPr>
              <a:t>Far Left</a:t>
            </a:r>
            <a:endParaRPr lang="en-US" sz="850" dirty="0"/>
          </a:p>
        </p:txBody>
      </p:sp>
      <p:sp>
        <p:nvSpPr>
          <p:cNvPr id="6" name="Shape 4"/>
          <p:cNvSpPr/>
          <p:nvPr/>
        </p:nvSpPr>
        <p:spPr>
          <a:xfrm>
            <a:off x="1436914" y="804672"/>
            <a:ext cx="1254034" cy="320040"/>
          </a:xfrm>
          <a:prstGeom prst="rect">
            <a:avLst/>
          </a:prstGeom>
          <a:solidFill>
            <a:srgbClr val="E05020"/>
          </a:solidFill>
          <a:ln/>
        </p:spPr>
      </p:sp>
      <p:sp>
        <p:nvSpPr>
          <p:cNvPr id="7" name="Text 5"/>
          <p:cNvSpPr/>
          <p:nvPr/>
        </p:nvSpPr>
        <p:spPr>
          <a:xfrm>
            <a:off x="1436914" y="804672"/>
            <a:ext cx="1254034" cy="320040"/>
          </a:xfrm>
          <a:prstGeom prst="rect">
            <a:avLst/>
          </a:prstGeom>
          <a:noFill/>
          <a:ln/>
        </p:spPr>
        <p:txBody>
          <a:bodyPr wrap="square" rtlCol="0" anchor="ctr"/>
          <a:lstStyle/>
          <a:p>
            <a:pPr algn="ctr" indent="0" marL="0">
              <a:buNone/>
            </a:pPr>
            <a:r>
              <a:rPr lang="en-US" sz="850" b="1" dirty="0">
                <a:solidFill>
                  <a:srgbClr val="FFFFFF"/>
                </a:solidFill>
              </a:rPr>
              <a:t>Left</a:t>
            </a:r>
            <a:endParaRPr lang="en-US" sz="850" dirty="0"/>
          </a:p>
        </p:txBody>
      </p:sp>
      <p:sp>
        <p:nvSpPr>
          <p:cNvPr id="8" name="Shape 6"/>
          <p:cNvSpPr/>
          <p:nvPr/>
        </p:nvSpPr>
        <p:spPr>
          <a:xfrm>
            <a:off x="2690949" y="804672"/>
            <a:ext cx="1254034" cy="320040"/>
          </a:xfrm>
          <a:prstGeom prst="rect">
            <a:avLst/>
          </a:prstGeom>
          <a:solidFill>
            <a:srgbClr val="D29922"/>
          </a:solidFill>
          <a:ln/>
        </p:spPr>
      </p:sp>
      <p:sp>
        <p:nvSpPr>
          <p:cNvPr id="9" name="Text 7"/>
          <p:cNvSpPr/>
          <p:nvPr/>
        </p:nvSpPr>
        <p:spPr>
          <a:xfrm>
            <a:off x="2690949" y="804672"/>
            <a:ext cx="1254034" cy="320040"/>
          </a:xfrm>
          <a:prstGeom prst="rect">
            <a:avLst/>
          </a:prstGeom>
          <a:noFill/>
          <a:ln/>
        </p:spPr>
        <p:txBody>
          <a:bodyPr wrap="square" rtlCol="0" anchor="ctr"/>
          <a:lstStyle/>
          <a:p>
            <a:pPr algn="ctr" indent="0" marL="0">
              <a:buNone/>
            </a:pPr>
            <a:r>
              <a:rPr lang="en-US" sz="850" b="1" dirty="0">
                <a:solidFill>
                  <a:srgbClr val="FFFFFF"/>
                </a:solidFill>
              </a:rPr>
              <a:t>Centre-Left</a:t>
            </a:r>
            <a:endParaRPr lang="en-US" sz="850" dirty="0"/>
          </a:p>
        </p:txBody>
      </p:sp>
      <p:sp>
        <p:nvSpPr>
          <p:cNvPr id="10" name="Shape 8"/>
          <p:cNvSpPr/>
          <p:nvPr/>
        </p:nvSpPr>
        <p:spPr>
          <a:xfrm>
            <a:off x="3944983" y="804672"/>
            <a:ext cx="1254034" cy="320040"/>
          </a:xfrm>
          <a:prstGeom prst="rect">
            <a:avLst/>
          </a:prstGeom>
          <a:solidFill>
            <a:srgbClr val="3FB950"/>
          </a:solidFill>
          <a:ln/>
        </p:spPr>
      </p:sp>
      <p:sp>
        <p:nvSpPr>
          <p:cNvPr id="11" name="Text 9"/>
          <p:cNvSpPr/>
          <p:nvPr/>
        </p:nvSpPr>
        <p:spPr>
          <a:xfrm>
            <a:off x="3944983" y="804672"/>
            <a:ext cx="1254034" cy="320040"/>
          </a:xfrm>
          <a:prstGeom prst="rect">
            <a:avLst/>
          </a:prstGeom>
          <a:noFill/>
          <a:ln/>
        </p:spPr>
        <p:txBody>
          <a:bodyPr wrap="square" rtlCol="0" anchor="ctr"/>
          <a:lstStyle/>
          <a:p>
            <a:pPr algn="ctr" indent="0" marL="0">
              <a:buNone/>
            </a:pPr>
            <a:r>
              <a:rPr lang="en-US" sz="850" b="1" dirty="0">
                <a:solidFill>
                  <a:srgbClr val="FFFFFF"/>
                </a:solidFill>
              </a:rPr>
              <a:t>Centre</a:t>
            </a:r>
            <a:endParaRPr lang="en-US" sz="850" dirty="0"/>
          </a:p>
        </p:txBody>
      </p:sp>
      <p:sp>
        <p:nvSpPr>
          <p:cNvPr id="12" name="Shape 10"/>
          <p:cNvSpPr/>
          <p:nvPr/>
        </p:nvSpPr>
        <p:spPr>
          <a:xfrm>
            <a:off x="5199017" y="804672"/>
            <a:ext cx="1254034" cy="320040"/>
          </a:xfrm>
          <a:prstGeom prst="rect">
            <a:avLst/>
          </a:prstGeom>
          <a:solidFill>
            <a:srgbClr val="1A8CA8"/>
          </a:solidFill>
          <a:ln/>
        </p:spPr>
      </p:sp>
      <p:sp>
        <p:nvSpPr>
          <p:cNvPr id="13" name="Text 11"/>
          <p:cNvSpPr/>
          <p:nvPr/>
        </p:nvSpPr>
        <p:spPr>
          <a:xfrm>
            <a:off x="5199017" y="804672"/>
            <a:ext cx="1254034" cy="320040"/>
          </a:xfrm>
          <a:prstGeom prst="rect">
            <a:avLst/>
          </a:prstGeom>
          <a:noFill/>
          <a:ln/>
        </p:spPr>
        <p:txBody>
          <a:bodyPr wrap="square" rtlCol="0" anchor="ctr"/>
          <a:lstStyle/>
          <a:p>
            <a:pPr algn="ctr" indent="0" marL="0">
              <a:buNone/>
            </a:pPr>
            <a:r>
              <a:rPr lang="en-US" sz="850" b="1" dirty="0">
                <a:solidFill>
                  <a:srgbClr val="FFFFFF"/>
                </a:solidFill>
              </a:rPr>
              <a:t>Centre-Right</a:t>
            </a:r>
            <a:endParaRPr lang="en-US" sz="850" dirty="0"/>
          </a:p>
        </p:txBody>
      </p:sp>
      <p:sp>
        <p:nvSpPr>
          <p:cNvPr id="14" name="Shape 12"/>
          <p:cNvSpPr/>
          <p:nvPr/>
        </p:nvSpPr>
        <p:spPr>
          <a:xfrm>
            <a:off x="6453051" y="804672"/>
            <a:ext cx="1254034" cy="320040"/>
          </a:xfrm>
          <a:prstGeom prst="rect">
            <a:avLst/>
          </a:prstGeom>
          <a:solidFill>
            <a:srgbClr val="1F6FEB"/>
          </a:solidFill>
          <a:ln/>
        </p:spPr>
      </p:sp>
      <p:sp>
        <p:nvSpPr>
          <p:cNvPr id="15" name="Text 13"/>
          <p:cNvSpPr/>
          <p:nvPr/>
        </p:nvSpPr>
        <p:spPr>
          <a:xfrm>
            <a:off x="6453051" y="804672"/>
            <a:ext cx="1254034" cy="320040"/>
          </a:xfrm>
          <a:prstGeom prst="rect">
            <a:avLst/>
          </a:prstGeom>
          <a:noFill/>
          <a:ln/>
        </p:spPr>
        <p:txBody>
          <a:bodyPr wrap="square" rtlCol="0" anchor="ctr"/>
          <a:lstStyle/>
          <a:p>
            <a:pPr algn="ctr" indent="0" marL="0">
              <a:buNone/>
            </a:pPr>
            <a:r>
              <a:rPr lang="en-US" sz="850" b="1" dirty="0">
                <a:solidFill>
                  <a:srgbClr val="FFFFFF"/>
                </a:solidFill>
              </a:rPr>
              <a:t>Right</a:t>
            </a:r>
            <a:endParaRPr lang="en-US" sz="850" dirty="0"/>
          </a:p>
        </p:txBody>
      </p:sp>
      <p:sp>
        <p:nvSpPr>
          <p:cNvPr id="16" name="Shape 14"/>
          <p:cNvSpPr/>
          <p:nvPr/>
        </p:nvSpPr>
        <p:spPr>
          <a:xfrm>
            <a:off x="7707086" y="804672"/>
            <a:ext cx="1254034" cy="320040"/>
          </a:xfrm>
          <a:prstGeom prst="rect">
            <a:avLst/>
          </a:prstGeom>
          <a:solidFill>
            <a:srgbClr val="8957E5"/>
          </a:solidFill>
          <a:ln/>
        </p:spPr>
      </p:sp>
      <p:sp>
        <p:nvSpPr>
          <p:cNvPr id="17" name="Text 15"/>
          <p:cNvSpPr/>
          <p:nvPr/>
        </p:nvSpPr>
        <p:spPr>
          <a:xfrm>
            <a:off x="7707086" y="804672"/>
            <a:ext cx="1254034" cy="320040"/>
          </a:xfrm>
          <a:prstGeom prst="rect">
            <a:avLst/>
          </a:prstGeom>
          <a:noFill/>
          <a:ln/>
        </p:spPr>
        <p:txBody>
          <a:bodyPr wrap="square" rtlCol="0" anchor="ctr"/>
          <a:lstStyle/>
          <a:p>
            <a:pPr algn="ctr" indent="0" marL="0">
              <a:buNone/>
            </a:pPr>
            <a:r>
              <a:rPr lang="en-US" sz="850" b="1" dirty="0">
                <a:solidFill>
                  <a:srgbClr val="FFFFFF"/>
                </a:solidFill>
              </a:rPr>
              <a:t>Far Right</a:t>
            </a:r>
            <a:endParaRPr lang="en-US" sz="850" dirty="0"/>
          </a:p>
        </p:txBody>
      </p:sp>
      <p:sp>
        <p:nvSpPr>
          <p:cNvPr id="18" name="Shape 16"/>
          <p:cNvSpPr/>
          <p:nvPr/>
        </p:nvSpPr>
        <p:spPr>
          <a:xfrm>
            <a:off x="182880" y="1261872"/>
            <a:ext cx="2121408" cy="1737360"/>
          </a:xfrm>
          <a:prstGeom prst="rect">
            <a:avLst/>
          </a:prstGeom>
          <a:solidFill>
            <a:srgbClr val="21262D"/>
          </a:solidFill>
          <a:ln w="19050">
            <a:solidFill>
              <a:srgbClr val="CC2222"/>
            </a:solidFill>
            <a:prstDash val="solid"/>
          </a:ln>
        </p:spPr>
      </p:sp>
      <p:sp>
        <p:nvSpPr>
          <p:cNvPr id="19" name="Shape 17"/>
          <p:cNvSpPr/>
          <p:nvPr/>
        </p:nvSpPr>
        <p:spPr>
          <a:xfrm>
            <a:off x="182880" y="1261872"/>
            <a:ext cx="2121408" cy="45720"/>
          </a:xfrm>
          <a:prstGeom prst="rect">
            <a:avLst/>
          </a:prstGeom>
          <a:solidFill>
            <a:srgbClr val="CC2222"/>
          </a:solidFill>
          <a:ln/>
        </p:spPr>
      </p:sp>
      <p:sp>
        <p:nvSpPr>
          <p:cNvPr id="20" name="Text 18"/>
          <p:cNvSpPr/>
          <p:nvPr/>
        </p:nvSpPr>
        <p:spPr>
          <a:xfrm>
            <a:off x="274320" y="1344168"/>
            <a:ext cx="1920240" cy="274320"/>
          </a:xfrm>
          <a:prstGeom prst="rect">
            <a:avLst/>
          </a:prstGeom>
          <a:noFill/>
          <a:ln/>
        </p:spPr>
        <p:txBody>
          <a:bodyPr wrap="square" rtlCol="0" anchor="ctr"/>
          <a:lstStyle/>
          <a:p>
            <a:pPr indent="0" marL="0">
              <a:buNone/>
            </a:pPr>
            <a:r>
              <a:rPr lang="en-US" sz="1100" b="1" dirty="0">
                <a:solidFill>
                  <a:srgbClr val="CC2222"/>
                </a:solidFill>
              </a:rPr>
              <a:t>Communism</a:t>
            </a:r>
            <a:endParaRPr lang="en-US" sz="1100" dirty="0"/>
          </a:p>
        </p:txBody>
      </p:sp>
      <p:sp>
        <p:nvSpPr>
          <p:cNvPr id="21" name="Shape 19"/>
          <p:cNvSpPr/>
          <p:nvPr/>
        </p:nvSpPr>
        <p:spPr>
          <a:xfrm>
            <a:off x="274320" y="1645920"/>
            <a:ext cx="822960" cy="164592"/>
          </a:xfrm>
          <a:prstGeom prst="rect">
            <a:avLst/>
          </a:prstGeom>
          <a:solidFill>
            <a:srgbClr val="CC2222"/>
          </a:solidFill>
          <a:ln/>
        </p:spPr>
      </p:sp>
      <p:sp>
        <p:nvSpPr>
          <p:cNvPr id="22" name="Text 20"/>
          <p:cNvSpPr/>
          <p:nvPr/>
        </p:nvSpPr>
        <p:spPr>
          <a:xfrm>
            <a:off x="274320" y="1645920"/>
            <a:ext cx="822960" cy="164592"/>
          </a:xfrm>
          <a:prstGeom prst="rect">
            <a:avLst/>
          </a:prstGeom>
          <a:noFill/>
          <a:ln/>
        </p:spPr>
        <p:txBody>
          <a:bodyPr wrap="square" rtlCol="0" anchor="ctr"/>
          <a:lstStyle/>
          <a:p>
            <a:pPr algn="ctr" indent="0" marL="0">
              <a:buNone/>
            </a:pPr>
            <a:r>
              <a:rPr lang="en-US" sz="750" b="1" dirty="0">
                <a:solidFill>
                  <a:srgbClr val="000000"/>
                </a:solidFill>
              </a:rPr>
              <a:t>Far Left</a:t>
            </a:r>
            <a:endParaRPr lang="en-US" sz="750" dirty="0"/>
          </a:p>
        </p:txBody>
      </p:sp>
      <p:sp>
        <p:nvSpPr>
          <p:cNvPr id="23" name="Text 21"/>
          <p:cNvSpPr/>
          <p:nvPr/>
        </p:nvSpPr>
        <p:spPr>
          <a:xfrm>
            <a:off x="274320" y="1847088"/>
            <a:ext cx="1920240" cy="960120"/>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Classless society; collective ownership; no private property.</a:t>
            </a:r>
            <a:endParaRPr lang="en-US" sz="1000" dirty="0"/>
          </a:p>
        </p:txBody>
      </p:sp>
      <p:sp>
        <p:nvSpPr>
          <p:cNvPr id="24" name="Shape 22"/>
          <p:cNvSpPr/>
          <p:nvPr/>
        </p:nvSpPr>
        <p:spPr>
          <a:xfrm>
            <a:off x="2395728" y="1261872"/>
            <a:ext cx="2121408" cy="1737360"/>
          </a:xfrm>
          <a:prstGeom prst="rect">
            <a:avLst/>
          </a:prstGeom>
          <a:solidFill>
            <a:srgbClr val="21262D"/>
          </a:solidFill>
          <a:ln w="19050">
            <a:solidFill>
              <a:srgbClr val="E05020"/>
            </a:solidFill>
            <a:prstDash val="solid"/>
          </a:ln>
        </p:spPr>
      </p:sp>
      <p:sp>
        <p:nvSpPr>
          <p:cNvPr id="25" name="Shape 23"/>
          <p:cNvSpPr/>
          <p:nvPr/>
        </p:nvSpPr>
        <p:spPr>
          <a:xfrm>
            <a:off x="2395728" y="1261872"/>
            <a:ext cx="2121408" cy="45720"/>
          </a:xfrm>
          <a:prstGeom prst="rect">
            <a:avLst/>
          </a:prstGeom>
          <a:solidFill>
            <a:srgbClr val="E05020"/>
          </a:solidFill>
          <a:ln/>
        </p:spPr>
      </p:sp>
      <p:sp>
        <p:nvSpPr>
          <p:cNvPr id="26" name="Text 24"/>
          <p:cNvSpPr/>
          <p:nvPr/>
        </p:nvSpPr>
        <p:spPr>
          <a:xfrm>
            <a:off x="2487168" y="1344168"/>
            <a:ext cx="1920240" cy="274320"/>
          </a:xfrm>
          <a:prstGeom prst="rect">
            <a:avLst/>
          </a:prstGeom>
          <a:noFill/>
          <a:ln/>
        </p:spPr>
        <p:txBody>
          <a:bodyPr wrap="square" rtlCol="0" anchor="ctr"/>
          <a:lstStyle/>
          <a:p>
            <a:pPr indent="0" marL="0">
              <a:buNone/>
            </a:pPr>
            <a:r>
              <a:rPr lang="en-US" sz="1100" b="1" dirty="0">
                <a:solidFill>
                  <a:srgbClr val="E05020"/>
                </a:solidFill>
              </a:rPr>
              <a:t>Socialism</a:t>
            </a:r>
            <a:endParaRPr lang="en-US" sz="1100" dirty="0"/>
          </a:p>
        </p:txBody>
      </p:sp>
      <p:sp>
        <p:nvSpPr>
          <p:cNvPr id="27" name="Shape 25"/>
          <p:cNvSpPr/>
          <p:nvPr/>
        </p:nvSpPr>
        <p:spPr>
          <a:xfrm>
            <a:off x="2487168" y="1645920"/>
            <a:ext cx="822960" cy="164592"/>
          </a:xfrm>
          <a:prstGeom prst="rect">
            <a:avLst/>
          </a:prstGeom>
          <a:solidFill>
            <a:srgbClr val="E05020"/>
          </a:solidFill>
          <a:ln/>
        </p:spPr>
      </p:sp>
      <p:sp>
        <p:nvSpPr>
          <p:cNvPr id="28" name="Text 26"/>
          <p:cNvSpPr/>
          <p:nvPr/>
        </p:nvSpPr>
        <p:spPr>
          <a:xfrm>
            <a:off x="2487168" y="1645920"/>
            <a:ext cx="822960" cy="164592"/>
          </a:xfrm>
          <a:prstGeom prst="rect">
            <a:avLst/>
          </a:prstGeom>
          <a:noFill/>
          <a:ln/>
        </p:spPr>
        <p:txBody>
          <a:bodyPr wrap="square" rtlCol="0" anchor="ctr"/>
          <a:lstStyle/>
          <a:p>
            <a:pPr algn="ctr" indent="0" marL="0">
              <a:buNone/>
            </a:pPr>
            <a:r>
              <a:rPr lang="en-US" sz="750" b="1" dirty="0">
                <a:solidFill>
                  <a:srgbClr val="000000"/>
                </a:solidFill>
              </a:rPr>
              <a:t>Left</a:t>
            </a:r>
            <a:endParaRPr lang="en-US" sz="750" dirty="0"/>
          </a:p>
        </p:txBody>
      </p:sp>
      <p:sp>
        <p:nvSpPr>
          <p:cNvPr id="29" name="Text 27"/>
          <p:cNvSpPr/>
          <p:nvPr/>
        </p:nvSpPr>
        <p:spPr>
          <a:xfrm>
            <a:off x="2487168" y="1847088"/>
            <a:ext cx="1920240" cy="960120"/>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State ownership of key industries; equitable distribution; strong welfare.</a:t>
            </a:r>
            <a:endParaRPr lang="en-US" sz="1000" dirty="0"/>
          </a:p>
        </p:txBody>
      </p:sp>
      <p:sp>
        <p:nvSpPr>
          <p:cNvPr id="30" name="Shape 28"/>
          <p:cNvSpPr/>
          <p:nvPr/>
        </p:nvSpPr>
        <p:spPr>
          <a:xfrm>
            <a:off x="4608576" y="1261872"/>
            <a:ext cx="2121408" cy="1737360"/>
          </a:xfrm>
          <a:prstGeom prst="rect">
            <a:avLst/>
          </a:prstGeom>
          <a:solidFill>
            <a:srgbClr val="21262D"/>
          </a:solidFill>
          <a:ln w="19050">
            <a:solidFill>
              <a:srgbClr val="D29922"/>
            </a:solidFill>
            <a:prstDash val="solid"/>
          </a:ln>
        </p:spPr>
      </p:sp>
      <p:sp>
        <p:nvSpPr>
          <p:cNvPr id="31" name="Shape 29"/>
          <p:cNvSpPr/>
          <p:nvPr/>
        </p:nvSpPr>
        <p:spPr>
          <a:xfrm>
            <a:off x="4608576" y="1261872"/>
            <a:ext cx="2121408" cy="45720"/>
          </a:xfrm>
          <a:prstGeom prst="rect">
            <a:avLst/>
          </a:prstGeom>
          <a:solidFill>
            <a:srgbClr val="D29922"/>
          </a:solidFill>
          <a:ln/>
        </p:spPr>
      </p:sp>
      <p:sp>
        <p:nvSpPr>
          <p:cNvPr id="32" name="Text 30"/>
          <p:cNvSpPr/>
          <p:nvPr/>
        </p:nvSpPr>
        <p:spPr>
          <a:xfrm>
            <a:off x="4700016" y="1344168"/>
            <a:ext cx="1920240" cy="274320"/>
          </a:xfrm>
          <a:prstGeom prst="rect">
            <a:avLst/>
          </a:prstGeom>
          <a:noFill/>
          <a:ln/>
        </p:spPr>
        <p:txBody>
          <a:bodyPr wrap="square" rtlCol="0" anchor="ctr"/>
          <a:lstStyle/>
          <a:p>
            <a:pPr indent="0" marL="0">
              <a:buNone/>
            </a:pPr>
            <a:r>
              <a:rPr lang="en-US" sz="1100" b="1" dirty="0">
                <a:solidFill>
                  <a:srgbClr val="D29922"/>
                </a:solidFill>
              </a:rPr>
              <a:t>Social Democracy</a:t>
            </a:r>
            <a:endParaRPr lang="en-US" sz="1100" dirty="0"/>
          </a:p>
        </p:txBody>
      </p:sp>
      <p:sp>
        <p:nvSpPr>
          <p:cNvPr id="33" name="Shape 31"/>
          <p:cNvSpPr/>
          <p:nvPr/>
        </p:nvSpPr>
        <p:spPr>
          <a:xfrm>
            <a:off x="4700016" y="1645920"/>
            <a:ext cx="822960" cy="164592"/>
          </a:xfrm>
          <a:prstGeom prst="rect">
            <a:avLst/>
          </a:prstGeom>
          <a:solidFill>
            <a:srgbClr val="D29922"/>
          </a:solidFill>
          <a:ln/>
        </p:spPr>
      </p:sp>
      <p:sp>
        <p:nvSpPr>
          <p:cNvPr id="34" name="Text 32"/>
          <p:cNvSpPr/>
          <p:nvPr/>
        </p:nvSpPr>
        <p:spPr>
          <a:xfrm>
            <a:off x="4700016" y="1645920"/>
            <a:ext cx="822960" cy="164592"/>
          </a:xfrm>
          <a:prstGeom prst="rect">
            <a:avLst/>
          </a:prstGeom>
          <a:noFill/>
          <a:ln/>
        </p:spPr>
        <p:txBody>
          <a:bodyPr wrap="square" rtlCol="0" anchor="ctr"/>
          <a:lstStyle/>
          <a:p>
            <a:pPr algn="ctr" indent="0" marL="0">
              <a:buNone/>
            </a:pPr>
            <a:r>
              <a:rPr lang="en-US" sz="750" b="1" dirty="0">
                <a:solidFill>
                  <a:srgbClr val="000000"/>
                </a:solidFill>
              </a:rPr>
              <a:t>Centre-Left</a:t>
            </a:r>
            <a:endParaRPr lang="en-US" sz="750" dirty="0"/>
          </a:p>
        </p:txBody>
      </p:sp>
      <p:sp>
        <p:nvSpPr>
          <p:cNvPr id="35" name="Text 33"/>
          <p:cNvSpPr/>
          <p:nvPr/>
        </p:nvSpPr>
        <p:spPr>
          <a:xfrm>
            <a:off x="4700016" y="1847088"/>
            <a:ext cx="1920240" cy="960120"/>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Free market + strong regulation; universal healthcare, education, safety nets.</a:t>
            </a:r>
            <a:endParaRPr lang="en-US" sz="1000" dirty="0"/>
          </a:p>
        </p:txBody>
      </p:sp>
      <p:sp>
        <p:nvSpPr>
          <p:cNvPr id="36" name="Shape 34"/>
          <p:cNvSpPr/>
          <p:nvPr/>
        </p:nvSpPr>
        <p:spPr>
          <a:xfrm>
            <a:off x="6821424" y="1261872"/>
            <a:ext cx="2121408" cy="1737360"/>
          </a:xfrm>
          <a:prstGeom prst="rect">
            <a:avLst/>
          </a:prstGeom>
          <a:solidFill>
            <a:srgbClr val="21262D"/>
          </a:solidFill>
          <a:ln w="19050">
            <a:solidFill>
              <a:srgbClr val="3FB950"/>
            </a:solidFill>
            <a:prstDash val="solid"/>
          </a:ln>
        </p:spPr>
      </p:sp>
      <p:sp>
        <p:nvSpPr>
          <p:cNvPr id="37" name="Shape 35"/>
          <p:cNvSpPr/>
          <p:nvPr/>
        </p:nvSpPr>
        <p:spPr>
          <a:xfrm>
            <a:off x="6821424" y="1261872"/>
            <a:ext cx="2121408" cy="45720"/>
          </a:xfrm>
          <a:prstGeom prst="rect">
            <a:avLst/>
          </a:prstGeom>
          <a:solidFill>
            <a:srgbClr val="3FB950"/>
          </a:solidFill>
          <a:ln/>
        </p:spPr>
      </p:sp>
      <p:sp>
        <p:nvSpPr>
          <p:cNvPr id="38" name="Text 36"/>
          <p:cNvSpPr/>
          <p:nvPr/>
        </p:nvSpPr>
        <p:spPr>
          <a:xfrm>
            <a:off x="6912864" y="1344168"/>
            <a:ext cx="1920240" cy="274320"/>
          </a:xfrm>
          <a:prstGeom prst="rect">
            <a:avLst/>
          </a:prstGeom>
          <a:noFill/>
          <a:ln/>
        </p:spPr>
        <p:txBody>
          <a:bodyPr wrap="square" rtlCol="0" anchor="ctr"/>
          <a:lstStyle/>
          <a:p>
            <a:pPr indent="0" marL="0">
              <a:buNone/>
            </a:pPr>
            <a:r>
              <a:rPr lang="en-US" sz="1100" b="1" dirty="0">
                <a:solidFill>
                  <a:srgbClr val="3FB950"/>
                </a:solidFill>
              </a:rPr>
              <a:t>Liberalism</a:t>
            </a:r>
            <a:endParaRPr lang="en-US" sz="1100" dirty="0"/>
          </a:p>
        </p:txBody>
      </p:sp>
      <p:sp>
        <p:nvSpPr>
          <p:cNvPr id="39" name="Shape 37"/>
          <p:cNvSpPr/>
          <p:nvPr/>
        </p:nvSpPr>
        <p:spPr>
          <a:xfrm>
            <a:off x="6912864" y="1645920"/>
            <a:ext cx="822960" cy="164592"/>
          </a:xfrm>
          <a:prstGeom prst="rect">
            <a:avLst/>
          </a:prstGeom>
          <a:solidFill>
            <a:srgbClr val="3FB950"/>
          </a:solidFill>
          <a:ln/>
        </p:spPr>
      </p:sp>
      <p:sp>
        <p:nvSpPr>
          <p:cNvPr id="40" name="Text 38"/>
          <p:cNvSpPr/>
          <p:nvPr/>
        </p:nvSpPr>
        <p:spPr>
          <a:xfrm>
            <a:off x="6912864" y="1645920"/>
            <a:ext cx="822960" cy="164592"/>
          </a:xfrm>
          <a:prstGeom prst="rect">
            <a:avLst/>
          </a:prstGeom>
          <a:noFill/>
          <a:ln/>
        </p:spPr>
        <p:txBody>
          <a:bodyPr wrap="square" rtlCol="0" anchor="ctr"/>
          <a:lstStyle/>
          <a:p>
            <a:pPr algn="ctr" indent="0" marL="0">
              <a:buNone/>
            </a:pPr>
            <a:r>
              <a:rPr lang="en-US" sz="750" b="1" dirty="0">
                <a:solidFill>
                  <a:srgbClr val="000000"/>
                </a:solidFill>
              </a:rPr>
              <a:t>Centre</a:t>
            </a:r>
            <a:endParaRPr lang="en-US" sz="750" dirty="0"/>
          </a:p>
        </p:txBody>
      </p:sp>
      <p:sp>
        <p:nvSpPr>
          <p:cNvPr id="41" name="Text 39"/>
          <p:cNvSpPr/>
          <p:nvPr/>
        </p:nvSpPr>
        <p:spPr>
          <a:xfrm>
            <a:off x="6912864" y="1847088"/>
            <a:ext cx="1920240" cy="960120"/>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Individual rights, free markets, rule of law, democracy, limited govt.</a:t>
            </a:r>
            <a:endParaRPr lang="en-US" sz="1000" dirty="0"/>
          </a:p>
        </p:txBody>
      </p:sp>
      <p:sp>
        <p:nvSpPr>
          <p:cNvPr id="42" name="Shape 40"/>
          <p:cNvSpPr/>
          <p:nvPr/>
        </p:nvSpPr>
        <p:spPr>
          <a:xfrm>
            <a:off x="731520" y="3127248"/>
            <a:ext cx="2468880" cy="1737360"/>
          </a:xfrm>
          <a:prstGeom prst="rect">
            <a:avLst/>
          </a:prstGeom>
          <a:solidFill>
            <a:srgbClr val="21262D"/>
          </a:solidFill>
          <a:ln w="19050">
            <a:solidFill>
              <a:srgbClr val="1A8CA8"/>
            </a:solidFill>
            <a:prstDash val="solid"/>
          </a:ln>
        </p:spPr>
      </p:sp>
      <p:sp>
        <p:nvSpPr>
          <p:cNvPr id="43" name="Shape 41"/>
          <p:cNvSpPr/>
          <p:nvPr/>
        </p:nvSpPr>
        <p:spPr>
          <a:xfrm>
            <a:off x="731520" y="3127248"/>
            <a:ext cx="2468880" cy="45720"/>
          </a:xfrm>
          <a:prstGeom prst="rect">
            <a:avLst/>
          </a:prstGeom>
          <a:solidFill>
            <a:srgbClr val="1A8CA8"/>
          </a:solidFill>
          <a:ln/>
        </p:spPr>
      </p:sp>
      <p:sp>
        <p:nvSpPr>
          <p:cNvPr id="44" name="Text 42"/>
          <p:cNvSpPr/>
          <p:nvPr/>
        </p:nvSpPr>
        <p:spPr>
          <a:xfrm>
            <a:off x="822960" y="3209544"/>
            <a:ext cx="2286000" cy="274320"/>
          </a:xfrm>
          <a:prstGeom prst="rect">
            <a:avLst/>
          </a:prstGeom>
          <a:noFill/>
          <a:ln/>
        </p:spPr>
        <p:txBody>
          <a:bodyPr wrap="square" rtlCol="0" anchor="ctr"/>
          <a:lstStyle/>
          <a:p>
            <a:pPr indent="0" marL="0">
              <a:buNone/>
            </a:pPr>
            <a:r>
              <a:rPr lang="en-US" sz="1100" b="1" dirty="0">
                <a:solidFill>
                  <a:srgbClr val="1A8CA8"/>
                </a:solidFill>
              </a:rPr>
              <a:t>Conservatism</a:t>
            </a:r>
            <a:endParaRPr lang="en-US" sz="1100" dirty="0"/>
          </a:p>
        </p:txBody>
      </p:sp>
      <p:sp>
        <p:nvSpPr>
          <p:cNvPr id="45" name="Shape 43"/>
          <p:cNvSpPr/>
          <p:nvPr/>
        </p:nvSpPr>
        <p:spPr>
          <a:xfrm>
            <a:off x="822960" y="3511296"/>
            <a:ext cx="822960" cy="164592"/>
          </a:xfrm>
          <a:prstGeom prst="rect">
            <a:avLst/>
          </a:prstGeom>
          <a:solidFill>
            <a:srgbClr val="1A8CA8"/>
          </a:solidFill>
          <a:ln/>
        </p:spPr>
      </p:sp>
      <p:sp>
        <p:nvSpPr>
          <p:cNvPr id="46" name="Text 44"/>
          <p:cNvSpPr/>
          <p:nvPr/>
        </p:nvSpPr>
        <p:spPr>
          <a:xfrm>
            <a:off x="822960" y="3511296"/>
            <a:ext cx="822960" cy="164592"/>
          </a:xfrm>
          <a:prstGeom prst="rect">
            <a:avLst/>
          </a:prstGeom>
          <a:noFill/>
          <a:ln/>
        </p:spPr>
        <p:txBody>
          <a:bodyPr wrap="square" rtlCol="0" anchor="ctr"/>
          <a:lstStyle/>
          <a:p>
            <a:pPr algn="ctr" indent="0" marL="0">
              <a:buNone/>
            </a:pPr>
            <a:r>
              <a:rPr lang="en-US" sz="750" b="1" dirty="0">
                <a:solidFill>
                  <a:srgbClr val="000000"/>
                </a:solidFill>
              </a:rPr>
              <a:t>Centre-Right</a:t>
            </a:r>
            <a:endParaRPr lang="en-US" sz="750" dirty="0"/>
          </a:p>
        </p:txBody>
      </p:sp>
      <p:sp>
        <p:nvSpPr>
          <p:cNvPr id="47" name="Text 45"/>
          <p:cNvSpPr/>
          <p:nvPr/>
        </p:nvSpPr>
        <p:spPr>
          <a:xfrm>
            <a:off x="822960" y="3712464"/>
            <a:ext cx="2286000" cy="960120"/>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Traditional values, free markets, limited govt, national defense, gradual change.</a:t>
            </a:r>
            <a:endParaRPr lang="en-US" sz="1000" dirty="0"/>
          </a:p>
        </p:txBody>
      </p:sp>
      <p:sp>
        <p:nvSpPr>
          <p:cNvPr id="48" name="Shape 46"/>
          <p:cNvSpPr/>
          <p:nvPr/>
        </p:nvSpPr>
        <p:spPr>
          <a:xfrm>
            <a:off x="3383280" y="3127248"/>
            <a:ext cx="2468880" cy="1737360"/>
          </a:xfrm>
          <a:prstGeom prst="rect">
            <a:avLst/>
          </a:prstGeom>
          <a:solidFill>
            <a:srgbClr val="21262D"/>
          </a:solidFill>
          <a:ln w="19050">
            <a:solidFill>
              <a:srgbClr val="1F6FEB"/>
            </a:solidFill>
            <a:prstDash val="solid"/>
          </a:ln>
        </p:spPr>
      </p:sp>
      <p:sp>
        <p:nvSpPr>
          <p:cNvPr id="49" name="Shape 47"/>
          <p:cNvSpPr/>
          <p:nvPr/>
        </p:nvSpPr>
        <p:spPr>
          <a:xfrm>
            <a:off x="3383280" y="3127248"/>
            <a:ext cx="2468880" cy="45720"/>
          </a:xfrm>
          <a:prstGeom prst="rect">
            <a:avLst/>
          </a:prstGeom>
          <a:solidFill>
            <a:srgbClr val="1F6FEB"/>
          </a:solidFill>
          <a:ln/>
        </p:spPr>
      </p:sp>
      <p:sp>
        <p:nvSpPr>
          <p:cNvPr id="50" name="Text 48"/>
          <p:cNvSpPr/>
          <p:nvPr/>
        </p:nvSpPr>
        <p:spPr>
          <a:xfrm>
            <a:off x="3474720" y="3209544"/>
            <a:ext cx="2286000" cy="274320"/>
          </a:xfrm>
          <a:prstGeom prst="rect">
            <a:avLst/>
          </a:prstGeom>
          <a:noFill/>
          <a:ln/>
        </p:spPr>
        <p:txBody>
          <a:bodyPr wrap="square" rtlCol="0" anchor="ctr"/>
          <a:lstStyle/>
          <a:p>
            <a:pPr indent="0" marL="0">
              <a:buNone/>
            </a:pPr>
            <a:r>
              <a:rPr lang="en-US" sz="1100" b="1" dirty="0">
                <a:solidFill>
                  <a:srgbClr val="1F6FEB"/>
                </a:solidFill>
              </a:rPr>
              <a:t>Libertarianism</a:t>
            </a:r>
            <a:endParaRPr lang="en-US" sz="1100" dirty="0"/>
          </a:p>
        </p:txBody>
      </p:sp>
      <p:sp>
        <p:nvSpPr>
          <p:cNvPr id="51" name="Shape 49"/>
          <p:cNvSpPr/>
          <p:nvPr/>
        </p:nvSpPr>
        <p:spPr>
          <a:xfrm>
            <a:off x="3474720" y="3511296"/>
            <a:ext cx="822960" cy="164592"/>
          </a:xfrm>
          <a:prstGeom prst="rect">
            <a:avLst/>
          </a:prstGeom>
          <a:solidFill>
            <a:srgbClr val="1F6FEB"/>
          </a:solidFill>
          <a:ln/>
        </p:spPr>
      </p:sp>
      <p:sp>
        <p:nvSpPr>
          <p:cNvPr id="52" name="Text 50"/>
          <p:cNvSpPr/>
          <p:nvPr/>
        </p:nvSpPr>
        <p:spPr>
          <a:xfrm>
            <a:off x="3474720" y="3511296"/>
            <a:ext cx="822960" cy="164592"/>
          </a:xfrm>
          <a:prstGeom prst="rect">
            <a:avLst/>
          </a:prstGeom>
          <a:noFill/>
          <a:ln/>
        </p:spPr>
        <p:txBody>
          <a:bodyPr wrap="square" rtlCol="0" anchor="ctr"/>
          <a:lstStyle/>
          <a:p>
            <a:pPr algn="ctr" indent="0" marL="0">
              <a:buNone/>
            </a:pPr>
            <a:r>
              <a:rPr lang="en-US" sz="750" b="1" dirty="0">
                <a:solidFill>
                  <a:srgbClr val="000000"/>
                </a:solidFill>
              </a:rPr>
              <a:t>Right</a:t>
            </a:r>
            <a:endParaRPr lang="en-US" sz="750" dirty="0"/>
          </a:p>
        </p:txBody>
      </p:sp>
      <p:sp>
        <p:nvSpPr>
          <p:cNvPr id="53" name="Text 51"/>
          <p:cNvSpPr/>
          <p:nvPr/>
        </p:nvSpPr>
        <p:spPr>
          <a:xfrm>
            <a:off x="3474720" y="3712464"/>
            <a:ext cx="2286000" cy="960120"/>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Maximum individual freedom; minimal government; free markets; personal responsibility.</a:t>
            </a:r>
            <a:endParaRPr lang="en-US" sz="1000" dirty="0"/>
          </a:p>
        </p:txBody>
      </p:sp>
      <p:sp>
        <p:nvSpPr>
          <p:cNvPr id="54" name="Shape 52"/>
          <p:cNvSpPr/>
          <p:nvPr/>
        </p:nvSpPr>
        <p:spPr>
          <a:xfrm>
            <a:off x="6035040" y="3127248"/>
            <a:ext cx="2468880" cy="1737360"/>
          </a:xfrm>
          <a:prstGeom prst="rect">
            <a:avLst/>
          </a:prstGeom>
          <a:solidFill>
            <a:srgbClr val="21262D"/>
          </a:solidFill>
          <a:ln w="19050">
            <a:solidFill>
              <a:srgbClr val="8957E5"/>
            </a:solidFill>
            <a:prstDash val="solid"/>
          </a:ln>
        </p:spPr>
      </p:sp>
      <p:sp>
        <p:nvSpPr>
          <p:cNvPr id="55" name="Shape 53"/>
          <p:cNvSpPr/>
          <p:nvPr/>
        </p:nvSpPr>
        <p:spPr>
          <a:xfrm>
            <a:off x="6035040" y="3127248"/>
            <a:ext cx="2468880" cy="45720"/>
          </a:xfrm>
          <a:prstGeom prst="rect">
            <a:avLst/>
          </a:prstGeom>
          <a:solidFill>
            <a:srgbClr val="8957E5"/>
          </a:solidFill>
          <a:ln/>
        </p:spPr>
      </p:sp>
      <p:sp>
        <p:nvSpPr>
          <p:cNvPr id="56" name="Text 54"/>
          <p:cNvSpPr/>
          <p:nvPr/>
        </p:nvSpPr>
        <p:spPr>
          <a:xfrm>
            <a:off x="6126480" y="3209544"/>
            <a:ext cx="2286000" cy="274320"/>
          </a:xfrm>
          <a:prstGeom prst="rect">
            <a:avLst/>
          </a:prstGeom>
          <a:noFill/>
          <a:ln/>
        </p:spPr>
        <p:txBody>
          <a:bodyPr wrap="square" rtlCol="0" anchor="ctr"/>
          <a:lstStyle/>
          <a:p>
            <a:pPr indent="0" marL="0">
              <a:buNone/>
            </a:pPr>
            <a:r>
              <a:rPr lang="en-US" sz="1100" b="1" dirty="0">
                <a:solidFill>
                  <a:srgbClr val="8957E5"/>
                </a:solidFill>
              </a:rPr>
              <a:t>Authoritarianism</a:t>
            </a:r>
            <a:endParaRPr lang="en-US" sz="1100" dirty="0"/>
          </a:p>
        </p:txBody>
      </p:sp>
      <p:sp>
        <p:nvSpPr>
          <p:cNvPr id="57" name="Shape 55"/>
          <p:cNvSpPr/>
          <p:nvPr/>
        </p:nvSpPr>
        <p:spPr>
          <a:xfrm>
            <a:off x="6126480" y="3511296"/>
            <a:ext cx="822960" cy="164592"/>
          </a:xfrm>
          <a:prstGeom prst="rect">
            <a:avLst/>
          </a:prstGeom>
          <a:solidFill>
            <a:srgbClr val="8957E5"/>
          </a:solidFill>
          <a:ln/>
        </p:spPr>
      </p:sp>
      <p:sp>
        <p:nvSpPr>
          <p:cNvPr id="58" name="Text 56"/>
          <p:cNvSpPr/>
          <p:nvPr/>
        </p:nvSpPr>
        <p:spPr>
          <a:xfrm>
            <a:off x="6126480" y="3511296"/>
            <a:ext cx="822960" cy="164592"/>
          </a:xfrm>
          <a:prstGeom prst="rect">
            <a:avLst/>
          </a:prstGeom>
          <a:noFill/>
          <a:ln/>
        </p:spPr>
        <p:txBody>
          <a:bodyPr wrap="square" rtlCol="0" anchor="ctr"/>
          <a:lstStyle/>
          <a:p>
            <a:pPr algn="ctr" indent="0" marL="0">
              <a:buNone/>
            </a:pPr>
            <a:r>
              <a:rPr lang="en-US" sz="750" b="1" dirty="0">
                <a:solidFill>
                  <a:srgbClr val="000000"/>
                </a:solidFill>
              </a:rPr>
              <a:t>Far Right</a:t>
            </a:r>
            <a:endParaRPr lang="en-US" sz="750" dirty="0"/>
          </a:p>
        </p:txBody>
      </p:sp>
      <p:sp>
        <p:nvSpPr>
          <p:cNvPr id="59" name="Text 57"/>
          <p:cNvSpPr/>
          <p:nvPr/>
        </p:nvSpPr>
        <p:spPr>
          <a:xfrm>
            <a:off x="6126480" y="3712464"/>
            <a:ext cx="2286000" cy="960120"/>
          </a:xfrm>
          <a:prstGeom prst="rect">
            <a:avLst/>
          </a:prstGeom>
          <a:noFill/>
          <a:ln/>
        </p:spPr>
        <p:txBody>
          <a:bodyPr wrap="square" rtlCol="0" anchor="ctr"/>
          <a:lstStyle/>
          <a:p>
            <a:pPr indent="0" marL="0">
              <a:buNone/>
            </a:pPr>
            <a:r>
              <a:rPr lang="en-US" sz="1000" dirty="0">
                <a:solidFill>
                  <a:srgbClr val="E6EDF3"/>
                </a:solidFill>
                <a:latin typeface="Calibri" pitchFamily="34" charset="0"/>
                <a:ea typeface="Calibri" pitchFamily="34" charset="-122"/>
                <a:cs typeface="Calibri" pitchFamily="34" charset="-120"/>
              </a:rPr>
              <a:t>Dictatorial power, suppression of opposition, strong nationalism, autocratic rule.</a:t>
            </a:r>
            <a:endParaRPr lang="en-US" sz="1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34">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9144000" cy="621792"/>
          </a:xfrm>
          <a:prstGeom prst="rect">
            <a:avLst/>
          </a:prstGeom>
          <a:solidFill>
            <a:srgbClr val="21262D"/>
          </a:solidFill>
          <a:ln/>
        </p:spPr>
      </p:sp>
      <p:sp>
        <p:nvSpPr>
          <p:cNvPr id="3" name="Text 1"/>
          <p:cNvSpPr/>
          <p:nvPr/>
        </p:nvSpPr>
        <p:spPr>
          <a:xfrm>
            <a:off x="365760" y="91440"/>
            <a:ext cx="8412480" cy="457200"/>
          </a:xfrm>
          <a:prstGeom prst="rect">
            <a:avLst/>
          </a:prstGeom>
          <a:noFill/>
          <a:ln/>
        </p:spPr>
        <p:txBody>
          <a:bodyPr wrap="square" rtlCol="0" anchor="ctr"/>
          <a:lstStyle/>
          <a:p>
            <a:pPr indent="0" marL="0">
              <a:buNone/>
            </a:pPr>
            <a:r>
              <a:rPr lang="en-US" sz="1800" b="1" spc="300" kern="0" dirty="0">
                <a:solidFill>
                  <a:srgbClr val="F0C040"/>
                </a:solidFill>
              </a:rPr>
              <a:t>✨  KEY TAKEAWAYS &amp; CIVIC ESSENTIALS</a:t>
            </a:r>
            <a:endParaRPr lang="en-US" sz="1800" dirty="0"/>
          </a:p>
        </p:txBody>
      </p:sp>
      <p:sp>
        <p:nvSpPr>
          <p:cNvPr id="4" name="Shape 2"/>
          <p:cNvSpPr/>
          <p:nvPr/>
        </p:nvSpPr>
        <p:spPr>
          <a:xfrm>
            <a:off x="182880" y="749808"/>
            <a:ext cx="4297680" cy="1325880"/>
          </a:xfrm>
          <a:prstGeom prst="rect">
            <a:avLst/>
          </a:prstGeom>
          <a:solidFill>
            <a:srgbClr val="21262D"/>
          </a:solidFill>
          <a:ln w="19050">
            <a:solidFill>
              <a:srgbClr val="58A6FF"/>
            </a:solidFill>
            <a:prstDash val="solid"/>
          </a:ln>
        </p:spPr>
      </p:sp>
      <p:sp>
        <p:nvSpPr>
          <p:cNvPr id="5" name="Shape 3"/>
          <p:cNvSpPr/>
          <p:nvPr/>
        </p:nvSpPr>
        <p:spPr>
          <a:xfrm>
            <a:off x="182880" y="749808"/>
            <a:ext cx="4297680" cy="64008"/>
          </a:xfrm>
          <a:prstGeom prst="rect">
            <a:avLst/>
          </a:prstGeom>
          <a:solidFill>
            <a:srgbClr val="58A6FF"/>
          </a:solidFill>
          <a:ln/>
        </p:spPr>
      </p:sp>
      <p:sp>
        <p:nvSpPr>
          <p:cNvPr id="6" name="Text 4"/>
          <p:cNvSpPr/>
          <p:nvPr/>
        </p:nvSpPr>
        <p:spPr>
          <a:xfrm>
            <a:off x="292608" y="877824"/>
            <a:ext cx="4023360" cy="292608"/>
          </a:xfrm>
          <a:prstGeom prst="rect">
            <a:avLst/>
          </a:prstGeom>
          <a:noFill/>
          <a:ln/>
        </p:spPr>
        <p:txBody>
          <a:bodyPr wrap="square" rtlCol="0" anchor="ctr"/>
          <a:lstStyle/>
          <a:p>
            <a:pPr indent="0" marL="0">
              <a:buNone/>
            </a:pPr>
            <a:r>
              <a:rPr lang="en-US" sz="1300" b="1" dirty="0">
                <a:solidFill>
                  <a:srgbClr val="58A6FF"/>
                </a:solidFill>
              </a:rPr>
              <a:t>🗳️  Vote is Power</a:t>
            </a:r>
            <a:endParaRPr lang="en-US" sz="1300" dirty="0"/>
          </a:p>
        </p:txBody>
      </p:sp>
      <p:sp>
        <p:nvSpPr>
          <p:cNvPr id="7" name="Text 5"/>
          <p:cNvSpPr/>
          <p:nvPr/>
        </p:nvSpPr>
        <p:spPr>
          <a:xfrm>
            <a:off x="292608" y="1207008"/>
            <a:ext cx="4023360" cy="777240"/>
          </a:xfrm>
          <a:prstGeom prst="rect">
            <a:avLst/>
          </a:prstGeom>
          <a:noFill/>
          <a:ln/>
        </p:spPr>
        <p:txBody>
          <a:bodyPr wrap="square" rtlCol="0" anchor="ctr"/>
          <a:lstStyle/>
          <a:p>
            <a:pPr indent="0" marL="0">
              <a:buNone/>
            </a:pPr>
            <a:r>
              <a:rPr lang="en-US" sz="1100" dirty="0">
                <a:solidFill>
                  <a:srgbClr val="E6EDF3"/>
                </a:solidFill>
                <a:latin typeface="Calibri" pitchFamily="34" charset="0"/>
                <a:ea typeface="Calibri" pitchFamily="34" charset="-122"/>
                <a:cs typeface="Calibri" pitchFamily="34" charset="-120"/>
              </a:rPr>
              <a:t>Universal suffrage + free elections + rule of law = the foundation of democracy. Know your right.</a:t>
            </a:r>
            <a:endParaRPr lang="en-US" sz="1100" dirty="0"/>
          </a:p>
        </p:txBody>
      </p:sp>
      <p:sp>
        <p:nvSpPr>
          <p:cNvPr id="8" name="Shape 6"/>
          <p:cNvSpPr/>
          <p:nvPr/>
        </p:nvSpPr>
        <p:spPr>
          <a:xfrm>
            <a:off x="4663440" y="749808"/>
            <a:ext cx="4297680" cy="1325880"/>
          </a:xfrm>
          <a:prstGeom prst="rect">
            <a:avLst/>
          </a:prstGeom>
          <a:solidFill>
            <a:srgbClr val="21262D"/>
          </a:solidFill>
          <a:ln w="19050">
            <a:solidFill>
              <a:srgbClr val="F0C040"/>
            </a:solidFill>
            <a:prstDash val="solid"/>
          </a:ln>
        </p:spPr>
      </p:sp>
      <p:sp>
        <p:nvSpPr>
          <p:cNvPr id="9" name="Shape 7"/>
          <p:cNvSpPr/>
          <p:nvPr/>
        </p:nvSpPr>
        <p:spPr>
          <a:xfrm>
            <a:off x="4663440" y="749808"/>
            <a:ext cx="4297680" cy="64008"/>
          </a:xfrm>
          <a:prstGeom prst="rect">
            <a:avLst/>
          </a:prstGeom>
          <a:solidFill>
            <a:srgbClr val="F0C040"/>
          </a:solidFill>
          <a:ln/>
        </p:spPr>
      </p:sp>
      <p:sp>
        <p:nvSpPr>
          <p:cNvPr id="10" name="Text 8"/>
          <p:cNvSpPr/>
          <p:nvPr/>
        </p:nvSpPr>
        <p:spPr>
          <a:xfrm>
            <a:off x="4773168" y="877824"/>
            <a:ext cx="4023360" cy="292608"/>
          </a:xfrm>
          <a:prstGeom prst="rect">
            <a:avLst/>
          </a:prstGeom>
          <a:noFill/>
          <a:ln/>
        </p:spPr>
        <p:txBody>
          <a:bodyPr wrap="square" rtlCol="0" anchor="ctr"/>
          <a:lstStyle/>
          <a:p>
            <a:pPr indent="0" marL="0">
              <a:buNone/>
            </a:pPr>
            <a:r>
              <a:rPr lang="en-US" sz="1300" b="1" dirty="0">
                <a:solidFill>
                  <a:srgbClr val="F0C040"/>
                </a:solidFill>
              </a:rPr>
              <a:t>⚖️  Rule of Law is Sacred</a:t>
            </a:r>
            <a:endParaRPr lang="en-US" sz="1300" dirty="0"/>
          </a:p>
        </p:txBody>
      </p:sp>
      <p:sp>
        <p:nvSpPr>
          <p:cNvPr id="11" name="Text 9"/>
          <p:cNvSpPr/>
          <p:nvPr/>
        </p:nvSpPr>
        <p:spPr>
          <a:xfrm>
            <a:off x="4773168" y="1207008"/>
            <a:ext cx="4023360" cy="777240"/>
          </a:xfrm>
          <a:prstGeom prst="rect">
            <a:avLst/>
          </a:prstGeom>
          <a:noFill/>
          <a:ln/>
        </p:spPr>
        <p:txBody>
          <a:bodyPr wrap="square" rtlCol="0" anchor="ctr"/>
          <a:lstStyle/>
          <a:p>
            <a:pPr indent="0" marL="0">
              <a:buNone/>
            </a:pPr>
            <a:r>
              <a:rPr lang="en-US" sz="1100" dirty="0">
                <a:solidFill>
                  <a:srgbClr val="E6EDF3"/>
                </a:solidFill>
                <a:latin typeface="Calibri" pitchFamily="34" charset="0"/>
                <a:ea typeface="Calibri" pitchFamily="34" charset="-122"/>
                <a:cs typeface="Calibri" pitchFamily="34" charset="-120"/>
              </a:rPr>
              <a:t>No individual or government is above the law. Judiciary independence is its guardian.</a:t>
            </a:r>
            <a:endParaRPr lang="en-US" sz="1100" dirty="0"/>
          </a:p>
        </p:txBody>
      </p:sp>
      <p:sp>
        <p:nvSpPr>
          <p:cNvPr id="12" name="Shape 10"/>
          <p:cNvSpPr/>
          <p:nvPr/>
        </p:nvSpPr>
        <p:spPr>
          <a:xfrm>
            <a:off x="182880" y="2167128"/>
            <a:ext cx="4297680" cy="1325880"/>
          </a:xfrm>
          <a:prstGeom prst="rect">
            <a:avLst/>
          </a:prstGeom>
          <a:solidFill>
            <a:srgbClr val="21262D"/>
          </a:solidFill>
          <a:ln w="19050">
            <a:solidFill>
              <a:srgbClr val="3FB950"/>
            </a:solidFill>
            <a:prstDash val="solid"/>
          </a:ln>
        </p:spPr>
      </p:sp>
      <p:sp>
        <p:nvSpPr>
          <p:cNvPr id="13" name="Shape 11"/>
          <p:cNvSpPr/>
          <p:nvPr/>
        </p:nvSpPr>
        <p:spPr>
          <a:xfrm>
            <a:off x="182880" y="2167128"/>
            <a:ext cx="4297680" cy="64008"/>
          </a:xfrm>
          <a:prstGeom prst="rect">
            <a:avLst/>
          </a:prstGeom>
          <a:solidFill>
            <a:srgbClr val="3FB950"/>
          </a:solidFill>
          <a:ln/>
        </p:spPr>
      </p:sp>
      <p:sp>
        <p:nvSpPr>
          <p:cNvPr id="14" name="Text 12"/>
          <p:cNvSpPr/>
          <p:nvPr/>
        </p:nvSpPr>
        <p:spPr>
          <a:xfrm>
            <a:off x="292608" y="2295144"/>
            <a:ext cx="4023360" cy="292608"/>
          </a:xfrm>
          <a:prstGeom prst="rect">
            <a:avLst/>
          </a:prstGeom>
          <a:noFill/>
          <a:ln/>
        </p:spPr>
        <p:txBody>
          <a:bodyPr wrap="square" rtlCol="0" anchor="ctr"/>
          <a:lstStyle/>
          <a:p>
            <a:pPr indent="0" marL="0">
              <a:buNone/>
            </a:pPr>
            <a:r>
              <a:rPr lang="en-US" sz="1300" b="1" dirty="0">
                <a:solidFill>
                  <a:srgbClr val="3FB950"/>
                </a:solidFill>
              </a:rPr>
              <a:t>📜  Know Your Constitution</a:t>
            </a:r>
            <a:endParaRPr lang="en-US" sz="1300" dirty="0"/>
          </a:p>
        </p:txBody>
      </p:sp>
      <p:sp>
        <p:nvSpPr>
          <p:cNvPr id="15" name="Text 13"/>
          <p:cNvSpPr/>
          <p:nvPr/>
        </p:nvSpPr>
        <p:spPr>
          <a:xfrm>
            <a:off x="292608" y="2624328"/>
            <a:ext cx="4023360" cy="777240"/>
          </a:xfrm>
          <a:prstGeom prst="rect">
            <a:avLst/>
          </a:prstGeom>
          <a:noFill/>
          <a:ln/>
        </p:spPr>
        <p:txBody>
          <a:bodyPr wrap="square" rtlCol="0" anchor="ctr"/>
          <a:lstStyle/>
          <a:p>
            <a:pPr indent="0" marL="0">
              <a:buNone/>
            </a:pPr>
            <a:r>
              <a:rPr lang="en-US" sz="1100" dirty="0">
                <a:solidFill>
                  <a:srgbClr val="E6EDF3"/>
                </a:solidFill>
                <a:latin typeface="Calibri" pitchFamily="34" charset="0"/>
                <a:ea typeface="Calibri" pitchFamily="34" charset="-122"/>
                <a:cs typeface="Calibri" pitchFamily="34" charset="-120"/>
              </a:rPr>
              <a:t>The Preamble, Fundamental Rights, and Basic Structure Doctrine protect every citizen.</a:t>
            </a:r>
            <a:endParaRPr lang="en-US" sz="1100" dirty="0"/>
          </a:p>
        </p:txBody>
      </p:sp>
      <p:sp>
        <p:nvSpPr>
          <p:cNvPr id="16" name="Shape 14"/>
          <p:cNvSpPr/>
          <p:nvPr/>
        </p:nvSpPr>
        <p:spPr>
          <a:xfrm>
            <a:off x="4663440" y="2167128"/>
            <a:ext cx="4297680" cy="1325880"/>
          </a:xfrm>
          <a:prstGeom prst="rect">
            <a:avLst/>
          </a:prstGeom>
          <a:solidFill>
            <a:srgbClr val="21262D"/>
          </a:solidFill>
          <a:ln w="19050">
            <a:solidFill>
              <a:srgbClr val="8957E5"/>
            </a:solidFill>
            <a:prstDash val="solid"/>
          </a:ln>
        </p:spPr>
      </p:sp>
      <p:sp>
        <p:nvSpPr>
          <p:cNvPr id="17" name="Shape 15"/>
          <p:cNvSpPr/>
          <p:nvPr/>
        </p:nvSpPr>
        <p:spPr>
          <a:xfrm>
            <a:off x="4663440" y="2167128"/>
            <a:ext cx="4297680" cy="64008"/>
          </a:xfrm>
          <a:prstGeom prst="rect">
            <a:avLst/>
          </a:prstGeom>
          <a:solidFill>
            <a:srgbClr val="8957E5"/>
          </a:solidFill>
          <a:ln/>
        </p:spPr>
      </p:sp>
      <p:sp>
        <p:nvSpPr>
          <p:cNvPr id="18" name="Text 16"/>
          <p:cNvSpPr/>
          <p:nvPr/>
        </p:nvSpPr>
        <p:spPr>
          <a:xfrm>
            <a:off x="4773168" y="2295144"/>
            <a:ext cx="4023360" cy="292608"/>
          </a:xfrm>
          <a:prstGeom prst="rect">
            <a:avLst/>
          </a:prstGeom>
          <a:noFill/>
          <a:ln/>
        </p:spPr>
        <p:txBody>
          <a:bodyPr wrap="square" rtlCol="0" anchor="ctr"/>
          <a:lstStyle/>
          <a:p>
            <a:pPr indent="0" marL="0">
              <a:buNone/>
            </a:pPr>
            <a:r>
              <a:rPr lang="en-US" sz="1300" b="1" dirty="0">
                <a:solidFill>
                  <a:srgbClr val="8957E5"/>
                </a:solidFill>
              </a:rPr>
              <a:t>🏛️  Checks &amp; Balances Work</a:t>
            </a:r>
            <a:endParaRPr lang="en-US" sz="1300" dirty="0"/>
          </a:p>
        </p:txBody>
      </p:sp>
      <p:sp>
        <p:nvSpPr>
          <p:cNvPr id="19" name="Text 17"/>
          <p:cNvSpPr/>
          <p:nvPr/>
        </p:nvSpPr>
        <p:spPr>
          <a:xfrm>
            <a:off x="4773168" y="2624328"/>
            <a:ext cx="4023360" cy="777240"/>
          </a:xfrm>
          <a:prstGeom prst="rect">
            <a:avLst/>
          </a:prstGeom>
          <a:noFill/>
          <a:ln/>
        </p:spPr>
        <p:txBody>
          <a:bodyPr wrap="square" rtlCol="0" anchor="ctr"/>
          <a:lstStyle/>
          <a:p>
            <a:pPr indent="0" marL="0">
              <a:buNone/>
            </a:pPr>
            <a:r>
              <a:rPr lang="en-US" sz="1100" dirty="0">
                <a:solidFill>
                  <a:srgbClr val="E6EDF3"/>
                </a:solidFill>
                <a:latin typeface="Calibri" pitchFamily="34" charset="0"/>
                <a:ea typeface="Calibri" pitchFamily="34" charset="-122"/>
                <a:cs typeface="Calibri" pitchFamily="34" charset="-120"/>
              </a:rPr>
              <a:t>Three branches — executive, legislative, judicial — each constrain the others to prevent tyranny.</a:t>
            </a:r>
            <a:endParaRPr lang="en-US" sz="1100" dirty="0"/>
          </a:p>
        </p:txBody>
      </p:sp>
      <p:sp>
        <p:nvSpPr>
          <p:cNvPr id="20" name="Shape 18"/>
          <p:cNvSpPr/>
          <p:nvPr/>
        </p:nvSpPr>
        <p:spPr>
          <a:xfrm>
            <a:off x="182880" y="3584448"/>
            <a:ext cx="4297680" cy="1325880"/>
          </a:xfrm>
          <a:prstGeom prst="rect">
            <a:avLst/>
          </a:prstGeom>
          <a:solidFill>
            <a:srgbClr val="21262D"/>
          </a:solidFill>
          <a:ln w="19050">
            <a:solidFill>
              <a:srgbClr val="3FB950"/>
            </a:solidFill>
            <a:prstDash val="solid"/>
          </a:ln>
        </p:spPr>
      </p:sp>
      <p:sp>
        <p:nvSpPr>
          <p:cNvPr id="21" name="Shape 19"/>
          <p:cNvSpPr/>
          <p:nvPr/>
        </p:nvSpPr>
        <p:spPr>
          <a:xfrm>
            <a:off x="182880" y="3584448"/>
            <a:ext cx="4297680" cy="64008"/>
          </a:xfrm>
          <a:prstGeom prst="rect">
            <a:avLst/>
          </a:prstGeom>
          <a:solidFill>
            <a:srgbClr val="3FB950"/>
          </a:solidFill>
          <a:ln/>
        </p:spPr>
      </p:sp>
      <p:sp>
        <p:nvSpPr>
          <p:cNvPr id="22" name="Text 20"/>
          <p:cNvSpPr/>
          <p:nvPr/>
        </p:nvSpPr>
        <p:spPr>
          <a:xfrm>
            <a:off x="292608" y="3712464"/>
            <a:ext cx="4023360" cy="292608"/>
          </a:xfrm>
          <a:prstGeom prst="rect">
            <a:avLst/>
          </a:prstGeom>
          <a:noFill/>
          <a:ln/>
        </p:spPr>
        <p:txBody>
          <a:bodyPr wrap="square" rtlCol="0" anchor="ctr"/>
          <a:lstStyle/>
          <a:p>
            <a:pPr indent="0" marL="0">
              <a:buNone/>
            </a:pPr>
            <a:r>
              <a:rPr lang="en-US" sz="1300" b="1" dirty="0">
                <a:solidFill>
                  <a:srgbClr val="3FB950"/>
                </a:solidFill>
              </a:rPr>
              <a:t>💰  Fiscal Accountability Matters</a:t>
            </a:r>
            <a:endParaRPr lang="en-US" sz="1300" dirty="0"/>
          </a:p>
        </p:txBody>
      </p:sp>
      <p:sp>
        <p:nvSpPr>
          <p:cNvPr id="23" name="Text 21"/>
          <p:cNvSpPr/>
          <p:nvPr/>
        </p:nvSpPr>
        <p:spPr>
          <a:xfrm>
            <a:off x="292608" y="4041648"/>
            <a:ext cx="4023360" cy="777240"/>
          </a:xfrm>
          <a:prstGeom prst="rect">
            <a:avLst/>
          </a:prstGeom>
          <a:noFill/>
          <a:ln/>
        </p:spPr>
        <p:txBody>
          <a:bodyPr wrap="square" rtlCol="0" anchor="ctr"/>
          <a:lstStyle/>
          <a:p>
            <a:pPr indent="0" marL="0">
              <a:buNone/>
            </a:pPr>
            <a:r>
              <a:rPr lang="en-US" sz="1100" dirty="0">
                <a:solidFill>
                  <a:srgbClr val="E6EDF3"/>
                </a:solidFill>
                <a:latin typeface="Calibri" pitchFamily="34" charset="0"/>
                <a:ea typeface="Calibri" pitchFamily="34" charset="-122"/>
                <a:cs typeface="Calibri" pitchFamily="34" charset="-120"/>
              </a:rPr>
              <a:t>Budget, Appropriation Bills, and Fiscal Deficit are the language of public financial governance.</a:t>
            </a:r>
            <a:endParaRPr lang="en-US" sz="1100" dirty="0"/>
          </a:p>
        </p:txBody>
      </p:sp>
      <p:sp>
        <p:nvSpPr>
          <p:cNvPr id="24" name="Shape 22"/>
          <p:cNvSpPr/>
          <p:nvPr/>
        </p:nvSpPr>
        <p:spPr>
          <a:xfrm>
            <a:off x="4663440" y="3584448"/>
            <a:ext cx="4297680" cy="1325880"/>
          </a:xfrm>
          <a:prstGeom prst="rect">
            <a:avLst/>
          </a:prstGeom>
          <a:solidFill>
            <a:srgbClr val="21262D"/>
          </a:solidFill>
          <a:ln w="19050">
            <a:solidFill>
              <a:srgbClr val="79C0FF"/>
            </a:solidFill>
            <a:prstDash val="solid"/>
          </a:ln>
        </p:spPr>
      </p:sp>
      <p:sp>
        <p:nvSpPr>
          <p:cNvPr id="25" name="Shape 23"/>
          <p:cNvSpPr/>
          <p:nvPr/>
        </p:nvSpPr>
        <p:spPr>
          <a:xfrm>
            <a:off x="4663440" y="3584448"/>
            <a:ext cx="4297680" cy="64008"/>
          </a:xfrm>
          <a:prstGeom prst="rect">
            <a:avLst/>
          </a:prstGeom>
          <a:solidFill>
            <a:srgbClr val="79C0FF"/>
          </a:solidFill>
          <a:ln/>
        </p:spPr>
      </p:sp>
      <p:sp>
        <p:nvSpPr>
          <p:cNvPr id="26" name="Text 24"/>
          <p:cNvSpPr/>
          <p:nvPr/>
        </p:nvSpPr>
        <p:spPr>
          <a:xfrm>
            <a:off x="4773168" y="3712464"/>
            <a:ext cx="4023360" cy="292608"/>
          </a:xfrm>
          <a:prstGeom prst="rect">
            <a:avLst/>
          </a:prstGeom>
          <a:noFill/>
          <a:ln/>
        </p:spPr>
        <p:txBody>
          <a:bodyPr wrap="square" rtlCol="0" anchor="ctr"/>
          <a:lstStyle/>
          <a:p>
            <a:pPr indent="0" marL="0">
              <a:buNone/>
            </a:pPr>
            <a:r>
              <a:rPr lang="en-US" sz="1300" b="1" dirty="0">
                <a:solidFill>
                  <a:srgbClr val="79C0FF"/>
                </a:solidFill>
              </a:rPr>
              <a:t>🌍  International Order Counts</a:t>
            </a:r>
            <a:endParaRPr lang="en-US" sz="1300" dirty="0"/>
          </a:p>
        </p:txBody>
      </p:sp>
      <p:sp>
        <p:nvSpPr>
          <p:cNvPr id="27" name="Text 25"/>
          <p:cNvSpPr/>
          <p:nvPr/>
        </p:nvSpPr>
        <p:spPr>
          <a:xfrm>
            <a:off x="4773168" y="4041648"/>
            <a:ext cx="4023360" cy="777240"/>
          </a:xfrm>
          <a:prstGeom prst="rect">
            <a:avLst/>
          </a:prstGeom>
          <a:noFill/>
          <a:ln/>
        </p:spPr>
        <p:txBody>
          <a:bodyPr wrap="square" rtlCol="0" anchor="ctr"/>
          <a:lstStyle/>
          <a:p>
            <a:pPr indent="0" marL="0">
              <a:buNone/>
            </a:pPr>
            <a:r>
              <a:rPr lang="en-US" sz="1100" dirty="0">
                <a:solidFill>
                  <a:srgbClr val="E6EDF3"/>
                </a:solidFill>
                <a:latin typeface="Calibri" pitchFamily="34" charset="0"/>
                <a:ea typeface="Calibri" pitchFamily="34" charset="-122"/>
                <a:cs typeface="Calibri" pitchFamily="34" charset="-120"/>
              </a:rPr>
              <a:t>Treaties, UN, WTO, and diplomacy govern how nations coexist, trade, and resolve conflicts peacefully.</a:t>
            </a:r>
            <a:endParaRPr lang="en-US" sz="11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name="Slide 35">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9144000" cy="91440"/>
          </a:xfrm>
          <a:prstGeom prst="rect">
            <a:avLst/>
          </a:prstGeom>
          <a:solidFill>
            <a:srgbClr val="58A6FF"/>
          </a:solidFill>
          <a:ln/>
        </p:spPr>
      </p:sp>
      <p:sp>
        <p:nvSpPr>
          <p:cNvPr id="3" name="Shape 1"/>
          <p:cNvSpPr/>
          <p:nvPr/>
        </p:nvSpPr>
        <p:spPr>
          <a:xfrm>
            <a:off x="0" y="5052060"/>
            <a:ext cx="9144000" cy="91440"/>
          </a:xfrm>
          <a:prstGeom prst="rect">
            <a:avLst/>
          </a:prstGeom>
          <a:solidFill>
            <a:srgbClr val="58A6FF"/>
          </a:solidFill>
          <a:ln/>
        </p:spPr>
      </p:sp>
      <p:sp>
        <p:nvSpPr>
          <p:cNvPr id="4" name="Text 2"/>
          <p:cNvSpPr/>
          <p:nvPr/>
        </p:nvSpPr>
        <p:spPr>
          <a:xfrm>
            <a:off x="3566160" y="365760"/>
            <a:ext cx="2011680" cy="1371600"/>
          </a:xfrm>
          <a:prstGeom prst="rect">
            <a:avLst/>
          </a:prstGeom>
          <a:noFill/>
          <a:ln/>
        </p:spPr>
        <p:txBody>
          <a:bodyPr wrap="square" rtlCol="0" anchor="ctr"/>
          <a:lstStyle/>
          <a:p>
            <a:pPr algn="ctr" indent="0" marL="0">
              <a:buNone/>
            </a:pPr>
            <a:r>
              <a:rPr lang="en-US" sz="7200" dirty="0">
                <a:solidFill>
                  <a:srgbClr val="000000"/>
                </a:solidFill>
              </a:rPr>
              <a:t>📜</a:t>
            </a:r>
            <a:endParaRPr lang="en-US" sz="7200" dirty="0"/>
          </a:p>
        </p:txBody>
      </p:sp>
      <p:sp>
        <p:nvSpPr>
          <p:cNvPr id="5" name="Text 3"/>
          <p:cNvSpPr/>
          <p:nvPr/>
        </p:nvSpPr>
        <p:spPr>
          <a:xfrm>
            <a:off x="914400" y="1645920"/>
            <a:ext cx="7315200" cy="1188720"/>
          </a:xfrm>
          <a:prstGeom prst="rect">
            <a:avLst/>
          </a:prstGeom>
          <a:noFill/>
          <a:ln/>
        </p:spPr>
        <p:txBody>
          <a:bodyPr wrap="square" rtlCol="0" anchor="ctr"/>
          <a:lstStyle/>
          <a:p>
            <a:pPr algn="ctr" indent="0" marL="0">
              <a:buNone/>
            </a:pPr>
            <a:r>
              <a:rPr lang="en-US" sz="3000" b="1" spc="300" kern="0" dirty="0">
                <a:solidFill>
                  <a:srgbClr val="E6EDF3"/>
                </a:solidFill>
                <a:latin typeface="Calibri" pitchFamily="34" charset="0"/>
                <a:ea typeface="Calibri" pitchFamily="34" charset="-122"/>
                <a:cs typeface="Calibri" pitchFamily="34" charset="-120"/>
              </a:rPr>
              <a:t>THE PEOPLE'S</a:t>
            </a:r>
            <a:endParaRPr lang="en-US" sz="3000" dirty="0"/>
          </a:p>
          <a:p>
            <a:pPr algn="ctr" indent="0" marL="0">
              <a:buNone/>
            </a:pPr>
            <a:r>
              <a:rPr lang="en-US" sz="3000" b="1" spc="300" kern="0" dirty="0">
                <a:solidFill>
                  <a:srgbClr val="E6EDF3"/>
                </a:solidFill>
                <a:latin typeface="Calibri" pitchFamily="34" charset="0"/>
                <a:ea typeface="Calibri" pitchFamily="34" charset="-122"/>
                <a:cs typeface="Calibri" pitchFamily="34" charset="-120"/>
              </a:rPr>
              <a:t>POLITICAL DICTIONARY</a:t>
            </a:r>
            <a:endParaRPr lang="en-US" sz="3000" dirty="0"/>
          </a:p>
        </p:txBody>
      </p:sp>
      <p:sp>
        <p:nvSpPr>
          <p:cNvPr id="6" name="Shape 4"/>
          <p:cNvSpPr/>
          <p:nvPr/>
        </p:nvSpPr>
        <p:spPr>
          <a:xfrm>
            <a:off x="2743200" y="2880360"/>
            <a:ext cx="3657600" cy="36576"/>
          </a:xfrm>
          <a:prstGeom prst="rect">
            <a:avLst/>
          </a:prstGeom>
          <a:solidFill>
            <a:srgbClr val="58A6FF"/>
          </a:solidFill>
          <a:ln/>
        </p:spPr>
      </p:sp>
      <p:sp>
        <p:nvSpPr>
          <p:cNvPr id="7" name="Text 5"/>
          <p:cNvSpPr/>
          <p:nvPr/>
        </p:nvSpPr>
        <p:spPr>
          <a:xfrm>
            <a:off x="914400" y="3017520"/>
            <a:ext cx="7315200" cy="365760"/>
          </a:xfrm>
          <a:prstGeom prst="rect">
            <a:avLst/>
          </a:prstGeom>
          <a:noFill/>
          <a:ln/>
        </p:spPr>
        <p:txBody>
          <a:bodyPr wrap="square" rtlCol="0" anchor="ctr"/>
          <a:lstStyle/>
          <a:p>
            <a:pPr algn="ctr" indent="0" marL="0">
              <a:buNone/>
            </a:pPr>
            <a:r>
              <a:rPr lang="en-US" sz="1100" b="1" spc="600" kern="0" dirty="0">
                <a:solidFill>
                  <a:srgbClr val="8B949E"/>
                </a:solidFill>
              </a:rPr>
              <a:t>CREATED BY</a:t>
            </a:r>
            <a:endParaRPr lang="en-US" sz="1100" dirty="0"/>
          </a:p>
        </p:txBody>
      </p:sp>
      <p:sp>
        <p:nvSpPr>
          <p:cNvPr id="8" name="Text 6"/>
          <p:cNvSpPr/>
          <p:nvPr/>
        </p:nvSpPr>
        <p:spPr>
          <a:xfrm>
            <a:off x="914400" y="3401568"/>
            <a:ext cx="7315200" cy="548640"/>
          </a:xfrm>
          <a:prstGeom prst="rect">
            <a:avLst/>
          </a:prstGeom>
          <a:noFill/>
          <a:ln/>
        </p:spPr>
        <p:txBody>
          <a:bodyPr wrap="square" rtlCol="0" anchor="ctr"/>
          <a:lstStyle/>
          <a:p>
            <a:pPr algn="ctr" indent="0" marL="0">
              <a:buNone/>
            </a:pPr>
            <a:r>
              <a:rPr lang="en-US" sz="2600" b="1" dirty="0">
                <a:solidFill>
                  <a:srgbClr val="F0C040"/>
                </a:solidFill>
                <a:latin typeface="Calibri" pitchFamily="34" charset="0"/>
                <a:ea typeface="Calibri" pitchFamily="34" charset="-122"/>
                <a:cs typeface="Calibri" pitchFamily="34" charset="-120"/>
              </a:rPr>
              <a:t>Kallol Chakrabarti</a:t>
            </a:r>
            <a:endParaRPr lang="en-US" sz="2600" dirty="0"/>
          </a:p>
        </p:txBody>
      </p:sp>
      <p:sp>
        <p:nvSpPr>
          <p:cNvPr id="9" name="Text 7"/>
          <p:cNvSpPr/>
          <p:nvPr/>
        </p:nvSpPr>
        <p:spPr>
          <a:xfrm>
            <a:off x="914400" y="3931920"/>
            <a:ext cx="7315200" cy="347472"/>
          </a:xfrm>
          <a:prstGeom prst="rect">
            <a:avLst/>
          </a:prstGeom>
          <a:noFill/>
          <a:ln/>
        </p:spPr>
        <p:txBody>
          <a:bodyPr wrap="square" rtlCol="0" anchor="ctr"/>
          <a:lstStyle/>
          <a:p>
            <a:pPr algn="ctr" indent="0" marL="0">
              <a:buNone/>
            </a:pPr>
            <a:r>
              <a:rPr lang="en-US" sz="1500" i="1" dirty="0">
                <a:solidFill>
                  <a:srgbClr val="58A6FF"/>
                </a:solidFill>
                <a:latin typeface="Calibri" pitchFamily="34" charset="0"/>
                <a:ea typeface="Calibri" pitchFamily="34" charset="-122"/>
                <a:cs typeface="Calibri" pitchFamily="34" charset="-120"/>
              </a:rPr>
              <a:t>Global Independent Researcher</a:t>
            </a:r>
            <a:endParaRPr lang="en-US" sz="1500" dirty="0"/>
          </a:p>
        </p:txBody>
      </p:sp>
      <p:sp>
        <p:nvSpPr>
          <p:cNvPr id="10" name="Shape 8"/>
          <p:cNvSpPr/>
          <p:nvPr/>
        </p:nvSpPr>
        <p:spPr>
          <a:xfrm>
            <a:off x="2743200" y="4343400"/>
            <a:ext cx="3657600" cy="36576"/>
          </a:xfrm>
          <a:prstGeom prst="rect">
            <a:avLst/>
          </a:prstGeom>
          <a:solidFill>
            <a:srgbClr val="30363D"/>
          </a:solidFill>
          <a:ln/>
        </p:spPr>
      </p:sp>
      <p:sp>
        <p:nvSpPr>
          <p:cNvPr id="11" name="Text 9"/>
          <p:cNvSpPr/>
          <p:nvPr/>
        </p:nvSpPr>
        <p:spPr>
          <a:xfrm>
            <a:off x="914400" y="4480560"/>
            <a:ext cx="7315200" cy="274320"/>
          </a:xfrm>
          <a:prstGeom prst="rect">
            <a:avLst/>
          </a:prstGeom>
          <a:noFill/>
          <a:ln/>
        </p:spPr>
        <p:txBody>
          <a:bodyPr wrap="square" rtlCol="0" anchor="ctr"/>
          <a:lstStyle/>
          <a:p>
            <a:pPr algn="ctr" indent="0" marL="0">
              <a:buNone/>
            </a:pPr>
            <a:r>
              <a:rPr lang="en-US" sz="1000" i="1" dirty="0">
                <a:solidFill>
                  <a:srgbClr val="8B949E"/>
                </a:solidFill>
              </a:rPr>
              <a:t>worldfirstpeoplepoliticaldictionary.netlify.app</a:t>
            </a:r>
            <a:endParaRPr lang="en-US" sz="1000" dirty="0"/>
          </a:p>
        </p:txBody>
      </p:sp>
      <p:sp>
        <p:nvSpPr>
          <p:cNvPr id="12" name="Text 10"/>
          <p:cNvSpPr/>
          <p:nvPr/>
        </p:nvSpPr>
        <p:spPr>
          <a:xfrm>
            <a:off x="274320" y="4828032"/>
            <a:ext cx="8595360" cy="219456"/>
          </a:xfrm>
          <a:prstGeom prst="rect">
            <a:avLst/>
          </a:prstGeom>
          <a:noFill/>
          <a:ln/>
        </p:spPr>
        <p:txBody>
          <a:bodyPr wrap="square" rtlCol="0" anchor="ctr"/>
          <a:lstStyle/>
          <a:p>
            <a:pPr algn="ctr" indent="0" marL="0">
              <a:buNone/>
            </a:pPr>
            <a:r>
              <a:rPr lang="en-US" sz="850" dirty="0">
                <a:solidFill>
                  <a:srgbClr val="8B949E"/>
                </a:solidFill>
              </a:rPr>
              <a:t>© 2025 — For educational and informational purposes | 300+ Terms | 9 Categories | 26 Sections</a:t>
            </a:r>
            <a:endParaRPr lang="en-US" sz="8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502920" cy="5143500"/>
          </a:xfrm>
          <a:prstGeom prst="rect">
            <a:avLst/>
          </a:prstGeom>
          <a:solidFill>
            <a:srgbClr val="58A6FF"/>
          </a:solidFill>
          <a:ln/>
        </p:spPr>
      </p:sp>
      <p:sp>
        <p:nvSpPr>
          <p:cNvPr id="3" name="Text 1"/>
          <p:cNvSpPr/>
          <p:nvPr/>
        </p:nvSpPr>
        <p:spPr>
          <a:xfrm>
            <a:off x="0" y="1645920"/>
            <a:ext cx="502920" cy="1371600"/>
          </a:xfrm>
          <a:prstGeom prst="rect">
            <a:avLst/>
          </a:prstGeom>
          <a:noFill/>
          <a:ln/>
        </p:spPr>
        <p:txBody>
          <a:bodyPr wrap="square" rtlCol="0" anchor="ctr"/>
          <a:lstStyle/>
          <a:p>
            <a:pPr algn="ctr" indent="0" marL="0">
              <a:buNone/>
            </a:pPr>
            <a:r>
              <a:rPr lang="en-US" sz="3200" b="1" dirty="0">
                <a:solidFill>
                  <a:srgbClr val="FFFFFF"/>
                </a:solidFill>
              </a:rPr>
              <a:t>A</a:t>
            </a:r>
            <a:endParaRPr lang="en-US" sz="3200" dirty="0"/>
          </a:p>
        </p:txBody>
      </p:sp>
      <p:sp>
        <p:nvSpPr>
          <p:cNvPr id="4" name="Text 2"/>
          <p:cNvSpPr/>
          <p:nvPr/>
        </p:nvSpPr>
        <p:spPr>
          <a:xfrm>
            <a:off x="685800" y="91440"/>
            <a:ext cx="8229600" cy="411480"/>
          </a:xfrm>
          <a:prstGeom prst="rect">
            <a:avLst/>
          </a:prstGeom>
          <a:noFill/>
          <a:ln/>
        </p:spPr>
        <p:txBody>
          <a:bodyPr wrap="square" rtlCol="0" anchor="ctr"/>
          <a:lstStyle/>
          <a:p>
            <a:pPr indent="0" marL="0">
              <a:buNone/>
            </a:pPr>
            <a:r>
              <a:rPr lang="en-US" sz="1800" b="1" dirty="0">
                <a:solidFill>
                  <a:srgbClr val="E6EDF3"/>
                </a:solidFill>
              </a:rPr>
              <a:t>A — KEY TERMS</a:t>
            </a:r>
            <a:endParaRPr lang="en-US" sz="1800" dirty="0"/>
          </a:p>
        </p:txBody>
      </p:sp>
      <p:sp>
        <p:nvSpPr>
          <p:cNvPr id="5" name="Shape 3"/>
          <p:cNvSpPr/>
          <p:nvPr/>
        </p:nvSpPr>
        <p:spPr>
          <a:xfrm>
            <a:off x="685800" y="594360"/>
            <a:ext cx="4069080" cy="713232"/>
          </a:xfrm>
          <a:prstGeom prst="rect">
            <a:avLst/>
          </a:prstGeom>
          <a:solidFill>
            <a:srgbClr val="21262D"/>
          </a:solidFill>
          <a:ln w="12700">
            <a:solidFill>
              <a:srgbClr val="30363D"/>
            </a:solidFill>
            <a:prstDash val="solid"/>
          </a:ln>
        </p:spPr>
      </p:sp>
      <p:sp>
        <p:nvSpPr>
          <p:cNvPr id="6" name="Shape 4"/>
          <p:cNvSpPr/>
          <p:nvPr/>
        </p:nvSpPr>
        <p:spPr>
          <a:xfrm>
            <a:off x="685800" y="594360"/>
            <a:ext cx="4069080" cy="45720"/>
          </a:xfrm>
          <a:prstGeom prst="rect">
            <a:avLst/>
          </a:prstGeom>
          <a:solidFill>
            <a:srgbClr val="1F6FEB"/>
          </a:solidFill>
          <a:ln/>
        </p:spPr>
      </p:sp>
      <p:sp>
        <p:nvSpPr>
          <p:cNvPr id="7" name="Shape 5"/>
          <p:cNvSpPr/>
          <p:nvPr/>
        </p:nvSpPr>
        <p:spPr>
          <a:xfrm>
            <a:off x="4311396" y="658368"/>
            <a:ext cx="397764" cy="182880"/>
          </a:xfrm>
          <a:prstGeom prst="rect">
            <a:avLst/>
          </a:prstGeom>
          <a:solidFill>
            <a:srgbClr val="1F6FEB"/>
          </a:solidFill>
          <a:ln/>
        </p:spPr>
      </p:sp>
      <p:sp>
        <p:nvSpPr>
          <p:cNvPr id="8" name="Text 6"/>
          <p:cNvSpPr/>
          <p:nvPr/>
        </p:nvSpPr>
        <p:spPr>
          <a:xfrm>
            <a:off x="4311396" y="658368"/>
            <a:ext cx="397764" cy="182880"/>
          </a:xfrm>
          <a:prstGeom prst="rect">
            <a:avLst/>
          </a:prstGeom>
          <a:noFill/>
          <a:ln/>
        </p:spPr>
        <p:txBody>
          <a:bodyPr wrap="square" rtlCol="0" anchor="ctr"/>
          <a:lstStyle/>
          <a:p>
            <a:pPr algn="ctr" indent="0" marL="0">
              <a:buNone/>
            </a:pPr>
            <a:r>
              <a:rPr lang="en-US" sz="750" b="1" dirty="0">
                <a:solidFill>
                  <a:srgbClr val="000000"/>
                </a:solidFill>
              </a:rPr>
              <a:t>Law</a:t>
            </a:r>
            <a:endParaRPr lang="en-US" sz="750" dirty="0"/>
          </a:p>
        </p:txBody>
      </p:sp>
      <p:sp>
        <p:nvSpPr>
          <p:cNvPr id="9" name="Text 7"/>
          <p:cNvSpPr/>
          <p:nvPr/>
        </p:nvSpPr>
        <p:spPr>
          <a:xfrm>
            <a:off x="777240" y="676656"/>
            <a:ext cx="3488436" cy="274320"/>
          </a:xfrm>
          <a:prstGeom prst="rect">
            <a:avLst/>
          </a:prstGeom>
          <a:noFill/>
          <a:ln/>
        </p:spPr>
        <p:txBody>
          <a:bodyPr wrap="square" rtlCol="0" anchor="ctr"/>
          <a:lstStyle/>
          <a:p>
            <a:pPr indent="0" marL="0">
              <a:buNone/>
            </a:pPr>
            <a:r>
              <a:rPr lang="en-US" sz="1200" b="1" dirty="0">
                <a:solidFill>
                  <a:srgbClr val="1F6FEB"/>
                </a:solidFill>
                <a:latin typeface="Calibri" pitchFamily="34" charset="0"/>
                <a:ea typeface="Calibri" pitchFamily="34" charset="-122"/>
                <a:cs typeface="Calibri" pitchFamily="34" charset="-120"/>
              </a:rPr>
              <a:t>📋  Act</a:t>
            </a:r>
            <a:endParaRPr lang="en-US" sz="1200" dirty="0"/>
          </a:p>
        </p:txBody>
      </p:sp>
      <p:sp>
        <p:nvSpPr>
          <p:cNvPr id="10" name="Text 8"/>
          <p:cNvSpPr/>
          <p:nvPr/>
        </p:nvSpPr>
        <p:spPr>
          <a:xfrm>
            <a:off x="77724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A bill formally approved by a legislature &amp; signed into law. Legally binding on all.</a:t>
            </a:r>
            <a:endParaRPr lang="en-US" sz="1000" dirty="0"/>
          </a:p>
        </p:txBody>
      </p:sp>
      <p:sp>
        <p:nvSpPr>
          <p:cNvPr id="11" name="Shape 9"/>
          <p:cNvSpPr/>
          <p:nvPr/>
        </p:nvSpPr>
        <p:spPr>
          <a:xfrm>
            <a:off x="685800" y="1344168"/>
            <a:ext cx="4069080" cy="713232"/>
          </a:xfrm>
          <a:prstGeom prst="rect">
            <a:avLst/>
          </a:prstGeom>
          <a:solidFill>
            <a:srgbClr val="21262D"/>
          </a:solidFill>
          <a:ln w="12700">
            <a:solidFill>
              <a:srgbClr val="30363D"/>
            </a:solidFill>
            <a:prstDash val="solid"/>
          </a:ln>
        </p:spPr>
      </p:sp>
      <p:sp>
        <p:nvSpPr>
          <p:cNvPr id="12" name="Shape 10"/>
          <p:cNvSpPr/>
          <p:nvPr/>
        </p:nvSpPr>
        <p:spPr>
          <a:xfrm>
            <a:off x="685800" y="1344168"/>
            <a:ext cx="4069080" cy="45720"/>
          </a:xfrm>
          <a:prstGeom prst="rect">
            <a:avLst/>
          </a:prstGeom>
          <a:solidFill>
            <a:srgbClr val="F0C040"/>
          </a:solidFill>
          <a:ln/>
        </p:spPr>
      </p:sp>
      <p:sp>
        <p:nvSpPr>
          <p:cNvPr id="13" name="Shape 11"/>
          <p:cNvSpPr/>
          <p:nvPr/>
        </p:nvSpPr>
        <p:spPr>
          <a:xfrm>
            <a:off x="3703320" y="1408176"/>
            <a:ext cx="1005840" cy="182880"/>
          </a:xfrm>
          <a:prstGeom prst="rect">
            <a:avLst/>
          </a:prstGeom>
          <a:solidFill>
            <a:srgbClr val="F0C040"/>
          </a:solidFill>
          <a:ln/>
        </p:spPr>
      </p:sp>
      <p:sp>
        <p:nvSpPr>
          <p:cNvPr id="14" name="Text 12"/>
          <p:cNvSpPr/>
          <p:nvPr/>
        </p:nvSpPr>
        <p:spPr>
          <a:xfrm>
            <a:off x="3703320" y="1408176"/>
            <a:ext cx="1005840" cy="182880"/>
          </a:xfrm>
          <a:prstGeom prst="rect">
            <a:avLst/>
          </a:prstGeom>
          <a:noFill/>
          <a:ln/>
        </p:spPr>
        <p:txBody>
          <a:bodyPr wrap="square" rtlCol="0" anchor="ctr"/>
          <a:lstStyle/>
          <a:p>
            <a:pPr algn="ctr" indent="0" marL="0">
              <a:buNone/>
            </a:pPr>
            <a:r>
              <a:rPr lang="en-US" sz="750" b="1" dirty="0">
                <a:solidFill>
                  <a:srgbClr val="000000"/>
                </a:solidFill>
              </a:rPr>
              <a:t>Constitution</a:t>
            </a:r>
            <a:endParaRPr lang="en-US" sz="750" dirty="0"/>
          </a:p>
        </p:txBody>
      </p:sp>
      <p:sp>
        <p:nvSpPr>
          <p:cNvPr id="15" name="Text 13"/>
          <p:cNvSpPr/>
          <p:nvPr/>
        </p:nvSpPr>
        <p:spPr>
          <a:xfrm>
            <a:off x="777240" y="1426464"/>
            <a:ext cx="2880360" cy="274320"/>
          </a:xfrm>
          <a:prstGeom prst="rect">
            <a:avLst/>
          </a:prstGeom>
          <a:noFill/>
          <a:ln/>
        </p:spPr>
        <p:txBody>
          <a:bodyPr wrap="square" rtlCol="0" anchor="ctr"/>
          <a:lstStyle/>
          <a:p>
            <a:pPr indent="0" marL="0">
              <a:buNone/>
            </a:pPr>
            <a:r>
              <a:rPr lang="en-US" sz="1200" b="1" dirty="0">
                <a:solidFill>
                  <a:srgbClr val="F0C040"/>
                </a:solidFill>
                <a:latin typeface="Calibri" pitchFamily="34" charset="0"/>
                <a:ea typeface="Calibri" pitchFamily="34" charset="-122"/>
                <a:cs typeface="Calibri" pitchFamily="34" charset="-120"/>
              </a:rPr>
              <a:t>✏️  Amendment</a:t>
            </a:r>
            <a:endParaRPr lang="en-US" sz="1200" dirty="0"/>
          </a:p>
        </p:txBody>
      </p:sp>
      <p:sp>
        <p:nvSpPr>
          <p:cNvPr id="16" name="Text 14"/>
          <p:cNvSpPr/>
          <p:nvPr/>
        </p:nvSpPr>
        <p:spPr>
          <a:xfrm>
            <a:off x="77724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Formal change to a law, bill, or constitution. Constitutional amendments usually need special majority.</a:t>
            </a:r>
            <a:endParaRPr lang="en-US" sz="1000" dirty="0"/>
          </a:p>
        </p:txBody>
      </p:sp>
      <p:sp>
        <p:nvSpPr>
          <p:cNvPr id="17" name="Shape 15"/>
          <p:cNvSpPr/>
          <p:nvPr/>
        </p:nvSpPr>
        <p:spPr>
          <a:xfrm>
            <a:off x="685800" y="2093976"/>
            <a:ext cx="4069080" cy="713232"/>
          </a:xfrm>
          <a:prstGeom prst="rect">
            <a:avLst/>
          </a:prstGeom>
          <a:solidFill>
            <a:srgbClr val="21262D"/>
          </a:solidFill>
          <a:ln w="12700">
            <a:solidFill>
              <a:srgbClr val="30363D"/>
            </a:solidFill>
            <a:prstDash val="solid"/>
          </a:ln>
        </p:spPr>
      </p:sp>
      <p:sp>
        <p:nvSpPr>
          <p:cNvPr id="18" name="Shape 16"/>
          <p:cNvSpPr/>
          <p:nvPr/>
        </p:nvSpPr>
        <p:spPr>
          <a:xfrm>
            <a:off x="685800" y="2093976"/>
            <a:ext cx="4069080" cy="45720"/>
          </a:xfrm>
          <a:prstGeom prst="rect">
            <a:avLst/>
          </a:prstGeom>
          <a:solidFill>
            <a:srgbClr val="8957E5"/>
          </a:solidFill>
          <a:ln/>
        </p:spPr>
      </p:sp>
      <p:sp>
        <p:nvSpPr>
          <p:cNvPr id="19" name="Shape 17"/>
          <p:cNvSpPr/>
          <p:nvPr/>
        </p:nvSpPr>
        <p:spPr>
          <a:xfrm>
            <a:off x="3703320" y="2157984"/>
            <a:ext cx="1005840" cy="182880"/>
          </a:xfrm>
          <a:prstGeom prst="rect">
            <a:avLst/>
          </a:prstGeom>
          <a:solidFill>
            <a:srgbClr val="8957E5"/>
          </a:solidFill>
          <a:ln/>
        </p:spPr>
      </p:sp>
      <p:sp>
        <p:nvSpPr>
          <p:cNvPr id="20" name="Text 18"/>
          <p:cNvSpPr/>
          <p:nvPr/>
        </p:nvSpPr>
        <p:spPr>
          <a:xfrm>
            <a:off x="3703320" y="2157984"/>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21" name="Text 19"/>
          <p:cNvSpPr/>
          <p:nvPr/>
        </p:nvSpPr>
        <p:spPr>
          <a:xfrm>
            <a:off x="777240" y="2176272"/>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Absolute Majority</a:t>
            </a:r>
            <a:endParaRPr lang="en-US" sz="1200" dirty="0"/>
          </a:p>
        </p:txBody>
      </p:sp>
      <p:sp>
        <p:nvSpPr>
          <p:cNvPr id="22" name="Text 20"/>
          <p:cNvSpPr/>
          <p:nvPr/>
        </p:nvSpPr>
        <p:spPr>
          <a:xfrm>
            <a:off x="77724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More than half of total legislative membership. Needed for constitutional amendments.</a:t>
            </a:r>
            <a:endParaRPr lang="en-US" sz="1000" dirty="0"/>
          </a:p>
        </p:txBody>
      </p:sp>
      <p:sp>
        <p:nvSpPr>
          <p:cNvPr id="23" name="Shape 21"/>
          <p:cNvSpPr/>
          <p:nvPr/>
        </p:nvSpPr>
        <p:spPr>
          <a:xfrm>
            <a:off x="685800" y="2843784"/>
            <a:ext cx="4069080" cy="713232"/>
          </a:xfrm>
          <a:prstGeom prst="rect">
            <a:avLst/>
          </a:prstGeom>
          <a:solidFill>
            <a:srgbClr val="21262D"/>
          </a:solidFill>
          <a:ln w="12700">
            <a:solidFill>
              <a:srgbClr val="30363D"/>
            </a:solidFill>
            <a:prstDash val="solid"/>
          </a:ln>
        </p:spPr>
      </p:sp>
      <p:sp>
        <p:nvSpPr>
          <p:cNvPr id="24" name="Shape 22"/>
          <p:cNvSpPr/>
          <p:nvPr/>
        </p:nvSpPr>
        <p:spPr>
          <a:xfrm>
            <a:off x="685800" y="2843784"/>
            <a:ext cx="4069080" cy="45720"/>
          </a:xfrm>
          <a:prstGeom prst="rect">
            <a:avLst/>
          </a:prstGeom>
          <a:solidFill>
            <a:srgbClr val="1F6FEB"/>
          </a:solidFill>
          <a:ln/>
        </p:spPr>
      </p:sp>
      <p:sp>
        <p:nvSpPr>
          <p:cNvPr id="25" name="Shape 23"/>
          <p:cNvSpPr/>
          <p:nvPr/>
        </p:nvSpPr>
        <p:spPr>
          <a:xfrm>
            <a:off x="4311396" y="2907792"/>
            <a:ext cx="397764" cy="182880"/>
          </a:xfrm>
          <a:prstGeom prst="rect">
            <a:avLst/>
          </a:prstGeom>
          <a:solidFill>
            <a:srgbClr val="1F6FEB"/>
          </a:solidFill>
          <a:ln/>
        </p:spPr>
      </p:sp>
      <p:sp>
        <p:nvSpPr>
          <p:cNvPr id="26" name="Text 24"/>
          <p:cNvSpPr/>
          <p:nvPr/>
        </p:nvSpPr>
        <p:spPr>
          <a:xfrm>
            <a:off x="4311396" y="2907792"/>
            <a:ext cx="397764" cy="182880"/>
          </a:xfrm>
          <a:prstGeom prst="rect">
            <a:avLst/>
          </a:prstGeom>
          <a:noFill/>
          <a:ln/>
        </p:spPr>
        <p:txBody>
          <a:bodyPr wrap="square" rtlCol="0" anchor="ctr"/>
          <a:lstStyle/>
          <a:p>
            <a:pPr algn="ctr" indent="0" marL="0">
              <a:buNone/>
            </a:pPr>
            <a:r>
              <a:rPr lang="en-US" sz="750" b="1" dirty="0">
                <a:solidFill>
                  <a:srgbClr val="000000"/>
                </a:solidFill>
              </a:rPr>
              <a:t>Law</a:t>
            </a:r>
            <a:endParaRPr lang="en-US" sz="750" dirty="0"/>
          </a:p>
        </p:txBody>
      </p:sp>
      <p:sp>
        <p:nvSpPr>
          <p:cNvPr id="27" name="Text 25"/>
          <p:cNvSpPr/>
          <p:nvPr/>
        </p:nvSpPr>
        <p:spPr>
          <a:xfrm>
            <a:off x="777240" y="2926080"/>
            <a:ext cx="3488436" cy="274320"/>
          </a:xfrm>
          <a:prstGeom prst="rect">
            <a:avLst/>
          </a:prstGeom>
          <a:noFill/>
          <a:ln/>
        </p:spPr>
        <p:txBody>
          <a:bodyPr wrap="square" rtlCol="0" anchor="ctr"/>
          <a:lstStyle/>
          <a:p>
            <a:pPr indent="0" marL="0">
              <a:buNone/>
            </a:pPr>
            <a:r>
              <a:rPr lang="en-US" sz="1200" b="1" dirty="0">
                <a:solidFill>
                  <a:srgbClr val="1F6FEB"/>
                </a:solidFill>
                <a:latin typeface="Calibri" pitchFamily="34" charset="0"/>
                <a:ea typeface="Calibri" pitchFamily="34" charset="-122"/>
                <a:cs typeface="Calibri" pitchFamily="34" charset="-120"/>
              </a:rPr>
              <a:t>⚙️  Administrative Law</a:t>
            </a:r>
            <a:endParaRPr lang="en-US" sz="1200" dirty="0"/>
          </a:p>
        </p:txBody>
      </p:sp>
      <p:sp>
        <p:nvSpPr>
          <p:cNvPr id="28" name="Text 26"/>
          <p:cNvSpPr/>
          <p:nvPr/>
        </p:nvSpPr>
        <p:spPr>
          <a:xfrm>
            <a:off x="77724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Law governing activities of government agencies, ensuring bureaucratic accountability.</a:t>
            </a:r>
            <a:endParaRPr lang="en-US" sz="1000" dirty="0"/>
          </a:p>
        </p:txBody>
      </p:sp>
      <p:sp>
        <p:nvSpPr>
          <p:cNvPr id="29" name="Shape 27"/>
          <p:cNvSpPr/>
          <p:nvPr/>
        </p:nvSpPr>
        <p:spPr>
          <a:xfrm>
            <a:off x="685800" y="3593592"/>
            <a:ext cx="4069080" cy="713232"/>
          </a:xfrm>
          <a:prstGeom prst="rect">
            <a:avLst/>
          </a:prstGeom>
          <a:solidFill>
            <a:srgbClr val="21262D"/>
          </a:solidFill>
          <a:ln w="12700">
            <a:solidFill>
              <a:srgbClr val="30363D"/>
            </a:solidFill>
            <a:prstDash val="solid"/>
          </a:ln>
        </p:spPr>
      </p:sp>
      <p:sp>
        <p:nvSpPr>
          <p:cNvPr id="30" name="Shape 28"/>
          <p:cNvSpPr/>
          <p:nvPr/>
        </p:nvSpPr>
        <p:spPr>
          <a:xfrm>
            <a:off x="685800" y="3593592"/>
            <a:ext cx="4069080" cy="45720"/>
          </a:xfrm>
          <a:prstGeom prst="rect">
            <a:avLst/>
          </a:prstGeom>
          <a:solidFill>
            <a:srgbClr val="58A6FF"/>
          </a:solidFill>
          <a:ln/>
        </p:spPr>
      </p:sp>
      <p:sp>
        <p:nvSpPr>
          <p:cNvPr id="31" name="Shape 29"/>
          <p:cNvSpPr/>
          <p:nvPr/>
        </p:nvSpPr>
        <p:spPr>
          <a:xfrm>
            <a:off x="3767328" y="3657600"/>
            <a:ext cx="941832" cy="182880"/>
          </a:xfrm>
          <a:prstGeom prst="rect">
            <a:avLst/>
          </a:prstGeom>
          <a:solidFill>
            <a:srgbClr val="58A6FF"/>
          </a:solidFill>
          <a:ln/>
        </p:spPr>
      </p:sp>
      <p:sp>
        <p:nvSpPr>
          <p:cNvPr id="32" name="Text 30"/>
          <p:cNvSpPr/>
          <p:nvPr/>
        </p:nvSpPr>
        <p:spPr>
          <a:xfrm>
            <a:off x="3767328" y="3657600"/>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33" name="Text 31"/>
          <p:cNvSpPr/>
          <p:nvPr/>
        </p:nvSpPr>
        <p:spPr>
          <a:xfrm>
            <a:off x="777240" y="3675888"/>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Accountability</a:t>
            </a:r>
            <a:endParaRPr lang="en-US" sz="1200" dirty="0"/>
          </a:p>
        </p:txBody>
      </p:sp>
      <p:sp>
        <p:nvSpPr>
          <p:cNvPr id="34" name="Text 32"/>
          <p:cNvSpPr/>
          <p:nvPr/>
        </p:nvSpPr>
        <p:spPr>
          <a:xfrm>
            <a:off x="77724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Obligation of officials to justify actions, accept responsibility, and disclose results publicly.</a:t>
            </a:r>
            <a:endParaRPr lang="en-US" sz="1000" dirty="0"/>
          </a:p>
        </p:txBody>
      </p:sp>
      <p:sp>
        <p:nvSpPr>
          <p:cNvPr id="35" name="Shape 33"/>
          <p:cNvSpPr/>
          <p:nvPr/>
        </p:nvSpPr>
        <p:spPr>
          <a:xfrm>
            <a:off x="685800" y="4343400"/>
            <a:ext cx="4069080" cy="713232"/>
          </a:xfrm>
          <a:prstGeom prst="rect">
            <a:avLst/>
          </a:prstGeom>
          <a:solidFill>
            <a:srgbClr val="21262D"/>
          </a:solidFill>
          <a:ln w="12700">
            <a:solidFill>
              <a:srgbClr val="30363D"/>
            </a:solidFill>
            <a:prstDash val="solid"/>
          </a:ln>
        </p:spPr>
      </p:sp>
      <p:sp>
        <p:nvSpPr>
          <p:cNvPr id="36" name="Shape 34"/>
          <p:cNvSpPr/>
          <p:nvPr/>
        </p:nvSpPr>
        <p:spPr>
          <a:xfrm>
            <a:off x="685800" y="4343400"/>
            <a:ext cx="4069080" cy="45720"/>
          </a:xfrm>
          <a:prstGeom prst="rect">
            <a:avLst/>
          </a:prstGeom>
          <a:solidFill>
            <a:srgbClr val="58A6FF"/>
          </a:solidFill>
          <a:ln/>
        </p:spPr>
      </p:sp>
      <p:sp>
        <p:nvSpPr>
          <p:cNvPr id="37" name="Shape 35"/>
          <p:cNvSpPr/>
          <p:nvPr/>
        </p:nvSpPr>
        <p:spPr>
          <a:xfrm>
            <a:off x="3767328" y="4407408"/>
            <a:ext cx="941832" cy="182880"/>
          </a:xfrm>
          <a:prstGeom prst="rect">
            <a:avLst/>
          </a:prstGeom>
          <a:solidFill>
            <a:srgbClr val="58A6FF"/>
          </a:solidFill>
          <a:ln/>
        </p:spPr>
      </p:sp>
      <p:sp>
        <p:nvSpPr>
          <p:cNvPr id="38" name="Text 36"/>
          <p:cNvSpPr/>
          <p:nvPr/>
        </p:nvSpPr>
        <p:spPr>
          <a:xfrm>
            <a:off x="3767328" y="4407408"/>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39" name="Text 37"/>
          <p:cNvSpPr/>
          <p:nvPr/>
        </p:nvSpPr>
        <p:spPr>
          <a:xfrm>
            <a:off x="777240" y="4425696"/>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Autocracy</a:t>
            </a:r>
            <a:endParaRPr lang="en-US" sz="1200" dirty="0"/>
          </a:p>
        </p:txBody>
      </p:sp>
      <p:sp>
        <p:nvSpPr>
          <p:cNvPr id="40" name="Text 38"/>
          <p:cNvSpPr/>
          <p:nvPr/>
        </p:nvSpPr>
        <p:spPr>
          <a:xfrm>
            <a:off x="77724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Government where supreme power is concentrated in one person without democratic checks.</a:t>
            </a:r>
            <a:endParaRPr lang="en-US" sz="1000" dirty="0"/>
          </a:p>
        </p:txBody>
      </p:sp>
      <p:sp>
        <p:nvSpPr>
          <p:cNvPr id="41" name="Shape 39"/>
          <p:cNvSpPr/>
          <p:nvPr/>
        </p:nvSpPr>
        <p:spPr>
          <a:xfrm>
            <a:off x="4937760" y="594360"/>
            <a:ext cx="4069080" cy="713232"/>
          </a:xfrm>
          <a:prstGeom prst="rect">
            <a:avLst/>
          </a:prstGeom>
          <a:solidFill>
            <a:srgbClr val="21262D"/>
          </a:solidFill>
          <a:ln w="12700">
            <a:solidFill>
              <a:srgbClr val="30363D"/>
            </a:solidFill>
            <a:prstDash val="solid"/>
          </a:ln>
        </p:spPr>
      </p:sp>
      <p:sp>
        <p:nvSpPr>
          <p:cNvPr id="42" name="Shape 40"/>
          <p:cNvSpPr/>
          <p:nvPr/>
        </p:nvSpPr>
        <p:spPr>
          <a:xfrm>
            <a:off x="4937760" y="594360"/>
            <a:ext cx="4069080" cy="45720"/>
          </a:xfrm>
          <a:prstGeom prst="rect">
            <a:avLst/>
          </a:prstGeom>
          <a:solidFill>
            <a:srgbClr val="1F6FEB"/>
          </a:solidFill>
          <a:ln/>
        </p:spPr>
      </p:sp>
      <p:sp>
        <p:nvSpPr>
          <p:cNvPr id="43" name="Shape 41"/>
          <p:cNvSpPr/>
          <p:nvPr/>
        </p:nvSpPr>
        <p:spPr>
          <a:xfrm>
            <a:off x="8563356" y="658368"/>
            <a:ext cx="397764" cy="182880"/>
          </a:xfrm>
          <a:prstGeom prst="rect">
            <a:avLst/>
          </a:prstGeom>
          <a:solidFill>
            <a:srgbClr val="1F6FEB"/>
          </a:solidFill>
          <a:ln/>
        </p:spPr>
      </p:sp>
      <p:sp>
        <p:nvSpPr>
          <p:cNvPr id="44" name="Text 42"/>
          <p:cNvSpPr/>
          <p:nvPr/>
        </p:nvSpPr>
        <p:spPr>
          <a:xfrm>
            <a:off x="8563356" y="658368"/>
            <a:ext cx="397764" cy="182880"/>
          </a:xfrm>
          <a:prstGeom prst="rect">
            <a:avLst/>
          </a:prstGeom>
          <a:noFill/>
          <a:ln/>
        </p:spPr>
        <p:txBody>
          <a:bodyPr wrap="square" rtlCol="0" anchor="ctr"/>
          <a:lstStyle/>
          <a:p>
            <a:pPr algn="ctr" indent="0" marL="0">
              <a:buNone/>
            </a:pPr>
            <a:r>
              <a:rPr lang="en-US" sz="750" b="1" dirty="0">
                <a:solidFill>
                  <a:srgbClr val="000000"/>
                </a:solidFill>
              </a:rPr>
              <a:t>Law</a:t>
            </a:r>
            <a:endParaRPr lang="en-US" sz="750" dirty="0"/>
          </a:p>
        </p:txBody>
      </p:sp>
      <p:sp>
        <p:nvSpPr>
          <p:cNvPr id="45" name="Text 43"/>
          <p:cNvSpPr/>
          <p:nvPr/>
        </p:nvSpPr>
        <p:spPr>
          <a:xfrm>
            <a:off x="5029200" y="676656"/>
            <a:ext cx="3488436" cy="274320"/>
          </a:xfrm>
          <a:prstGeom prst="rect">
            <a:avLst/>
          </a:prstGeom>
          <a:noFill/>
          <a:ln/>
        </p:spPr>
        <p:txBody>
          <a:bodyPr wrap="square" rtlCol="0" anchor="ctr"/>
          <a:lstStyle/>
          <a:p>
            <a:pPr indent="0" marL="0">
              <a:buNone/>
            </a:pPr>
            <a:r>
              <a:rPr lang="en-US" sz="1200" b="1" dirty="0">
                <a:solidFill>
                  <a:srgbClr val="1F6FEB"/>
                </a:solidFill>
                <a:latin typeface="Calibri" pitchFamily="34" charset="0"/>
                <a:ea typeface="Calibri" pitchFamily="34" charset="-122"/>
                <a:cs typeface="Calibri" pitchFamily="34" charset="-120"/>
              </a:rPr>
              <a:t>🚫  Anti-Defection Law</a:t>
            </a:r>
            <a:endParaRPr lang="en-US" sz="1200" dirty="0"/>
          </a:p>
        </p:txBody>
      </p:sp>
      <p:sp>
        <p:nvSpPr>
          <p:cNvPr id="46" name="Text 44"/>
          <p:cNvSpPr/>
          <p:nvPr/>
        </p:nvSpPr>
        <p:spPr>
          <a:xfrm>
            <a:off x="502920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Penalizes elected members for switching parties, preventing political instability.</a:t>
            </a:r>
            <a:endParaRPr lang="en-US" sz="1000" dirty="0"/>
          </a:p>
        </p:txBody>
      </p:sp>
      <p:sp>
        <p:nvSpPr>
          <p:cNvPr id="47" name="Shape 45"/>
          <p:cNvSpPr/>
          <p:nvPr/>
        </p:nvSpPr>
        <p:spPr>
          <a:xfrm>
            <a:off x="4937760" y="1344168"/>
            <a:ext cx="4069080" cy="713232"/>
          </a:xfrm>
          <a:prstGeom prst="rect">
            <a:avLst/>
          </a:prstGeom>
          <a:solidFill>
            <a:srgbClr val="21262D"/>
          </a:solidFill>
          <a:ln w="12700">
            <a:solidFill>
              <a:srgbClr val="30363D"/>
            </a:solidFill>
            <a:prstDash val="solid"/>
          </a:ln>
        </p:spPr>
      </p:sp>
      <p:sp>
        <p:nvSpPr>
          <p:cNvPr id="48" name="Shape 46"/>
          <p:cNvSpPr/>
          <p:nvPr/>
        </p:nvSpPr>
        <p:spPr>
          <a:xfrm>
            <a:off x="4937760" y="1344168"/>
            <a:ext cx="4069080" cy="45720"/>
          </a:xfrm>
          <a:prstGeom prst="rect">
            <a:avLst/>
          </a:prstGeom>
          <a:solidFill>
            <a:srgbClr val="3FB950"/>
          </a:solidFill>
          <a:ln/>
        </p:spPr>
      </p:sp>
      <p:sp>
        <p:nvSpPr>
          <p:cNvPr id="49" name="Shape 47"/>
          <p:cNvSpPr/>
          <p:nvPr/>
        </p:nvSpPr>
        <p:spPr>
          <a:xfrm>
            <a:off x="8097012" y="1408176"/>
            <a:ext cx="864108" cy="182880"/>
          </a:xfrm>
          <a:prstGeom prst="rect">
            <a:avLst/>
          </a:prstGeom>
          <a:solidFill>
            <a:srgbClr val="3FB950"/>
          </a:solidFill>
          <a:ln/>
        </p:spPr>
      </p:sp>
      <p:sp>
        <p:nvSpPr>
          <p:cNvPr id="50" name="Text 48"/>
          <p:cNvSpPr/>
          <p:nvPr/>
        </p:nvSpPr>
        <p:spPr>
          <a:xfrm>
            <a:off x="8097012" y="1408176"/>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51" name="Text 49"/>
          <p:cNvSpPr/>
          <p:nvPr/>
        </p:nvSpPr>
        <p:spPr>
          <a:xfrm>
            <a:off x="5029200" y="1426464"/>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Adult Franchise</a:t>
            </a:r>
            <a:endParaRPr lang="en-US" sz="1200" dirty="0"/>
          </a:p>
        </p:txBody>
      </p:sp>
      <p:sp>
        <p:nvSpPr>
          <p:cNvPr id="52" name="Text 50"/>
          <p:cNvSpPr/>
          <p:nvPr/>
        </p:nvSpPr>
        <p:spPr>
          <a:xfrm>
            <a:off x="502920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Right of all adults (18+) to vote regardless of gender, race, or wealth. Universal suffrage.</a:t>
            </a:r>
            <a:endParaRPr lang="en-US" sz="1000" dirty="0"/>
          </a:p>
        </p:txBody>
      </p:sp>
      <p:sp>
        <p:nvSpPr>
          <p:cNvPr id="53" name="Shape 51"/>
          <p:cNvSpPr/>
          <p:nvPr/>
        </p:nvSpPr>
        <p:spPr>
          <a:xfrm>
            <a:off x="4937760" y="2093976"/>
            <a:ext cx="4069080" cy="713232"/>
          </a:xfrm>
          <a:prstGeom prst="rect">
            <a:avLst/>
          </a:prstGeom>
          <a:solidFill>
            <a:srgbClr val="21262D"/>
          </a:solidFill>
          <a:ln w="12700">
            <a:solidFill>
              <a:srgbClr val="30363D"/>
            </a:solidFill>
            <a:prstDash val="solid"/>
          </a:ln>
        </p:spPr>
      </p:sp>
      <p:sp>
        <p:nvSpPr>
          <p:cNvPr id="54" name="Shape 52"/>
          <p:cNvSpPr/>
          <p:nvPr/>
        </p:nvSpPr>
        <p:spPr>
          <a:xfrm>
            <a:off x="4937760" y="2093976"/>
            <a:ext cx="4069080" cy="45720"/>
          </a:xfrm>
          <a:prstGeom prst="rect">
            <a:avLst/>
          </a:prstGeom>
          <a:solidFill>
            <a:srgbClr val="3FB950"/>
          </a:solidFill>
          <a:ln/>
        </p:spPr>
      </p:sp>
      <p:sp>
        <p:nvSpPr>
          <p:cNvPr id="55" name="Shape 53"/>
          <p:cNvSpPr/>
          <p:nvPr/>
        </p:nvSpPr>
        <p:spPr>
          <a:xfrm>
            <a:off x="8252460" y="2157984"/>
            <a:ext cx="708660" cy="182880"/>
          </a:xfrm>
          <a:prstGeom prst="rect">
            <a:avLst/>
          </a:prstGeom>
          <a:solidFill>
            <a:srgbClr val="3FB950"/>
          </a:solidFill>
          <a:ln/>
        </p:spPr>
      </p:sp>
      <p:sp>
        <p:nvSpPr>
          <p:cNvPr id="56" name="Text 54"/>
          <p:cNvSpPr/>
          <p:nvPr/>
        </p:nvSpPr>
        <p:spPr>
          <a:xfrm>
            <a:off x="8252460" y="2157984"/>
            <a:ext cx="708660" cy="182880"/>
          </a:xfrm>
          <a:prstGeom prst="rect">
            <a:avLst/>
          </a:prstGeom>
          <a:noFill/>
          <a:ln/>
        </p:spPr>
        <p:txBody>
          <a:bodyPr wrap="square" rtlCol="0" anchor="ctr"/>
          <a:lstStyle/>
          <a:p>
            <a:pPr algn="ctr" indent="0" marL="0">
              <a:buNone/>
            </a:pPr>
            <a:r>
              <a:rPr lang="en-US" sz="750" b="1" dirty="0">
                <a:solidFill>
                  <a:srgbClr val="000000"/>
                </a:solidFill>
              </a:rPr>
              <a:t>Economy</a:t>
            </a:r>
            <a:endParaRPr lang="en-US" sz="750" dirty="0"/>
          </a:p>
        </p:txBody>
      </p:sp>
      <p:sp>
        <p:nvSpPr>
          <p:cNvPr id="57" name="Text 55"/>
          <p:cNvSpPr/>
          <p:nvPr/>
        </p:nvSpPr>
        <p:spPr>
          <a:xfrm>
            <a:off x="5029200" y="2176272"/>
            <a:ext cx="3177540"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Appropriation Bill</a:t>
            </a:r>
            <a:endParaRPr lang="en-US" sz="1200" dirty="0"/>
          </a:p>
        </p:txBody>
      </p:sp>
      <p:sp>
        <p:nvSpPr>
          <p:cNvPr id="58" name="Text 56"/>
          <p:cNvSpPr/>
          <p:nvPr/>
        </p:nvSpPr>
        <p:spPr>
          <a:xfrm>
            <a:off x="502920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Authorizes govt to withdraw funds from consolidated fund for approved expenditure.</a:t>
            </a:r>
            <a:endParaRPr lang="en-US" sz="1000" dirty="0"/>
          </a:p>
        </p:txBody>
      </p:sp>
      <p:sp>
        <p:nvSpPr>
          <p:cNvPr id="59" name="Shape 57"/>
          <p:cNvSpPr/>
          <p:nvPr/>
        </p:nvSpPr>
        <p:spPr>
          <a:xfrm>
            <a:off x="4937760" y="2843784"/>
            <a:ext cx="4069080" cy="713232"/>
          </a:xfrm>
          <a:prstGeom prst="rect">
            <a:avLst/>
          </a:prstGeom>
          <a:solidFill>
            <a:srgbClr val="21262D"/>
          </a:solidFill>
          <a:ln w="12700">
            <a:solidFill>
              <a:srgbClr val="30363D"/>
            </a:solidFill>
            <a:prstDash val="solid"/>
          </a:ln>
        </p:spPr>
      </p:sp>
      <p:sp>
        <p:nvSpPr>
          <p:cNvPr id="60" name="Shape 58"/>
          <p:cNvSpPr/>
          <p:nvPr/>
        </p:nvSpPr>
        <p:spPr>
          <a:xfrm>
            <a:off x="4937760" y="2843784"/>
            <a:ext cx="4069080" cy="45720"/>
          </a:xfrm>
          <a:prstGeom prst="rect">
            <a:avLst/>
          </a:prstGeom>
          <a:solidFill>
            <a:srgbClr val="8957E5"/>
          </a:solidFill>
          <a:ln/>
        </p:spPr>
      </p:sp>
      <p:sp>
        <p:nvSpPr>
          <p:cNvPr id="61" name="Shape 59"/>
          <p:cNvSpPr/>
          <p:nvPr/>
        </p:nvSpPr>
        <p:spPr>
          <a:xfrm>
            <a:off x="7955280" y="2907792"/>
            <a:ext cx="1005840" cy="182880"/>
          </a:xfrm>
          <a:prstGeom prst="rect">
            <a:avLst/>
          </a:prstGeom>
          <a:solidFill>
            <a:srgbClr val="8957E5"/>
          </a:solidFill>
          <a:ln/>
        </p:spPr>
      </p:sp>
      <p:sp>
        <p:nvSpPr>
          <p:cNvPr id="62" name="Text 60"/>
          <p:cNvSpPr/>
          <p:nvPr/>
        </p:nvSpPr>
        <p:spPr>
          <a:xfrm>
            <a:off x="7955280" y="2907792"/>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63" name="Text 61"/>
          <p:cNvSpPr/>
          <p:nvPr/>
        </p:nvSpPr>
        <p:spPr>
          <a:xfrm>
            <a:off x="5029200" y="2926080"/>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Adjournment</a:t>
            </a:r>
            <a:endParaRPr lang="en-US" sz="1200" dirty="0"/>
          </a:p>
        </p:txBody>
      </p:sp>
      <p:sp>
        <p:nvSpPr>
          <p:cNvPr id="64" name="Text 62"/>
          <p:cNvSpPr/>
          <p:nvPr/>
        </p:nvSpPr>
        <p:spPr>
          <a:xfrm>
            <a:off x="502920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Temporary suspension of a legislative session. Differs from prorogation (ends full session).</a:t>
            </a:r>
            <a:endParaRPr lang="en-US" sz="1000" dirty="0"/>
          </a:p>
        </p:txBody>
      </p:sp>
      <p:sp>
        <p:nvSpPr>
          <p:cNvPr id="65" name="Shape 63"/>
          <p:cNvSpPr/>
          <p:nvPr/>
        </p:nvSpPr>
        <p:spPr>
          <a:xfrm>
            <a:off x="4937760" y="3593592"/>
            <a:ext cx="4069080" cy="713232"/>
          </a:xfrm>
          <a:prstGeom prst="rect">
            <a:avLst/>
          </a:prstGeom>
          <a:solidFill>
            <a:srgbClr val="21262D"/>
          </a:solidFill>
          <a:ln w="12700">
            <a:solidFill>
              <a:srgbClr val="30363D"/>
            </a:solidFill>
            <a:prstDash val="solid"/>
          </a:ln>
        </p:spPr>
      </p:sp>
      <p:sp>
        <p:nvSpPr>
          <p:cNvPr id="66" name="Shape 64"/>
          <p:cNvSpPr/>
          <p:nvPr/>
        </p:nvSpPr>
        <p:spPr>
          <a:xfrm>
            <a:off x="4937760" y="3593592"/>
            <a:ext cx="4069080" cy="45720"/>
          </a:xfrm>
          <a:prstGeom prst="rect">
            <a:avLst/>
          </a:prstGeom>
          <a:solidFill>
            <a:srgbClr val="79C0FF"/>
          </a:solidFill>
          <a:ln/>
        </p:spPr>
      </p:sp>
      <p:sp>
        <p:nvSpPr>
          <p:cNvPr id="67" name="Shape 65"/>
          <p:cNvSpPr/>
          <p:nvPr/>
        </p:nvSpPr>
        <p:spPr>
          <a:xfrm>
            <a:off x="8097012" y="3657600"/>
            <a:ext cx="864108" cy="182880"/>
          </a:xfrm>
          <a:prstGeom prst="rect">
            <a:avLst/>
          </a:prstGeom>
          <a:solidFill>
            <a:srgbClr val="79C0FF"/>
          </a:solidFill>
          <a:ln/>
        </p:spPr>
      </p:sp>
      <p:sp>
        <p:nvSpPr>
          <p:cNvPr id="68" name="Text 66"/>
          <p:cNvSpPr/>
          <p:nvPr/>
        </p:nvSpPr>
        <p:spPr>
          <a:xfrm>
            <a:off x="8097012" y="3657600"/>
            <a:ext cx="864108" cy="182880"/>
          </a:xfrm>
          <a:prstGeom prst="rect">
            <a:avLst/>
          </a:prstGeom>
          <a:noFill/>
          <a:ln/>
        </p:spPr>
        <p:txBody>
          <a:bodyPr wrap="square" rtlCol="0" anchor="ctr"/>
          <a:lstStyle/>
          <a:p>
            <a:pPr algn="ctr" indent="0" marL="0">
              <a:buNone/>
            </a:pPr>
            <a:r>
              <a:rPr lang="en-US" sz="750" b="1" dirty="0">
                <a:solidFill>
                  <a:srgbClr val="000000"/>
                </a:solidFill>
              </a:rPr>
              <a:t>Diplomacy</a:t>
            </a:r>
            <a:endParaRPr lang="en-US" sz="750" dirty="0"/>
          </a:p>
        </p:txBody>
      </p:sp>
      <p:sp>
        <p:nvSpPr>
          <p:cNvPr id="69" name="Text 67"/>
          <p:cNvSpPr/>
          <p:nvPr/>
        </p:nvSpPr>
        <p:spPr>
          <a:xfrm>
            <a:off x="5029200" y="3675888"/>
            <a:ext cx="3022092" cy="274320"/>
          </a:xfrm>
          <a:prstGeom prst="rect">
            <a:avLst/>
          </a:prstGeom>
          <a:noFill/>
          <a:ln/>
        </p:spPr>
        <p:txBody>
          <a:bodyPr wrap="square" rtlCol="0" anchor="ctr"/>
          <a:lstStyle/>
          <a:p>
            <a:pPr indent="0" marL="0">
              <a:buNone/>
            </a:pPr>
            <a:r>
              <a:rPr lang="en-US" sz="1200" b="1" dirty="0">
                <a:solidFill>
                  <a:srgbClr val="79C0FF"/>
                </a:solidFill>
                <a:latin typeface="Calibri" pitchFamily="34" charset="0"/>
                <a:ea typeface="Calibri" pitchFamily="34" charset="-122"/>
                <a:cs typeface="Calibri" pitchFamily="34" charset="-120"/>
              </a:rPr>
              <a:t>🤝  Alliance</a:t>
            </a:r>
            <a:endParaRPr lang="en-US" sz="1200" dirty="0"/>
          </a:p>
        </p:txBody>
      </p:sp>
      <p:sp>
        <p:nvSpPr>
          <p:cNvPr id="70" name="Text 68"/>
          <p:cNvSpPr/>
          <p:nvPr/>
        </p:nvSpPr>
        <p:spPr>
          <a:xfrm>
            <a:off x="502920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Formal political partnership between parties or nations for common goals.</a:t>
            </a:r>
            <a:endParaRPr lang="en-US" sz="1000" dirty="0"/>
          </a:p>
        </p:txBody>
      </p:sp>
      <p:sp>
        <p:nvSpPr>
          <p:cNvPr id="71" name="Shape 69"/>
          <p:cNvSpPr/>
          <p:nvPr/>
        </p:nvSpPr>
        <p:spPr>
          <a:xfrm>
            <a:off x="4937760" y="4343400"/>
            <a:ext cx="4069080" cy="713232"/>
          </a:xfrm>
          <a:prstGeom prst="rect">
            <a:avLst/>
          </a:prstGeom>
          <a:solidFill>
            <a:srgbClr val="21262D"/>
          </a:solidFill>
          <a:ln w="12700">
            <a:solidFill>
              <a:srgbClr val="30363D"/>
            </a:solidFill>
            <a:prstDash val="solid"/>
          </a:ln>
        </p:spPr>
      </p:sp>
      <p:sp>
        <p:nvSpPr>
          <p:cNvPr id="72" name="Shape 70"/>
          <p:cNvSpPr/>
          <p:nvPr/>
        </p:nvSpPr>
        <p:spPr>
          <a:xfrm>
            <a:off x="4937760" y="4343400"/>
            <a:ext cx="4069080" cy="45720"/>
          </a:xfrm>
          <a:prstGeom prst="rect">
            <a:avLst/>
          </a:prstGeom>
          <a:solidFill>
            <a:srgbClr val="1F6FEB"/>
          </a:solidFill>
          <a:ln/>
        </p:spPr>
      </p:sp>
      <p:sp>
        <p:nvSpPr>
          <p:cNvPr id="73" name="Shape 71"/>
          <p:cNvSpPr/>
          <p:nvPr/>
        </p:nvSpPr>
        <p:spPr>
          <a:xfrm>
            <a:off x="8563356" y="4407408"/>
            <a:ext cx="397764" cy="182880"/>
          </a:xfrm>
          <a:prstGeom prst="rect">
            <a:avLst/>
          </a:prstGeom>
          <a:solidFill>
            <a:srgbClr val="1F6FEB"/>
          </a:solidFill>
          <a:ln/>
        </p:spPr>
      </p:sp>
      <p:sp>
        <p:nvSpPr>
          <p:cNvPr id="74" name="Text 72"/>
          <p:cNvSpPr/>
          <p:nvPr/>
        </p:nvSpPr>
        <p:spPr>
          <a:xfrm>
            <a:off x="8563356" y="4407408"/>
            <a:ext cx="397764" cy="182880"/>
          </a:xfrm>
          <a:prstGeom prst="rect">
            <a:avLst/>
          </a:prstGeom>
          <a:noFill/>
          <a:ln/>
        </p:spPr>
        <p:txBody>
          <a:bodyPr wrap="square" rtlCol="0" anchor="ctr"/>
          <a:lstStyle/>
          <a:p>
            <a:pPr algn="ctr" indent="0" marL="0">
              <a:buNone/>
            </a:pPr>
            <a:r>
              <a:rPr lang="en-US" sz="750" b="1" dirty="0">
                <a:solidFill>
                  <a:srgbClr val="000000"/>
                </a:solidFill>
              </a:rPr>
              <a:t>Law</a:t>
            </a:r>
            <a:endParaRPr lang="en-US" sz="750" dirty="0"/>
          </a:p>
        </p:txBody>
      </p:sp>
      <p:sp>
        <p:nvSpPr>
          <p:cNvPr id="75" name="Text 73"/>
          <p:cNvSpPr/>
          <p:nvPr/>
        </p:nvSpPr>
        <p:spPr>
          <a:xfrm>
            <a:off x="5029200" y="4425696"/>
            <a:ext cx="3488436" cy="274320"/>
          </a:xfrm>
          <a:prstGeom prst="rect">
            <a:avLst/>
          </a:prstGeom>
          <a:noFill/>
          <a:ln/>
        </p:spPr>
        <p:txBody>
          <a:bodyPr wrap="square" rtlCol="0" anchor="ctr"/>
          <a:lstStyle/>
          <a:p>
            <a:pPr indent="0" marL="0">
              <a:buNone/>
            </a:pPr>
            <a:r>
              <a:rPr lang="en-US" sz="1200" b="1" dirty="0">
                <a:solidFill>
                  <a:srgbClr val="1F6FEB"/>
                </a:solidFill>
                <a:latin typeface="Calibri" pitchFamily="34" charset="0"/>
                <a:ea typeface="Calibri" pitchFamily="34" charset="-122"/>
                <a:cs typeface="Calibri" pitchFamily="34" charset="-120"/>
              </a:rPr>
              <a:t>⚖️  Arbitration</a:t>
            </a:r>
            <a:endParaRPr lang="en-US" sz="1200" dirty="0"/>
          </a:p>
        </p:txBody>
      </p:sp>
      <p:sp>
        <p:nvSpPr>
          <p:cNvPr id="76" name="Text 74"/>
          <p:cNvSpPr/>
          <p:nvPr/>
        </p:nvSpPr>
        <p:spPr>
          <a:xfrm>
            <a:off x="502920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Dispute resolution by a neutral third party making binding/non-binding decisions.</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502920" cy="5143500"/>
          </a:xfrm>
          <a:prstGeom prst="rect">
            <a:avLst/>
          </a:prstGeom>
          <a:solidFill>
            <a:srgbClr val="F0C040"/>
          </a:solidFill>
          <a:ln/>
        </p:spPr>
      </p:sp>
      <p:sp>
        <p:nvSpPr>
          <p:cNvPr id="3" name="Text 1"/>
          <p:cNvSpPr/>
          <p:nvPr/>
        </p:nvSpPr>
        <p:spPr>
          <a:xfrm>
            <a:off x="0" y="1645920"/>
            <a:ext cx="502920" cy="1371600"/>
          </a:xfrm>
          <a:prstGeom prst="rect">
            <a:avLst/>
          </a:prstGeom>
          <a:noFill/>
          <a:ln/>
        </p:spPr>
        <p:txBody>
          <a:bodyPr wrap="square" rtlCol="0" anchor="ctr"/>
          <a:lstStyle/>
          <a:p>
            <a:pPr algn="ctr" indent="0" marL="0">
              <a:buNone/>
            </a:pPr>
            <a:r>
              <a:rPr lang="en-US" sz="3200" b="1" dirty="0">
                <a:solidFill>
                  <a:srgbClr val="FFFFFF"/>
                </a:solidFill>
              </a:rPr>
              <a:t>B</a:t>
            </a:r>
            <a:endParaRPr lang="en-US" sz="3200" dirty="0"/>
          </a:p>
        </p:txBody>
      </p:sp>
      <p:sp>
        <p:nvSpPr>
          <p:cNvPr id="4" name="Text 2"/>
          <p:cNvSpPr/>
          <p:nvPr/>
        </p:nvSpPr>
        <p:spPr>
          <a:xfrm>
            <a:off x="685800" y="91440"/>
            <a:ext cx="8229600" cy="411480"/>
          </a:xfrm>
          <a:prstGeom prst="rect">
            <a:avLst/>
          </a:prstGeom>
          <a:noFill/>
          <a:ln/>
        </p:spPr>
        <p:txBody>
          <a:bodyPr wrap="square" rtlCol="0" anchor="ctr"/>
          <a:lstStyle/>
          <a:p>
            <a:pPr indent="0" marL="0">
              <a:buNone/>
            </a:pPr>
            <a:r>
              <a:rPr lang="en-US" sz="1800" b="1" dirty="0">
                <a:solidFill>
                  <a:srgbClr val="E6EDF3"/>
                </a:solidFill>
              </a:rPr>
              <a:t>B — KEY TERMS</a:t>
            </a:r>
            <a:endParaRPr lang="en-US" sz="1800" dirty="0"/>
          </a:p>
        </p:txBody>
      </p:sp>
      <p:sp>
        <p:nvSpPr>
          <p:cNvPr id="5" name="Shape 3"/>
          <p:cNvSpPr/>
          <p:nvPr/>
        </p:nvSpPr>
        <p:spPr>
          <a:xfrm>
            <a:off x="685800" y="594360"/>
            <a:ext cx="4069080" cy="713232"/>
          </a:xfrm>
          <a:prstGeom prst="rect">
            <a:avLst/>
          </a:prstGeom>
          <a:solidFill>
            <a:srgbClr val="21262D"/>
          </a:solidFill>
          <a:ln w="12700">
            <a:solidFill>
              <a:srgbClr val="30363D"/>
            </a:solidFill>
            <a:prstDash val="solid"/>
          </a:ln>
        </p:spPr>
      </p:sp>
      <p:sp>
        <p:nvSpPr>
          <p:cNvPr id="6" name="Shape 4"/>
          <p:cNvSpPr/>
          <p:nvPr/>
        </p:nvSpPr>
        <p:spPr>
          <a:xfrm>
            <a:off x="685800" y="594360"/>
            <a:ext cx="4069080" cy="45720"/>
          </a:xfrm>
          <a:prstGeom prst="rect">
            <a:avLst/>
          </a:prstGeom>
          <a:solidFill>
            <a:srgbClr val="1F6FEB"/>
          </a:solidFill>
          <a:ln/>
        </p:spPr>
      </p:sp>
      <p:sp>
        <p:nvSpPr>
          <p:cNvPr id="7" name="Shape 5"/>
          <p:cNvSpPr/>
          <p:nvPr/>
        </p:nvSpPr>
        <p:spPr>
          <a:xfrm>
            <a:off x="4311396" y="658368"/>
            <a:ext cx="397764" cy="182880"/>
          </a:xfrm>
          <a:prstGeom prst="rect">
            <a:avLst/>
          </a:prstGeom>
          <a:solidFill>
            <a:srgbClr val="1F6FEB"/>
          </a:solidFill>
          <a:ln/>
        </p:spPr>
      </p:sp>
      <p:sp>
        <p:nvSpPr>
          <p:cNvPr id="8" name="Text 6"/>
          <p:cNvSpPr/>
          <p:nvPr/>
        </p:nvSpPr>
        <p:spPr>
          <a:xfrm>
            <a:off x="4311396" y="658368"/>
            <a:ext cx="397764" cy="182880"/>
          </a:xfrm>
          <a:prstGeom prst="rect">
            <a:avLst/>
          </a:prstGeom>
          <a:noFill/>
          <a:ln/>
        </p:spPr>
        <p:txBody>
          <a:bodyPr wrap="square" rtlCol="0" anchor="ctr"/>
          <a:lstStyle/>
          <a:p>
            <a:pPr algn="ctr" indent="0" marL="0">
              <a:buNone/>
            </a:pPr>
            <a:r>
              <a:rPr lang="en-US" sz="750" b="1" dirty="0">
                <a:solidFill>
                  <a:srgbClr val="000000"/>
                </a:solidFill>
              </a:rPr>
              <a:t>Law</a:t>
            </a:r>
            <a:endParaRPr lang="en-US" sz="750" dirty="0"/>
          </a:p>
        </p:txBody>
      </p:sp>
      <p:sp>
        <p:nvSpPr>
          <p:cNvPr id="9" name="Text 7"/>
          <p:cNvSpPr/>
          <p:nvPr/>
        </p:nvSpPr>
        <p:spPr>
          <a:xfrm>
            <a:off x="777240" y="676656"/>
            <a:ext cx="3488436" cy="274320"/>
          </a:xfrm>
          <a:prstGeom prst="rect">
            <a:avLst/>
          </a:prstGeom>
          <a:noFill/>
          <a:ln/>
        </p:spPr>
        <p:txBody>
          <a:bodyPr wrap="square" rtlCol="0" anchor="ctr"/>
          <a:lstStyle/>
          <a:p>
            <a:pPr indent="0" marL="0">
              <a:buNone/>
            </a:pPr>
            <a:r>
              <a:rPr lang="en-US" sz="1200" b="1" dirty="0">
                <a:solidFill>
                  <a:srgbClr val="1F6FEB"/>
                </a:solidFill>
                <a:latin typeface="Calibri" pitchFamily="34" charset="0"/>
                <a:ea typeface="Calibri" pitchFamily="34" charset="-122"/>
                <a:cs typeface="Calibri" pitchFamily="34" charset="-120"/>
              </a:rPr>
              <a:t>📝  Bill</a:t>
            </a:r>
            <a:endParaRPr lang="en-US" sz="1200" dirty="0"/>
          </a:p>
        </p:txBody>
      </p:sp>
      <p:sp>
        <p:nvSpPr>
          <p:cNvPr id="10" name="Text 8"/>
          <p:cNvSpPr/>
          <p:nvPr/>
        </p:nvSpPr>
        <p:spPr>
          <a:xfrm>
            <a:off x="77724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Draft proposal for a new law presented to legislature. Becomes 'Act' upon approval.</a:t>
            </a:r>
            <a:endParaRPr lang="en-US" sz="1000" dirty="0"/>
          </a:p>
        </p:txBody>
      </p:sp>
      <p:sp>
        <p:nvSpPr>
          <p:cNvPr id="11" name="Shape 9"/>
          <p:cNvSpPr/>
          <p:nvPr/>
        </p:nvSpPr>
        <p:spPr>
          <a:xfrm>
            <a:off x="685800" y="1344168"/>
            <a:ext cx="4069080" cy="713232"/>
          </a:xfrm>
          <a:prstGeom prst="rect">
            <a:avLst/>
          </a:prstGeom>
          <a:solidFill>
            <a:srgbClr val="21262D"/>
          </a:solidFill>
          <a:ln w="12700">
            <a:solidFill>
              <a:srgbClr val="30363D"/>
            </a:solidFill>
            <a:prstDash val="solid"/>
          </a:ln>
        </p:spPr>
      </p:sp>
      <p:sp>
        <p:nvSpPr>
          <p:cNvPr id="12" name="Shape 10"/>
          <p:cNvSpPr/>
          <p:nvPr/>
        </p:nvSpPr>
        <p:spPr>
          <a:xfrm>
            <a:off x="685800" y="1344168"/>
            <a:ext cx="4069080" cy="45720"/>
          </a:xfrm>
          <a:prstGeom prst="rect">
            <a:avLst/>
          </a:prstGeom>
          <a:solidFill>
            <a:srgbClr val="3FB950"/>
          </a:solidFill>
          <a:ln/>
        </p:spPr>
      </p:sp>
      <p:sp>
        <p:nvSpPr>
          <p:cNvPr id="13" name="Shape 11"/>
          <p:cNvSpPr/>
          <p:nvPr/>
        </p:nvSpPr>
        <p:spPr>
          <a:xfrm>
            <a:off x="4000500" y="1408176"/>
            <a:ext cx="708660" cy="182880"/>
          </a:xfrm>
          <a:prstGeom prst="rect">
            <a:avLst/>
          </a:prstGeom>
          <a:solidFill>
            <a:srgbClr val="3FB950"/>
          </a:solidFill>
          <a:ln/>
        </p:spPr>
      </p:sp>
      <p:sp>
        <p:nvSpPr>
          <p:cNvPr id="14" name="Text 12"/>
          <p:cNvSpPr/>
          <p:nvPr/>
        </p:nvSpPr>
        <p:spPr>
          <a:xfrm>
            <a:off x="4000500" y="1408176"/>
            <a:ext cx="708660" cy="182880"/>
          </a:xfrm>
          <a:prstGeom prst="rect">
            <a:avLst/>
          </a:prstGeom>
          <a:noFill/>
          <a:ln/>
        </p:spPr>
        <p:txBody>
          <a:bodyPr wrap="square" rtlCol="0" anchor="ctr"/>
          <a:lstStyle/>
          <a:p>
            <a:pPr algn="ctr" indent="0" marL="0">
              <a:buNone/>
            </a:pPr>
            <a:r>
              <a:rPr lang="en-US" sz="750" b="1" dirty="0">
                <a:solidFill>
                  <a:srgbClr val="000000"/>
                </a:solidFill>
              </a:rPr>
              <a:t>Economy</a:t>
            </a:r>
            <a:endParaRPr lang="en-US" sz="750" dirty="0"/>
          </a:p>
        </p:txBody>
      </p:sp>
      <p:sp>
        <p:nvSpPr>
          <p:cNvPr id="15" name="Text 13"/>
          <p:cNvSpPr/>
          <p:nvPr/>
        </p:nvSpPr>
        <p:spPr>
          <a:xfrm>
            <a:off x="777240" y="1426464"/>
            <a:ext cx="3177540"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Budget</a:t>
            </a:r>
            <a:endParaRPr lang="en-US" sz="1200" dirty="0"/>
          </a:p>
        </p:txBody>
      </p:sp>
      <p:sp>
        <p:nvSpPr>
          <p:cNvPr id="16" name="Text 14"/>
          <p:cNvSpPr/>
          <p:nvPr/>
        </p:nvSpPr>
        <p:spPr>
          <a:xfrm>
            <a:off x="77724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Govt's annual financial statement: projected revenue, expenditure &amp; fiscal policy.</a:t>
            </a:r>
            <a:endParaRPr lang="en-US" sz="1000" dirty="0"/>
          </a:p>
        </p:txBody>
      </p:sp>
      <p:sp>
        <p:nvSpPr>
          <p:cNvPr id="17" name="Shape 15"/>
          <p:cNvSpPr/>
          <p:nvPr/>
        </p:nvSpPr>
        <p:spPr>
          <a:xfrm>
            <a:off x="685800" y="2093976"/>
            <a:ext cx="4069080" cy="713232"/>
          </a:xfrm>
          <a:prstGeom prst="rect">
            <a:avLst/>
          </a:prstGeom>
          <a:solidFill>
            <a:srgbClr val="21262D"/>
          </a:solidFill>
          <a:ln w="12700">
            <a:solidFill>
              <a:srgbClr val="30363D"/>
            </a:solidFill>
            <a:prstDash val="solid"/>
          </a:ln>
        </p:spPr>
      </p:sp>
      <p:sp>
        <p:nvSpPr>
          <p:cNvPr id="18" name="Shape 16"/>
          <p:cNvSpPr/>
          <p:nvPr/>
        </p:nvSpPr>
        <p:spPr>
          <a:xfrm>
            <a:off x="685800" y="2093976"/>
            <a:ext cx="4069080" cy="45720"/>
          </a:xfrm>
          <a:prstGeom prst="rect">
            <a:avLst/>
          </a:prstGeom>
          <a:solidFill>
            <a:srgbClr val="58A6FF"/>
          </a:solidFill>
          <a:ln/>
        </p:spPr>
      </p:sp>
      <p:sp>
        <p:nvSpPr>
          <p:cNvPr id="19" name="Shape 17"/>
          <p:cNvSpPr/>
          <p:nvPr/>
        </p:nvSpPr>
        <p:spPr>
          <a:xfrm>
            <a:off x="3767328" y="2157984"/>
            <a:ext cx="941832" cy="182880"/>
          </a:xfrm>
          <a:prstGeom prst="rect">
            <a:avLst/>
          </a:prstGeom>
          <a:solidFill>
            <a:srgbClr val="58A6FF"/>
          </a:solidFill>
          <a:ln/>
        </p:spPr>
      </p:sp>
      <p:sp>
        <p:nvSpPr>
          <p:cNvPr id="20" name="Text 18"/>
          <p:cNvSpPr/>
          <p:nvPr/>
        </p:nvSpPr>
        <p:spPr>
          <a:xfrm>
            <a:off x="3767328" y="2157984"/>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21" name="Text 19"/>
          <p:cNvSpPr/>
          <p:nvPr/>
        </p:nvSpPr>
        <p:spPr>
          <a:xfrm>
            <a:off x="777240" y="2176272"/>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Bureaucracy</a:t>
            </a:r>
            <a:endParaRPr lang="en-US" sz="1200" dirty="0"/>
          </a:p>
        </p:txBody>
      </p:sp>
      <p:sp>
        <p:nvSpPr>
          <p:cNvPr id="22" name="Text 20"/>
          <p:cNvSpPr/>
          <p:nvPr/>
        </p:nvSpPr>
        <p:spPr>
          <a:xfrm>
            <a:off x="77724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System of non-elected officials implementing policy; hierarchical with rules &amp; procedures.</a:t>
            </a:r>
            <a:endParaRPr lang="en-US" sz="1000" dirty="0"/>
          </a:p>
        </p:txBody>
      </p:sp>
      <p:sp>
        <p:nvSpPr>
          <p:cNvPr id="23" name="Shape 21"/>
          <p:cNvSpPr/>
          <p:nvPr/>
        </p:nvSpPr>
        <p:spPr>
          <a:xfrm>
            <a:off x="685800" y="2843784"/>
            <a:ext cx="4069080" cy="713232"/>
          </a:xfrm>
          <a:prstGeom prst="rect">
            <a:avLst/>
          </a:prstGeom>
          <a:solidFill>
            <a:srgbClr val="21262D"/>
          </a:solidFill>
          <a:ln w="12700">
            <a:solidFill>
              <a:srgbClr val="30363D"/>
            </a:solidFill>
            <a:prstDash val="solid"/>
          </a:ln>
        </p:spPr>
      </p:sp>
      <p:sp>
        <p:nvSpPr>
          <p:cNvPr id="24" name="Shape 22"/>
          <p:cNvSpPr/>
          <p:nvPr/>
        </p:nvSpPr>
        <p:spPr>
          <a:xfrm>
            <a:off x="685800" y="2843784"/>
            <a:ext cx="4069080" cy="45720"/>
          </a:xfrm>
          <a:prstGeom prst="rect">
            <a:avLst/>
          </a:prstGeom>
          <a:solidFill>
            <a:srgbClr val="8957E5"/>
          </a:solidFill>
          <a:ln/>
        </p:spPr>
      </p:sp>
      <p:sp>
        <p:nvSpPr>
          <p:cNvPr id="25" name="Shape 23"/>
          <p:cNvSpPr/>
          <p:nvPr/>
        </p:nvSpPr>
        <p:spPr>
          <a:xfrm>
            <a:off x="3703320" y="2907792"/>
            <a:ext cx="1005840" cy="182880"/>
          </a:xfrm>
          <a:prstGeom prst="rect">
            <a:avLst/>
          </a:prstGeom>
          <a:solidFill>
            <a:srgbClr val="8957E5"/>
          </a:solidFill>
          <a:ln/>
        </p:spPr>
      </p:sp>
      <p:sp>
        <p:nvSpPr>
          <p:cNvPr id="26" name="Text 24"/>
          <p:cNvSpPr/>
          <p:nvPr/>
        </p:nvSpPr>
        <p:spPr>
          <a:xfrm>
            <a:off x="3703320" y="2907792"/>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27" name="Text 25"/>
          <p:cNvSpPr/>
          <p:nvPr/>
        </p:nvSpPr>
        <p:spPr>
          <a:xfrm>
            <a:off x="777240" y="2926080"/>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Bicameral</a:t>
            </a:r>
            <a:endParaRPr lang="en-US" sz="1200" dirty="0"/>
          </a:p>
        </p:txBody>
      </p:sp>
      <p:sp>
        <p:nvSpPr>
          <p:cNvPr id="28" name="Text 26"/>
          <p:cNvSpPr/>
          <p:nvPr/>
        </p:nvSpPr>
        <p:spPr>
          <a:xfrm>
            <a:off x="77724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Two-chamber legislative system (e.g., Senate + House; Rajya Sabha + Lok Sabha).</a:t>
            </a:r>
            <a:endParaRPr lang="en-US" sz="1000" dirty="0"/>
          </a:p>
        </p:txBody>
      </p:sp>
      <p:sp>
        <p:nvSpPr>
          <p:cNvPr id="29" name="Shape 27"/>
          <p:cNvSpPr/>
          <p:nvPr/>
        </p:nvSpPr>
        <p:spPr>
          <a:xfrm>
            <a:off x="685800" y="3593592"/>
            <a:ext cx="4069080" cy="713232"/>
          </a:xfrm>
          <a:prstGeom prst="rect">
            <a:avLst/>
          </a:prstGeom>
          <a:solidFill>
            <a:srgbClr val="21262D"/>
          </a:solidFill>
          <a:ln w="12700">
            <a:solidFill>
              <a:srgbClr val="30363D"/>
            </a:solidFill>
            <a:prstDash val="solid"/>
          </a:ln>
        </p:spPr>
      </p:sp>
      <p:sp>
        <p:nvSpPr>
          <p:cNvPr id="30" name="Shape 28"/>
          <p:cNvSpPr/>
          <p:nvPr/>
        </p:nvSpPr>
        <p:spPr>
          <a:xfrm>
            <a:off x="685800" y="3593592"/>
            <a:ext cx="4069080" cy="45720"/>
          </a:xfrm>
          <a:prstGeom prst="rect">
            <a:avLst/>
          </a:prstGeom>
          <a:solidFill>
            <a:srgbClr val="3FB950"/>
          </a:solidFill>
          <a:ln/>
        </p:spPr>
      </p:sp>
      <p:sp>
        <p:nvSpPr>
          <p:cNvPr id="31" name="Shape 29"/>
          <p:cNvSpPr/>
          <p:nvPr/>
        </p:nvSpPr>
        <p:spPr>
          <a:xfrm>
            <a:off x="3845052" y="3657600"/>
            <a:ext cx="864108" cy="182880"/>
          </a:xfrm>
          <a:prstGeom prst="rect">
            <a:avLst/>
          </a:prstGeom>
          <a:solidFill>
            <a:srgbClr val="3FB950"/>
          </a:solidFill>
          <a:ln/>
        </p:spPr>
      </p:sp>
      <p:sp>
        <p:nvSpPr>
          <p:cNvPr id="32" name="Text 30"/>
          <p:cNvSpPr/>
          <p:nvPr/>
        </p:nvSpPr>
        <p:spPr>
          <a:xfrm>
            <a:off x="3845052" y="3657600"/>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33" name="Text 31"/>
          <p:cNvSpPr/>
          <p:nvPr/>
        </p:nvSpPr>
        <p:spPr>
          <a:xfrm>
            <a:off x="777240" y="3675888"/>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Ballot</a:t>
            </a:r>
            <a:endParaRPr lang="en-US" sz="1200" dirty="0"/>
          </a:p>
        </p:txBody>
      </p:sp>
      <p:sp>
        <p:nvSpPr>
          <p:cNvPr id="34" name="Text 32"/>
          <p:cNvSpPr/>
          <p:nvPr/>
        </p:nvSpPr>
        <p:spPr>
          <a:xfrm>
            <a:off x="77724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Method or device for casting votes. Can be paper, electronic (EVM), or postal.</a:t>
            </a:r>
            <a:endParaRPr lang="en-US" sz="1000" dirty="0"/>
          </a:p>
        </p:txBody>
      </p:sp>
      <p:sp>
        <p:nvSpPr>
          <p:cNvPr id="35" name="Shape 33"/>
          <p:cNvSpPr/>
          <p:nvPr/>
        </p:nvSpPr>
        <p:spPr>
          <a:xfrm>
            <a:off x="685800" y="4343400"/>
            <a:ext cx="4069080" cy="713232"/>
          </a:xfrm>
          <a:prstGeom prst="rect">
            <a:avLst/>
          </a:prstGeom>
          <a:solidFill>
            <a:srgbClr val="21262D"/>
          </a:solidFill>
          <a:ln w="12700">
            <a:solidFill>
              <a:srgbClr val="30363D"/>
            </a:solidFill>
            <a:prstDash val="solid"/>
          </a:ln>
        </p:spPr>
      </p:sp>
      <p:sp>
        <p:nvSpPr>
          <p:cNvPr id="36" name="Shape 34"/>
          <p:cNvSpPr/>
          <p:nvPr/>
        </p:nvSpPr>
        <p:spPr>
          <a:xfrm>
            <a:off x="685800" y="4343400"/>
            <a:ext cx="4069080" cy="45720"/>
          </a:xfrm>
          <a:prstGeom prst="rect">
            <a:avLst/>
          </a:prstGeom>
          <a:solidFill>
            <a:srgbClr val="3FB950"/>
          </a:solidFill>
          <a:ln/>
        </p:spPr>
      </p:sp>
      <p:sp>
        <p:nvSpPr>
          <p:cNvPr id="37" name="Shape 35"/>
          <p:cNvSpPr/>
          <p:nvPr/>
        </p:nvSpPr>
        <p:spPr>
          <a:xfrm>
            <a:off x="3845052" y="4407408"/>
            <a:ext cx="864108" cy="182880"/>
          </a:xfrm>
          <a:prstGeom prst="rect">
            <a:avLst/>
          </a:prstGeom>
          <a:solidFill>
            <a:srgbClr val="3FB950"/>
          </a:solidFill>
          <a:ln/>
        </p:spPr>
      </p:sp>
      <p:sp>
        <p:nvSpPr>
          <p:cNvPr id="38" name="Text 36"/>
          <p:cNvSpPr/>
          <p:nvPr/>
        </p:nvSpPr>
        <p:spPr>
          <a:xfrm>
            <a:off x="3845052" y="4407408"/>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39" name="Text 37"/>
          <p:cNvSpPr/>
          <p:nvPr/>
        </p:nvSpPr>
        <p:spPr>
          <a:xfrm>
            <a:off x="777240" y="4425696"/>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By-Election</a:t>
            </a:r>
            <a:endParaRPr lang="en-US" sz="1200" dirty="0"/>
          </a:p>
        </p:txBody>
      </p:sp>
      <p:sp>
        <p:nvSpPr>
          <p:cNvPr id="40" name="Text 38"/>
          <p:cNvSpPr/>
          <p:nvPr/>
        </p:nvSpPr>
        <p:spPr>
          <a:xfrm>
            <a:off x="77724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Election to fill a vacancy between general elections (death, resignation, disqualification).</a:t>
            </a:r>
            <a:endParaRPr lang="en-US" sz="1000" dirty="0"/>
          </a:p>
        </p:txBody>
      </p:sp>
      <p:sp>
        <p:nvSpPr>
          <p:cNvPr id="41" name="Shape 39"/>
          <p:cNvSpPr/>
          <p:nvPr/>
        </p:nvSpPr>
        <p:spPr>
          <a:xfrm>
            <a:off x="4937760" y="594360"/>
            <a:ext cx="4069080" cy="713232"/>
          </a:xfrm>
          <a:prstGeom prst="rect">
            <a:avLst/>
          </a:prstGeom>
          <a:solidFill>
            <a:srgbClr val="21262D"/>
          </a:solidFill>
          <a:ln w="12700">
            <a:solidFill>
              <a:srgbClr val="30363D"/>
            </a:solidFill>
            <a:prstDash val="solid"/>
          </a:ln>
        </p:spPr>
      </p:sp>
      <p:sp>
        <p:nvSpPr>
          <p:cNvPr id="42" name="Shape 40"/>
          <p:cNvSpPr/>
          <p:nvPr/>
        </p:nvSpPr>
        <p:spPr>
          <a:xfrm>
            <a:off x="4937760" y="594360"/>
            <a:ext cx="4069080" cy="45720"/>
          </a:xfrm>
          <a:prstGeom prst="rect">
            <a:avLst/>
          </a:prstGeom>
          <a:solidFill>
            <a:srgbClr val="F0C040"/>
          </a:solidFill>
          <a:ln/>
        </p:spPr>
      </p:sp>
      <p:sp>
        <p:nvSpPr>
          <p:cNvPr id="43" name="Shape 41"/>
          <p:cNvSpPr/>
          <p:nvPr/>
        </p:nvSpPr>
        <p:spPr>
          <a:xfrm>
            <a:off x="7955280" y="658368"/>
            <a:ext cx="1005840" cy="182880"/>
          </a:xfrm>
          <a:prstGeom prst="rect">
            <a:avLst/>
          </a:prstGeom>
          <a:solidFill>
            <a:srgbClr val="F0C040"/>
          </a:solidFill>
          <a:ln/>
        </p:spPr>
      </p:sp>
      <p:sp>
        <p:nvSpPr>
          <p:cNvPr id="44" name="Text 42"/>
          <p:cNvSpPr/>
          <p:nvPr/>
        </p:nvSpPr>
        <p:spPr>
          <a:xfrm>
            <a:off x="7955280" y="658368"/>
            <a:ext cx="1005840" cy="182880"/>
          </a:xfrm>
          <a:prstGeom prst="rect">
            <a:avLst/>
          </a:prstGeom>
          <a:noFill/>
          <a:ln/>
        </p:spPr>
        <p:txBody>
          <a:bodyPr wrap="square" rtlCol="0" anchor="ctr"/>
          <a:lstStyle/>
          <a:p>
            <a:pPr algn="ctr" indent="0" marL="0">
              <a:buNone/>
            </a:pPr>
            <a:r>
              <a:rPr lang="en-US" sz="750" b="1" dirty="0">
                <a:solidFill>
                  <a:srgbClr val="000000"/>
                </a:solidFill>
              </a:rPr>
              <a:t>Constitution</a:t>
            </a:r>
            <a:endParaRPr lang="en-US" sz="750" dirty="0"/>
          </a:p>
        </p:txBody>
      </p:sp>
      <p:sp>
        <p:nvSpPr>
          <p:cNvPr id="45" name="Text 43"/>
          <p:cNvSpPr/>
          <p:nvPr/>
        </p:nvSpPr>
        <p:spPr>
          <a:xfrm>
            <a:off x="5029200" y="676656"/>
            <a:ext cx="2880360" cy="274320"/>
          </a:xfrm>
          <a:prstGeom prst="rect">
            <a:avLst/>
          </a:prstGeom>
          <a:noFill/>
          <a:ln/>
        </p:spPr>
        <p:txBody>
          <a:bodyPr wrap="square" rtlCol="0" anchor="ctr"/>
          <a:lstStyle/>
          <a:p>
            <a:pPr indent="0" marL="0">
              <a:buNone/>
            </a:pPr>
            <a:r>
              <a:rPr lang="en-US" sz="1200" b="1" dirty="0">
                <a:solidFill>
                  <a:srgbClr val="F0C040"/>
                </a:solidFill>
                <a:latin typeface="Calibri" pitchFamily="34" charset="0"/>
                <a:ea typeface="Calibri" pitchFamily="34" charset="-122"/>
                <a:cs typeface="Calibri" pitchFamily="34" charset="-120"/>
              </a:rPr>
              <a:t>🏗️  Basic Structure Doctrine</a:t>
            </a:r>
            <a:endParaRPr lang="en-US" sz="1200" dirty="0"/>
          </a:p>
        </p:txBody>
      </p:sp>
      <p:sp>
        <p:nvSpPr>
          <p:cNvPr id="46" name="Text 44"/>
          <p:cNvSpPr/>
          <p:nvPr/>
        </p:nvSpPr>
        <p:spPr>
          <a:xfrm>
            <a:off x="502920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Constitution's fundamental framework cannot be destroyed by amendments (Kesavananda 1973).</a:t>
            </a:r>
            <a:endParaRPr lang="en-US" sz="1000" dirty="0"/>
          </a:p>
        </p:txBody>
      </p:sp>
      <p:sp>
        <p:nvSpPr>
          <p:cNvPr id="47" name="Shape 45"/>
          <p:cNvSpPr/>
          <p:nvPr/>
        </p:nvSpPr>
        <p:spPr>
          <a:xfrm>
            <a:off x="4937760" y="1344168"/>
            <a:ext cx="4069080" cy="713232"/>
          </a:xfrm>
          <a:prstGeom prst="rect">
            <a:avLst/>
          </a:prstGeom>
          <a:solidFill>
            <a:srgbClr val="21262D"/>
          </a:solidFill>
          <a:ln w="12700">
            <a:solidFill>
              <a:srgbClr val="30363D"/>
            </a:solidFill>
            <a:prstDash val="solid"/>
          </a:ln>
        </p:spPr>
      </p:sp>
      <p:sp>
        <p:nvSpPr>
          <p:cNvPr id="48" name="Shape 46"/>
          <p:cNvSpPr/>
          <p:nvPr/>
        </p:nvSpPr>
        <p:spPr>
          <a:xfrm>
            <a:off x="4937760" y="1344168"/>
            <a:ext cx="4069080" cy="45720"/>
          </a:xfrm>
          <a:prstGeom prst="rect">
            <a:avLst/>
          </a:prstGeom>
          <a:solidFill>
            <a:srgbClr val="79C0FF"/>
          </a:solidFill>
          <a:ln/>
        </p:spPr>
      </p:sp>
      <p:sp>
        <p:nvSpPr>
          <p:cNvPr id="49" name="Shape 47"/>
          <p:cNvSpPr/>
          <p:nvPr/>
        </p:nvSpPr>
        <p:spPr>
          <a:xfrm>
            <a:off x="8097012" y="1408176"/>
            <a:ext cx="864108" cy="182880"/>
          </a:xfrm>
          <a:prstGeom prst="rect">
            <a:avLst/>
          </a:prstGeom>
          <a:solidFill>
            <a:srgbClr val="79C0FF"/>
          </a:solidFill>
          <a:ln/>
        </p:spPr>
      </p:sp>
      <p:sp>
        <p:nvSpPr>
          <p:cNvPr id="50" name="Text 48"/>
          <p:cNvSpPr/>
          <p:nvPr/>
        </p:nvSpPr>
        <p:spPr>
          <a:xfrm>
            <a:off x="8097012" y="1408176"/>
            <a:ext cx="864108" cy="182880"/>
          </a:xfrm>
          <a:prstGeom prst="rect">
            <a:avLst/>
          </a:prstGeom>
          <a:noFill/>
          <a:ln/>
        </p:spPr>
        <p:txBody>
          <a:bodyPr wrap="square" rtlCol="0" anchor="ctr"/>
          <a:lstStyle/>
          <a:p>
            <a:pPr algn="ctr" indent="0" marL="0">
              <a:buNone/>
            </a:pPr>
            <a:r>
              <a:rPr lang="en-US" sz="750" b="1" dirty="0">
                <a:solidFill>
                  <a:srgbClr val="000000"/>
                </a:solidFill>
              </a:rPr>
              <a:t>Diplomacy</a:t>
            </a:r>
            <a:endParaRPr lang="en-US" sz="750" dirty="0"/>
          </a:p>
        </p:txBody>
      </p:sp>
      <p:sp>
        <p:nvSpPr>
          <p:cNvPr id="51" name="Text 49"/>
          <p:cNvSpPr/>
          <p:nvPr/>
        </p:nvSpPr>
        <p:spPr>
          <a:xfrm>
            <a:off x="5029200" y="1426464"/>
            <a:ext cx="3022092" cy="274320"/>
          </a:xfrm>
          <a:prstGeom prst="rect">
            <a:avLst/>
          </a:prstGeom>
          <a:noFill/>
          <a:ln/>
        </p:spPr>
        <p:txBody>
          <a:bodyPr wrap="square" rtlCol="0" anchor="ctr"/>
          <a:lstStyle/>
          <a:p>
            <a:pPr indent="0" marL="0">
              <a:buNone/>
            </a:pPr>
            <a:r>
              <a:rPr lang="en-US" sz="1200" b="1" dirty="0">
                <a:solidFill>
                  <a:srgbClr val="79C0FF"/>
                </a:solidFill>
                <a:latin typeface="Calibri" pitchFamily="34" charset="0"/>
                <a:ea typeface="Calibri" pitchFamily="34" charset="-122"/>
                <a:cs typeface="Calibri" pitchFamily="34" charset="-120"/>
              </a:rPr>
              <a:t>🌐  Bilateral Relations</a:t>
            </a:r>
            <a:endParaRPr lang="en-US" sz="1200" dirty="0"/>
          </a:p>
        </p:txBody>
      </p:sp>
      <p:sp>
        <p:nvSpPr>
          <p:cNvPr id="52" name="Text 50"/>
          <p:cNvSpPr/>
          <p:nvPr/>
        </p:nvSpPr>
        <p:spPr>
          <a:xfrm>
            <a:off x="502920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Political/economic/cultural interactions between two sovereign nations.</a:t>
            </a:r>
            <a:endParaRPr lang="en-US" sz="1000" dirty="0"/>
          </a:p>
        </p:txBody>
      </p:sp>
      <p:sp>
        <p:nvSpPr>
          <p:cNvPr id="53" name="Shape 51"/>
          <p:cNvSpPr/>
          <p:nvPr/>
        </p:nvSpPr>
        <p:spPr>
          <a:xfrm>
            <a:off x="4937760" y="2093976"/>
            <a:ext cx="4069080" cy="713232"/>
          </a:xfrm>
          <a:prstGeom prst="rect">
            <a:avLst/>
          </a:prstGeom>
          <a:solidFill>
            <a:srgbClr val="21262D"/>
          </a:solidFill>
          <a:ln w="12700">
            <a:solidFill>
              <a:srgbClr val="30363D"/>
            </a:solidFill>
            <a:prstDash val="solid"/>
          </a:ln>
        </p:spPr>
      </p:sp>
      <p:sp>
        <p:nvSpPr>
          <p:cNvPr id="54" name="Shape 52"/>
          <p:cNvSpPr/>
          <p:nvPr/>
        </p:nvSpPr>
        <p:spPr>
          <a:xfrm>
            <a:off x="4937760" y="2093976"/>
            <a:ext cx="4069080" cy="45720"/>
          </a:xfrm>
          <a:prstGeom prst="rect">
            <a:avLst/>
          </a:prstGeom>
          <a:solidFill>
            <a:srgbClr val="58C9B9"/>
          </a:solidFill>
          <a:ln/>
        </p:spPr>
      </p:sp>
      <p:sp>
        <p:nvSpPr>
          <p:cNvPr id="55" name="Shape 53"/>
          <p:cNvSpPr/>
          <p:nvPr/>
        </p:nvSpPr>
        <p:spPr>
          <a:xfrm>
            <a:off x="8330184" y="2157984"/>
            <a:ext cx="630936" cy="182880"/>
          </a:xfrm>
          <a:prstGeom prst="rect">
            <a:avLst/>
          </a:prstGeom>
          <a:solidFill>
            <a:srgbClr val="58C9B9"/>
          </a:solidFill>
          <a:ln/>
        </p:spPr>
      </p:sp>
      <p:sp>
        <p:nvSpPr>
          <p:cNvPr id="56" name="Text 54"/>
          <p:cNvSpPr/>
          <p:nvPr/>
        </p:nvSpPr>
        <p:spPr>
          <a:xfrm>
            <a:off x="8330184" y="2157984"/>
            <a:ext cx="630936" cy="182880"/>
          </a:xfrm>
          <a:prstGeom prst="rect">
            <a:avLst/>
          </a:prstGeom>
          <a:noFill/>
          <a:ln/>
        </p:spPr>
        <p:txBody>
          <a:bodyPr wrap="square" rtlCol="0" anchor="ctr"/>
          <a:lstStyle/>
          <a:p>
            <a:pPr algn="ctr" indent="0" marL="0">
              <a:buNone/>
            </a:pPr>
            <a:r>
              <a:rPr lang="en-US" sz="750" b="1" dirty="0">
                <a:solidFill>
                  <a:srgbClr val="000000"/>
                </a:solidFill>
              </a:rPr>
              <a:t>Rights</a:t>
            </a:r>
            <a:endParaRPr lang="en-US" sz="750" dirty="0"/>
          </a:p>
        </p:txBody>
      </p:sp>
      <p:sp>
        <p:nvSpPr>
          <p:cNvPr id="57" name="Text 55"/>
          <p:cNvSpPr/>
          <p:nvPr/>
        </p:nvSpPr>
        <p:spPr>
          <a:xfrm>
            <a:off x="5029200" y="2176272"/>
            <a:ext cx="3255264" cy="274320"/>
          </a:xfrm>
          <a:prstGeom prst="rect">
            <a:avLst/>
          </a:prstGeom>
          <a:noFill/>
          <a:ln/>
        </p:spPr>
        <p:txBody>
          <a:bodyPr wrap="square" rtlCol="0" anchor="ctr"/>
          <a:lstStyle/>
          <a:p>
            <a:pPr indent="0" marL="0">
              <a:buNone/>
            </a:pPr>
            <a:r>
              <a:rPr lang="en-US" sz="1200" b="1" dirty="0">
                <a:solidFill>
                  <a:srgbClr val="58C9B9"/>
                </a:solidFill>
                <a:latin typeface="Calibri" pitchFamily="34" charset="0"/>
                <a:ea typeface="Calibri" pitchFamily="34" charset="-122"/>
                <a:cs typeface="Calibri" pitchFamily="34" charset="-120"/>
              </a:rPr>
              <a:t>📋  Bill of Rights</a:t>
            </a:r>
            <a:endParaRPr lang="en-US" sz="1200" dirty="0"/>
          </a:p>
        </p:txBody>
      </p:sp>
      <p:sp>
        <p:nvSpPr>
          <p:cNvPr id="58" name="Text 56"/>
          <p:cNvSpPr/>
          <p:nvPr/>
        </p:nvSpPr>
        <p:spPr>
          <a:xfrm>
            <a:off x="502920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Formal declaration of fundamental rights protecting individuals from government overreach.</a:t>
            </a:r>
            <a:endParaRPr lang="en-US" sz="1000" dirty="0"/>
          </a:p>
        </p:txBody>
      </p:sp>
      <p:sp>
        <p:nvSpPr>
          <p:cNvPr id="59" name="Shape 57"/>
          <p:cNvSpPr/>
          <p:nvPr/>
        </p:nvSpPr>
        <p:spPr>
          <a:xfrm>
            <a:off x="4937760" y="2843784"/>
            <a:ext cx="4069080" cy="713232"/>
          </a:xfrm>
          <a:prstGeom prst="rect">
            <a:avLst/>
          </a:prstGeom>
          <a:solidFill>
            <a:srgbClr val="21262D"/>
          </a:solidFill>
          <a:ln w="12700">
            <a:solidFill>
              <a:srgbClr val="30363D"/>
            </a:solidFill>
            <a:prstDash val="solid"/>
          </a:ln>
        </p:spPr>
      </p:sp>
      <p:sp>
        <p:nvSpPr>
          <p:cNvPr id="60" name="Shape 58"/>
          <p:cNvSpPr/>
          <p:nvPr/>
        </p:nvSpPr>
        <p:spPr>
          <a:xfrm>
            <a:off x="4937760" y="2843784"/>
            <a:ext cx="4069080" cy="45720"/>
          </a:xfrm>
          <a:prstGeom prst="rect">
            <a:avLst/>
          </a:prstGeom>
          <a:solidFill>
            <a:srgbClr val="8957E5"/>
          </a:solidFill>
          <a:ln/>
        </p:spPr>
      </p:sp>
      <p:sp>
        <p:nvSpPr>
          <p:cNvPr id="61" name="Shape 59"/>
          <p:cNvSpPr/>
          <p:nvPr/>
        </p:nvSpPr>
        <p:spPr>
          <a:xfrm>
            <a:off x="7955280" y="2907792"/>
            <a:ext cx="1005840" cy="182880"/>
          </a:xfrm>
          <a:prstGeom prst="rect">
            <a:avLst/>
          </a:prstGeom>
          <a:solidFill>
            <a:srgbClr val="8957E5"/>
          </a:solidFill>
          <a:ln/>
        </p:spPr>
      </p:sp>
      <p:sp>
        <p:nvSpPr>
          <p:cNvPr id="62" name="Text 60"/>
          <p:cNvSpPr/>
          <p:nvPr/>
        </p:nvSpPr>
        <p:spPr>
          <a:xfrm>
            <a:off x="7955280" y="2907792"/>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63" name="Text 61"/>
          <p:cNvSpPr/>
          <p:nvPr/>
        </p:nvSpPr>
        <p:spPr>
          <a:xfrm>
            <a:off x="5029200" y="2926080"/>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Backbencher</a:t>
            </a:r>
            <a:endParaRPr lang="en-US" sz="1200" dirty="0"/>
          </a:p>
        </p:txBody>
      </p:sp>
      <p:sp>
        <p:nvSpPr>
          <p:cNvPr id="64" name="Text 62"/>
          <p:cNvSpPr/>
          <p:nvPr/>
        </p:nvSpPr>
        <p:spPr>
          <a:xfrm>
            <a:off x="502920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MP without ministerial or senior party office; sits behind frontbench leaders.</a:t>
            </a:r>
            <a:endParaRPr lang="en-US" sz="1000" dirty="0"/>
          </a:p>
        </p:txBody>
      </p:sp>
      <p:sp>
        <p:nvSpPr>
          <p:cNvPr id="65" name="Shape 63"/>
          <p:cNvSpPr/>
          <p:nvPr/>
        </p:nvSpPr>
        <p:spPr>
          <a:xfrm>
            <a:off x="4937760" y="3593592"/>
            <a:ext cx="4069080" cy="713232"/>
          </a:xfrm>
          <a:prstGeom prst="rect">
            <a:avLst/>
          </a:prstGeom>
          <a:solidFill>
            <a:srgbClr val="21262D"/>
          </a:solidFill>
          <a:ln w="12700">
            <a:solidFill>
              <a:srgbClr val="30363D"/>
            </a:solidFill>
            <a:prstDash val="solid"/>
          </a:ln>
        </p:spPr>
      </p:sp>
      <p:sp>
        <p:nvSpPr>
          <p:cNvPr id="66" name="Shape 64"/>
          <p:cNvSpPr/>
          <p:nvPr/>
        </p:nvSpPr>
        <p:spPr>
          <a:xfrm>
            <a:off x="4937760" y="3593592"/>
            <a:ext cx="4069080" cy="45720"/>
          </a:xfrm>
          <a:prstGeom prst="rect">
            <a:avLst/>
          </a:prstGeom>
          <a:solidFill>
            <a:srgbClr val="D29922"/>
          </a:solidFill>
          <a:ln/>
        </p:spPr>
      </p:sp>
      <p:sp>
        <p:nvSpPr>
          <p:cNvPr id="67" name="Shape 65"/>
          <p:cNvSpPr/>
          <p:nvPr/>
        </p:nvSpPr>
        <p:spPr>
          <a:xfrm>
            <a:off x="8097012" y="3657600"/>
            <a:ext cx="864108" cy="182880"/>
          </a:xfrm>
          <a:prstGeom prst="rect">
            <a:avLst/>
          </a:prstGeom>
          <a:solidFill>
            <a:srgbClr val="D29922"/>
          </a:solidFill>
          <a:ln/>
        </p:spPr>
      </p:sp>
      <p:sp>
        <p:nvSpPr>
          <p:cNvPr id="68" name="Text 66"/>
          <p:cNvSpPr/>
          <p:nvPr/>
        </p:nvSpPr>
        <p:spPr>
          <a:xfrm>
            <a:off x="8097012" y="3657600"/>
            <a:ext cx="864108" cy="182880"/>
          </a:xfrm>
          <a:prstGeom prst="rect">
            <a:avLst/>
          </a:prstGeom>
          <a:noFill/>
          <a:ln/>
        </p:spPr>
        <p:txBody>
          <a:bodyPr wrap="square" rtlCol="0" anchor="ctr"/>
          <a:lstStyle/>
          <a:p>
            <a:pPr algn="ctr" indent="0" marL="0">
              <a:buNone/>
            </a:pPr>
            <a:r>
              <a:rPr lang="en-US" sz="750" b="1" dirty="0">
                <a:solidFill>
                  <a:srgbClr val="000000"/>
                </a:solidFill>
              </a:rPr>
              <a:t>Judiciary</a:t>
            </a:r>
            <a:endParaRPr lang="en-US" sz="750" dirty="0"/>
          </a:p>
        </p:txBody>
      </p:sp>
      <p:sp>
        <p:nvSpPr>
          <p:cNvPr id="69" name="Text 67"/>
          <p:cNvSpPr/>
          <p:nvPr/>
        </p:nvSpPr>
        <p:spPr>
          <a:xfrm>
            <a:off x="5029200" y="3675888"/>
            <a:ext cx="3022092" cy="274320"/>
          </a:xfrm>
          <a:prstGeom prst="rect">
            <a:avLst/>
          </a:prstGeom>
          <a:noFill/>
          <a:ln/>
        </p:spPr>
        <p:txBody>
          <a:bodyPr wrap="square" rtlCol="0" anchor="ctr"/>
          <a:lstStyle/>
          <a:p>
            <a:pPr indent="0" marL="0">
              <a:buNone/>
            </a:pPr>
            <a:r>
              <a:rPr lang="en-US" sz="1200" b="1" dirty="0">
                <a:solidFill>
                  <a:srgbClr val="D29922"/>
                </a:solidFill>
                <a:latin typeface="Calibri" pitchFamily="34" charset="0"/>
                <a:ea typeface="Calibri" pitchFamily="34" charset="-122"/>
                <a:cs typeface="Calibri" pitchFamily="34" charset="-120"/>
              </a:rPr>
              <a:t>🔒  Bail</a:t>
            </a:r>
            <a:endParaRPr lang="en-US" sz="1200" dirty="0"/>
          </a:p>
        </p:txBody>
      </p:sp>
      <p:sp>
        <p:nvSpPr>
          <p:cNvPr id="70" name="Text 68"/>
          <p:cNvSpPr/>
          <p:nvPr/>
        </p:nvSpPr>
        <p:spPr>
          <a:xfrm>
            <a:off x="502920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Temporary release of accused awaiting trial, sometimes with conditions (surety, etc.).</a:t>
            </a:r>
            <a:endParaRPr lang="en-US" sz="1000" dirty="0"/>
          </a:p>
        </p:txBody>
      </p:sp>
      <p:sp>
        <p:nvSpPr>
          <p:cNvPr id="71" name="Shape 69"/>
          <p:cNvSpPr/>
          <p:nvPr/>
        </p:nvSpPr>
        <p:spPr>
          <a:xfrm>
            <a:off x="4937760" y="4343400"/>
            <a:ext cx="4069080" cy="713232"/>
          </a:xfrm>
          <a:prstGeom prst="rect">
            <a:avLst/>
          </a:prstGeom>
          <a:solidFill>
            <a:srgbClr val="21262D"/>
          </a:solidFill>
          <a:ln w="12700">
            <a:solidFill>
              <a:srgbClr val="30363D"/>
            </a:solidFill>
            <a:prstDash val="solid"/>
          </a:ln>
        </p:spPr>
      </p:sp>
      <p:sp>
        <p:nvSpPr>
          <p:cNvPr id="72" name="Shape 70"/>
          <p:cNvSpPr/>
          <p:nvPr/>
        </p:nvSpPr>
        <p:spPr>
          <a:xfrm>
            <a:off x="4937760" y="4343400"/>
            <a:ext cx="4069080" cy="45720"/>
          </a:xfrm>
          <a:prstGeom prst="rect">
            <a:avLst/>
          </a:prstGeom>
          <a:solidFill>
            <a:srgbClr val="8957E5"/>
          </a:solidFill>
          <a:ln/>
        </p:spPr>
      </p:sp>
      <p:sp>
        <p:nvSpPr>
          <p:cNvPr id="73" name="Shape 71"/>
          <p:cNvSpPr/>
          <p:nvPr/>
        </p:nvSpPr>
        <p:spPr>
          <a:xfrm>
            <a:off x="7955280" y="4407408"/>
            <a:ext cx="1005840" cy="182880"/>
          </a:xfrm>
          <a:prstGeom prst="rect">
            <a:avLst/>
          </a:prstGeom>
          <a:solidFill>
            <a:srgbClr val="8957E5"/>
          </a:solidFill>
          <a:ln/>
        </p:spPr>
      </p:sp>
      <p:sp>
        <p:nvSpPr>
          <p:cNvPr id="74" name="Text 72"/>
          <p:cNvSpPr/>
          <p:nvPr/>
        </p:nvSpPr>
        <p:spPr>
          <a:xfrm>
            <a:off x="7955280" y="4407408"/>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75" name="Text 73"/>
          <p:cNvSpPr/>
          <p:nvPr/>
        </p:nvSpPr>
        <p:spPr>
          <a:xfrm>
            <a:off x="5029200" y="4425696"/>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Bench</a:t>
            </a:r>
            <a:endParaRPr lang="en-US" sz="1200" dirty="0"/>
          </a:p>
        </p:txBody>
      </p:sp>
      <p:sp>
        <p:nvSpPr>
          <p:cNvPr id="76" name="Text 74"/>
          <p:cNvSpPr/>
          <p:nvPr/>
        </p:nvSpPr>
        <p:spPr>
          <a:xfrm>
            <a:off x="502920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Judges sitting to hear a case; also legislative seats ('treasury bench' = ruling party).</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502920" cy="5143500"/>
          </a:xfrm>
          <a:prstGeom prst="rect">
            <a:avLst/>
          </a:prstGeom>
          <a:solidFill>
            <a:srgbClr val="3FB950"/>
          </a:solidFill>
          <a:ln/>
        </p:spPr>
      </p:sp>
      <p:sp>
        <p:nvSpPr>
          <p:cNvPr id="3" name="Text 1"/>
          <p:cNvSpPr/>
          <p:nvPr/>
        </p:nvSpPr>
        <p:spPr>
          <a:xfrm>
            <a:off x="0" y="1645920"/>
            <a:ext cx="502920" cy="1371600"/>
          </a:xfrm>
          <a:prstGeom prst="rect">
            <a:avLst/>
          </a:prstGeom>
          <a:noFill/>
          <a:ln/>
        </p:spPr>
        <p:txBody>
          <a:bodyPr wrap="square" rtlCol="0" anchor="ctr"/>
          <a:lstStyle/>
          <a:p>
            <a:pPr algn="ctr" indent="0" marL="0">
              <a:buNone/>
            </a:pPr>
            <a:r>
              <a:rPr lang="en-US" sz="3200" b="1" dirty="0">
                <a:solidFill>
                  <a:srgbClr val="FFFFFF"/>
                </a:solidFill>
              </a:rPr>
              <a:t>C</a:t>
            </a:r>
            <a:endParaRPr lang="en-US" sz="3200" dirty="0"/>
          </a:p>
        </p:txBody>
      </p:sp>
      <p:sp>
        <p:nvSpPr>
          <p:cNvPr id="4" name="Text 2"/>
          <p:cNvSpPr/>
          <p:nvPr/>
        </p:nvSpPr>
        <p:spPr>
          <a:xfrm>
            <a:off x="685800" y="91440"/>
            <a:ext cx="8229600" cy="411480"/>
          </a:xfrm>
          <a:prstGeom prst="rect">
            <a:avLst/>
          </a:prstGeom>
          <a:noFill/>
          <a:ln/>
        </p:spPr>
        <p:txBody>
          <a:bodyPr wrap="square" rtlCol="0" anchor="ctr"/>
          <a:lstStyle/>
          <a:p>
            <a:pPr indent="0" marL="0">
              <a:buNone/>
            </a:pPr>
            <a:r>
              <a:rPr lang="en-US" sz="1800" b="1" dirty="0">
                <a:solidFill>
                  <a:srgbClr val="E6EDF3"/>
                </a:solidFill>
              </a:rPr>
              <a:t>C — KEY TERMS</a:t>
            </a:r>
            <a:endParaRPr lang="en-US" sz="1800" dirty="0"/>
          </a:p>
        </p:txBody>
      </p:sp>
      <p:sp>
        <p:nvSpPr>
          <p:cNvPr id="5" name="Shape 3"/>
          <p:cNvSpPr/>
          <p:nvPr/>
        </p:nvSpPr>
        <p:spPr>
          <a:xfrm>
            <a:off x="685800" y="594360"/>
            <a:ext cx="4069080" cy="713232"/>
          </a:xfrm>
          <a:prstGeom prst="rect">
            <a:avLst/>
          </a:prstGeom>
          <a:solidFill>
            <a:srgbClr val="21262D"/>
          </a:solidFill>
          <a:ln w="12700">
            <a:solidFill>
              <a:srgbClr val="30363D"/>
            </a:solidFill>
            <a:prstDash val="solid"/>
          </a:ln>
        </p:spPr>
      </p:sp>
      <p:sp>
        <p:nvSpPr>
          <p:cNvPr id="6" name="Shape 4"/>
          <p:cNvSpPr/>
          <p:nvPr/>
        </p:nvSpPr>
        <p:spPr>
          <a:xfrm>
            <a:off x="685800" y="594360"/>
            <a:ext cx="4069080" cy="45720"/>
          </a:xfrm>
          <a:prstGeom prst="rect">
            <a:avLst/>
          </a:prstGeom>
          <a:solidFill>
            <a:srgbClr val="58A6FF"/>
          </a:solidFill>
          <a:ln/>
        </p:spPr>
      </p:sp>
      <p:sp>
        <p:nvSpPr>
          <p:cNvPr id="7" name="Shape 5"/>
          <p:cNvSpPr/>
          <p:nvPr/>
        </p:nvSpPr>
        <p:spPr>
          <a:xfrm>
            <a:off x="3767328" y="658368"/>
            <a:ext cx="941832" cy="182880"/>
          </a:xfrm>
          <a:prstGeom prst="rect">
            <a:avLst/>
          </a:prstGeom>
          <a:solidFill>
            <a:srgbClr val="58A6FF"/>
          </a:solidFill>
          <a:ln/>
        </p:spPr>
      </p:sp>
      <p:sp>
        <p:nvSpPr>
          <p:cNvPr id="8" name="Text 6"/>
          <p:cNvSpPr/>
          <p:nvPr/>
        </p:nvSpPr>
        <p:spPr>
          <a:xfrm>
            <a:off x="3767328" y="658368"/>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9" name="Text 7"/>
          <p:cNvSpPr/>
          <p:nvPr/>
        </p:nvSpPr>
        <p:spPr>
          <a:xfrm>
            <a:off x="777240" y="676656"/>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Cabinet</a:t>
            </a:r>
            <a:endParaRPr lang="en-US" sz="1200" dirty="0"/>
          </a:p>
        </p:txBody>
      </p:sp>
      <p:sp>
        <p:nvSpPr>
          <p:cNvPr id="10" name="Text 8"/>
          <p:cNvSpPr/>
          <p:nvPr/>
        </p:nvSpPr>
        <p:spPr>
          <a:xfrm>
            <a:off x="77724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Senior govt ministers chosen by head of govt; collectively responsible for major policy.</a:t>
            </a:r>
            <a:endParaRPr lang="en-US" sz="1000" dirty="0"/>
          </a:p>
        </p:txBody>
      </p:sp>
      <p:sp>
        <p:nvSpPr>
          <p:cNvPr id="11" name="Shape 9"/>
          <p:cNvSpPr/>
          <p:nvPr/>
        </p:nvSpPr>
        <p:spPr>
          <a:xfrm>
            <a:off x="685800" y="1344168"/>
            <a:ext cx="4069080" cy="713232"/>
          </a:xfrm>
          <a:prstGeom prst="rect">
            <a:avLst/>
          </a:prstGeom>
          <a:solidFill>
            <a:srgbClr val="21262D"/>
          </a:solidFill>
          <a:ln w="12700">
            <a:solidFill>
              <a:srgbClr val="30363D"/>
            </a:solidFill>
            <a:prstDash val="solid"/>
          </a:ln>
        </p:spPr>
      </p:sp>
      <p:sp>
        <p:nvSpPr>
          <p:cNvPr id="12" name="Shape 10"/>
          <p:cNvSpPr/>
          <p:nvPr/>
        </p:nvSpPr>
        <p:spPr>
          <a:xfrm>
            <a:off x="685800" y="1344168"/>
            <a:ext cx="4069080" cy="45720"/>
          </a:xfrm>
          <a:prstGeom prst="rect">
            <a:avLst/>
          </a:prstGeom>
          <a:solidFill>
            <a:srgbClr val="58A6FF"/>
          </a:solidFill>
          <a:ln/>
        </p:spPr>
      </p:sp>
      <p:sp>
        <p:nvSpPr>
          <p:cNvPr id="13" name="Shape 11"/>
          <p:cNvSpPr/>
          <p:nvPr/>
        </p:nvSpPr>
        <p:spPr>
          <a:xfrm>
            <a:off x="3767328" y="1408176"/>
            <a:ext cx="941832" cy="182880"/>
          </a:xfrm>
          <a:prstGeom prst="rect">
            <a:avLst/>
          </a:prstGeom>
          <a:solidFill>
            <a:srgbClr val="58A6FF"/>
          </a:solidFill>
          <a:ln/>
        </p:spPr>
      </p:sp>
      <p:sp>
        <p:nvSpPr>
          <p:cNvPr id="14" name="Text 12"/>
          <p:cNvSpPr/>
          <p:nvPr/>
        </p:nvSpPr>
        <p:spPr>
          <a:xfrm>
            <a:off x="3767328" y="1408176"/>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15" name="Text 13"/>
          <p:cNvSpPr/>
          <p:nvPr/>
        </p:nvSpPr>
        <p:spPr>
          <a:xfrm>
            <a:off x="777240" y="1426464"/>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Coalition</a:t>
            </a:r>
            <a:endParaRPr lang="en-US" sz="1200" dirty="0"/>
          </a:p>
        </p:txBody>
      </p:sp>
      <p:sp>
        <p:nvSpPr>
          <p:cNvPr id="16" name="Text 14"/>
          <p:cNvSpPr/>
          <p:nvPr/>
        </p:nvSpPr>
        <p:spPr>
          <a:xfrm>
            <a:off x="77724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Alliance of multiple parties to form govt when no single party wins majority.</a:t>
            </a:r>
            <a:endParaRPr lang="en-US" sz="1000" dirty="0"/>
          </a:p>
        </p:txBody>
      </p:sp>
      <p:sp>
        <p:nvSpPr>
          <p:cNvPr id="17" name="Shape 15"/>
          <p:cNvSpPr/>
          <p:nvPr/>
        </p:nvSpPr>
        <p:spPr>
          <a:xfrm>
            <a:off x="685800" y="2093976"/>
            <a:ext cx="4069080" cy="713232"/>
          </a:xfrm>
          <a:prstGeom prst="rect">
            <a:avLst/>
          </a:prstGeom>
          <a:solidFill>
            <a:srgbClr val="21262D"/>
          </a:solidFill>
          <a:ln w="12700">
            <a:solidFill>
              <a:srgbClr val="30363D"/>
            </a:solidFill>
            <a:prstDash val="solid"/>
          </a:ln>
        </p:spPr>
      </p:sp>
      <p:sp>
        <p:nvSpPr>
          <p:cNvPr id="18" name="Shape 16"/>
          <p:cNvSpPr/>
          <p:nvPr/>
        </p:nvSpPr>
        <p:spPr>
          <a:xfrm>
            <a:off x="685800" y="2093976"/>
            <a:ext cx="4069080" cy="45720"/>
          </a:xfrm>
          <a:prstGeom prst="rect">
            <a:avLst/>
          </a:prstGeom>
          <a:solidFill>
            <a:srgbClr val="F0C040"/>
          </a:solidFill>
          <a:ln/>
        </p:spPr>
      </p:sp>
      <p:sp>
        <p:nvSpPr>
          <p:cNvPr id="19" name="Shape 17"/>
          <p:cNvSpPr/>
          <p:nvPr/>
        </p:nvSpPr>
        <p:spPr>
          <a:xfrm>
            <a:off x="3703320" y="2157984"/>
            <a:ext cx="1005840" cy="182880"/>
          </a:xfrm>
          <a:prstGeom prst="rect">
            <a:avLst/>
          </a:prstGeom>
          <a:solidFill>
            <a:srgbClr val="F0C040"/>
          </a:solidFill>
          <a:ln/>
        </p:spPr>
      </p:sp>
      <p:sp>
        <p:nvSpPr>
          <p:cNvPr id="20" name="Text 18"/>
          <p:cNvSpPr/>
          <p:nvPr/>
        </p:nvSpPr>
        <p:spPr>
          <a:xfrm>
            <a:off x="3703320" y="2157984"/>
            <a:ext cx="1005840" cy="182880"/>
          </a:xfrm>
          <a:prstGeom prst="rect">
            <a:avLst/>
          </a:prstGeom>
          <a:noFill/>
          <a:ln/>
        </p:spPr>
        <p:txBody>
          <a:bodyPr wrap="square" rtlCol="0" anchor="ctr"/>
          <a:lstStyle/>
          <a:p>
            <a:pPr algn="ctr" indent="0" marL="0">
              <a:buNone/>
            </a:pPr>
            <a:r>
              <a:rPr lang="en-US" sz="750" b="1" dirty="0">
                <a:solidFill>
                  <a:srgbClr val="000000"/>
                </a:solidFill>
              </a:rPr>
              <a:t>Constitution</a:t>
            </a:r>
            <a:endParaRPr lang="en-US" sz="750" dirty="0"/>
          </a:p>
        </p:txBody>
      </p:sp>
      <p:sp>
        <p:nvSpPr>
          <p:cNvPr id="21" name="Text 19"/>
          <p:cNvSpPr/>
          <p:nvPr/>
        </p:nvSpPr>
        <p:spPr>
          <a:xfrm>
            <a:off x="777240" y="2176272"/>
            <a:ext cx="2880360" cy="274320"/>
          </a:xfrm>
          <a:prstGeom prst="rect">
            <a:avLst/>
          </a:prstGeom>
          <a:noFill/>
          <a:ln/>
        </p:spPr>
        <p:txBody>
          <a:bodyPr wrap="square" rtlCol="0" anchor="ctr"/>
          <a:lstStyle/>
          <a:p>
            <a:pPr indent="0" marL="0">
              <a:buNone/>
            </a:pPr>
            <a:r>
              <a:rPr lang="en-US" sz="1200" b="1" dirty="0">
                <a:solidFill>
                  <a:srgbClr val="F0C040"/>
                </a:solidFill>
                <a:latin typeface="Calibri" pitchFamily="34" charset="0"/>
                <a:ea typeface="Calibri" pitchFamily="34" charset="-122"/>
                <a:cs typeface="Calibri" pitchFamily="34" charset="-120"/>
              </a:rPr>
              <a:t>📜  Constitution</a:t>
            </a:r>
            <a:endParaRPr lang="en-US" sz="1200" dirty="0"/>
          </a:p>
        </p:txBody>
      </p:sp>
      <p:sp>
        <p:nvSpPr>
          <p:cNvPr id="22" name="Text 20"/>
          <p:cNvSpPr/>
          <p:nvPr/>
        </p:nvSpPr>
        <p:spPr>
          <a:xfrm>
            <a:off x="77724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Supreme law establishing governmental framework, rights, and citizen-state relationship.</a:t>
            </a:r>
            <a:endParaRPr lang="en-US" sz="1000" dirty="0"/>
          </a:p>
        </p:txBody>
      </p:sp>
      <p:sp>
        <p:nvSpPr>
          <p:cNvPr id="23" name="Shape 21"/>
          <p:cNvSpPr/>
          <p:nvPr/>
        </p:nvSpPr>
        <p:spPr>
          <a:xfrm>
            <a:off x="685800" y="2843784"/>
            <a:ext cx="4069080" cy="713232"/>
          </a:xfrm>
          <a:prstGeom prst="rect">
            <a:avLst/>
          </a:prstGeom>
          <a:solidFill>
            <a:srgbClr val="21262D"/>
          </a:solidFill>
          <a:ln w="12700">
            <a:solidFill>
              <a:srgbClr val="30363D"/>
            </a:solidFill>
            <a:prstDash val="solid"/>
          </a:ln>
        </p:spPr>
      </p:sp>
      <p:sp>
        <p:nvSpPr>
          <p:cNvPr id="24" name="Shape 22"/>
          <p:cNvSpPr/>
          <p:nvPr/>
        </p:nvSpPr>
        <p:spPr>
          <a:xfrm>
            <a:off x="685800" y="2843784"/>
            <a:ext cx="4069080" cy="45720"/>
          </a:xfrm>
          <a:prstGeom prst="rect">
            <a:avLst/>
          </a:prstGeom>
          <a:solidFill>
            <a:srgbClr val="3FB950"/>
          </a:solidFill>
          <a:ln/>
        </p:spPr>
      </p:sp>
      <p:sp>
        <p:nvSpPr>
          <p:cNvPr id="25" name="Shape 23"/>
          <p:cNvSpPr/>
          <p:nvPr/>
        </p:nvSpPr>
        <p:spPr>
          <a:xfrm>
            <a:off x="3845052" y="2907792"/>
            <a:ext cx="864108" cy="182880"/>
          </a:xfrm>
          <a:prstGeom prst="rect">
            <a:avLst/>
          </a:prstGeom>
          <a:solidFill>
            <a:srgbClr val="3FB950"/>
          </a:solidFill>
          <a:ln/>
        </p:spPr>
      </p:sp>
      <p:sp>
        <p:nvSpPr>
          <p:cNvPr id="26" name="Text 24"/>
          <p:cNvSpPr/>
          <p:nvPr/>
        </p:nvSpPr>
        <p:spPr>
          <a:xfrm>
            <a:off x="3845052" y="2907792"/>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27" name="Text 25"/>
          <p:cNvSpPr/>
          <p:nvPr/>
        </p:nvSpPr>
        <p:spPr>
          <a:xfrm>
            <a:off x="777240" y="2926080"/>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Constituency</a:t>
            </a:r>
            <a:endParaRPr lang="en-US" sz="1200" dirty="0"/>
          </a:p>
        </p:txBody>
      </p:sp>
      <p:sp>
        <p:nvSpPr>
          <p:cNvPr id="28" name="Text 26"/>
          <p:cNvSpPr/>
          <p:nvPr/>
        </p:nvSpPr>
        <p:spPr>
          <a:xfrm>
            <a:off x="77724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Geographic area whose residents are represented by one elected official.</a:t>
            </a:r>
            <a:endParaRPr lang="en-US" sz="1000" dirty="0"/>
          </a:p>
        </p:txBody>
      </p:sp>
      <p:sp>
        <p:nvSpPr>
          <p:cNvPr id="29" name="Shape 27"/>
          <p:cNvSpPr/>
          <p:nvPr/>
        </p:nvSpPr>
        <p:spPr>
          <a:xfrm>
            <a:off x="685800" y="3593592"/>
            <a:ext cx="4069080" cy="713232"/>
          </a:xfrm>
          <a:prstGeom prst="rect">
            <a:avLst/>
          </a:prstGeom>
          <a:solidFill>
            <a:srgbClr val="21262D"/>
          </a:solidFill>
          <a:ln w="12700">
            <a:solidFill>
              <a:srgbClr val="30363D"/>
            </a:solidFill>
            <a:prstDash val="solid"/>
          </a:ln>
        </p:spPr>
      </p:sp>
      <p:sp>
        <p:nvSpPr>
          <p:cNvPr id="30" name="Shape 28"/>
          <p:cNvSpPr/>
          <p:nvPr/>
        </p:nvSpPr>
        <p:spPr>
          <a:xfrm>
            <a:off x="685800" y="3593592"/>
            <a:ext cx="4069080" cy="45720"/>
          </a:xfrm>
          <a:prstGeom prst="rect">
            <a:avLst/>
          </a:prstGeom>
          <a:solidFill>
            <a:srgbClr val="8957E5"/>
          </a:solidFill>
          <a:ln/>
        </p:spPr>
      </p:sp>
      <p:sp>
        <p:nvSpPr>
          <p:cNvPr id="31" name="Shape 29"/>
          <p:cNvSpPr/>
          <p:nvPr/>
        </p:nvSpPr>
        <p:spPr>
          <a:xfrm>
            <a:off x="3703320" y="3657600"/>
            <a:ext cx="1005840" cy="182880"/>
          </a:xfrm>
          <a:prstGeom prst="rect">
            <a:avLst/>
          </a:prstGeom>
          <a:solidFill>
            <a:srgbClr val="8957E5"/>
          </a:solidFill>
          <a:ln/>
        </p:spPr>
      </p:sp>
      <p:sp>
        <p:nvSpPr>
          <p:cNvPr id="32" name="Text 30"/>
          <p:cNvSpPr/>
          <p:nvPr/>
        </p:nvSpPr>
        <p:spPr>
          <a:xfrm>
            <a:off x="3703320" y="3657600"/>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33" name="Text 31"/>
          <p:cNvSpPr/>
          <p:nvPr/>
        </p:nvSpPr>
        <p:spPr>
          <a:xfrm>
            <a:off x="777240" y="3675888"/>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Censure Motion</a:t>
            </a:r>
            <a:endParaRPr lang="en-US" sz="1200" dirty="0"/>
          </a:p>
        </p:txBody>
      </p:sp>
      <p:sp>
        <p:nvSpPr>
          <p:cNvPr id="34" name="Text 32"/>
          <p:cNvSpPr/>
          <p:nvPr/>
        </p:nvSpPr>
        <p:spPr>
          <a:xfrm>
            <a:off x="77724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Parliamentary disapproval of govt policy/minister conduct. Does not force resignation.</a:t>
            </a:r>
            <a:endParaRPr lang="en-US" sz="1000" dirty="0"/>
          </a:p>
        </p:txBody>
      </p:sp>
      <p:sp>
        <p:nvSpPr>
          <p:cNvPr id="35" name="Shape 33"/>
          <p:cNvSpPr/>
          <p:nvPr/>
        </p:nvSpPr>
        <p:spPr>
          <a:xfrm>
            <a:off x="685800" y="4343400"/>
            <a:ext cx="4069080" cy="713232"/>
          </a:xfrm>
          <a:prstGeom prst="rect">
            <a:avLst/>
          </a:prstGeom>
          <a:solidFill>
            <a:srgbClr val="21262D"/>
          </a:solidFill>
          <a:ln w="12700">
            <a:solidFill>
              <a:srgbClr val="30363D"/>
            </a:solidFill>
            <a:prstDash val="solid"/>
          </a:ln>
        </p:spPr>
      </p:sp>
      <p:sp>
        <p:nvSpPr>
          <p:cNvPr id="36" name="Shape 34"/>
          <p:cNvSpPr/>
          <p:nvPr/>
        </p:nvSpPr>
        <p:spPr>
          <a:xfrm>
            <a:off x="685800" y="4343400"/>
            <a:ext cx="4069080" cy="45720"/>
          </a:xfrm>
          <a:prstGeom prst="rect">
            <a:avLst/>
          </a:prstGeom>
          <a:solidFill>
            <a:srgbClr val="D29922"/>
          </a:solidFill>
          <a:ln/>
        </p:spPr>
      </p:sp>
      <p:sp>
        <p:nvSpPr>
          <p:cNvPr id="37" name="Shape 35"/>
          <p:cNvSpPr/>
          <p:nvPr/>
        </p:nvSpPr>
        <p:spPr>
          <a:xfrm>
            <a:off x="3845052" y="4407408"/>
            <a:ext cx="864108" cy="182880"/>
          </a:xfrm>
          <a:prstGeom prst="rect">
            <a:avLst/>
          </a:prstGeom>
          <a:solidFill>
            <a:srgbClr val="D29922"/>
          </a:solidFill>
          <a:ln/>
        </p:spPr>
      </p:sp>
      <p:sp>
        <p:nvSpPr>
          <p:cNvPr id="38" name="Text 36"/>
          <p:cNvSpPr/>
          <p:nvPr/>
        </p:nvSpPr>
        <p:spPr>
          <a:xfrm>
            <a:off x="3845052" y="4407408"/>
            <a:ext cx="864108" cy="182880"/>
          </a:xfrm>
          <a:prstGeom prst="rect">
            <a:avLst/>
          </a:prstGeom>
          <a:noFill/>
          <a:ln/>
        </p:spPr>
        <p:txBody>
          <a:bodyPr wrap="square" rtlCol="0" anchor="ctr"/>
          <a:lstStyle/>
          <a:p>
            <a:pPr algn="ctr" indent="0" marL="0">
              <a:buNone/>
            </a:pPr>
            <a:r>
              <a:rPr lang="en-US" sz="750" b="1" dirty="0">
                <a:solidFill>
                  <a:srgbClr val="000000"/>
                </a:solidFill>
              </a:rPr>
              <a:t>Judiciary</a:t>
            </a:r>
            <a:endParaRPr lang="en-US" sz="750" dirty="0"/>
          </a:p>
        </p:txBody>
      </p:sp>
      <p:sp>
        <p:nvSpPr>
          <p:cNvPr id="39" name="Text 37"/>
          <p:cNvSpPr/>
          <p:nvPr/>
        </p:nvSpPr>
        <p:spPr>
          <a:xfrm>
            <a:off x="777240" y="4425696"/>
            <a:ext cx="3022092" cy="274320"/>
          </a:xfrm>
          <a:prstGeom prst="rect">
            <a:avLst/>
          </a:prstGeom>
          <a:noFill/>
          <a:ln/>
        </p:spPr>
        <p:txBody>
          <a:bodyPr wrap="square" rtlCol="0" anchor="ctr"/>
          <a:lstStyle/>
          <a:p>
            <a:pPr indent="0" marL="0">
              <a:buNone/>
            </a:pPr>
            <a:r>
              <a:rPr lang="en-US" sz="1200" b="1" dirty="0">
                <a:solidFill>
                  <a:srgbClr val="D29922"/>
                </a:solidFill>
                <a:latin typeface="Calibri" pitchFamily="34" charset="0"/>
                <a:ea typeface="Calibri" pitchFamily="34" charset="-122"/>
                <a:cs typeface="Calibri" pitchFamily="34" charset="-120"/>
              </a:rPr>
              <a:t>🔨  Contempt of Court</a:t>
            </a:r>
            <a:endParaRPr lang="en-US" sz="1200" dirty="0"/>
          </a:p>
        </p:txBody>
      </p:sp>
      <p:sp>
        <p:nvSpPr>
          <p:cNvPr id="40" name="Text 38"/>
          <p:cNvSpPr/>
          <p:nvPr/>
        </p:nvSpPr>
        <p:spPr>
          <a:xfrm>
            <a:off x="77724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Behavior defying or obstructing the authority/dignity of a court. Punishable by law.</a:t>
            </a:r>
            <a:endParaRPr lang="en-US" sz="1000" dirty="0"/>
          </a:p>
        </p:txBody>
      </p:sp>
      <p:sp>
        <p:nvSpPr>
          <p:cNvPr id="41" name="Shape 39"/>
          <p:cNvSpPr/>
          <p:nvPr/>
        </p:nvSpPr>
        <p:spPr>
          <a:xfrm>
            <a:off x="4937760" y="594360"/>
            <a:ext cx="4069080" cy="713232"/>
          </a:xfrm>
          <a:prstGeom prst="rect">
            <a:avLst/>
          </a:prstGeom>
          <a:solidFill>
            <a:srgbClr val="21262D"/>
          </a:solidFill>
          <a:ln w="12700">
            <a:solidFill>
              <a:srgbClr val="30363D"/>
            </a:solidFill>
            <a:prstDash val="solid"/>
          </a:ln>
        </p:spPr>
      </p:sp>
      <p:sp>
        <p:nvSpPr>
          <p:cNvPr id="42" name="Shape 40"/>
          <p:cNvSpPr/>
          <p:nvPr/>
        </p:nvSpPr>
        <p:spPr>
          <a:xfrm>
            <a:off x="4937760" y="594360"/>
            <a:ext cx="4069080" cy="45720"/>
          </a:xfrm>
          <a:prstGeom prst="rect">
            <a:avLst/>
          </a:prstGeom>
          <a:solidFill>
            <a:srgbClr val="F0C040"/>
          </a:solidFill>
          <a:ln/>
        </p:spPr>
      </p:sp>
      <p:sp>
        <p:nvSpPr>
          <p:cNvPr id="43" name="Shape 41"/>
          <p:cNvSpPr/>
          <p:nvPr/>
        </p:nvSpPr>
        <p:spPr>
          <a:xfrm>
            <a:off x="7955280" y="658368"/>
            <a:ext cx="1005840" cy="182880"/>
          </a:xfrm>
          <a:prstGeom prst="rect">
            <a:avLst/>
          </a:prstGeom>
          <a:solidFill>
            <a:srgbClr val="F0C040"/>
          </a:solidFill>
          <a:ln/>
        </p:spPr>
      </p:sp>
      <p:sp>
        <p:nvSpPr>
          <p:cNvPr id="44" name="Text 42"/>
          <p:cNvSpPr/>
          <p:nvPr/>
        </p:nvSpPr>
        <p:spPr>
          <a:xfrm>
            <a:off x="7955280" y="658368"/>
            <a:ext cx="1005840" cy="182880"/>
          </a:xfrm>
          <a:prstGeom prst="rect">
            <a:avLst/>
          </a:prstGeom>
          <a:noFill/>
          <a:ln/>
        </p:spPr>
        <p:txBody>
          <a:bodyPr wrap="square" rtlCol="0" anchor="ctr"/>
          <a:lstStyle/>
          <a:p>
            <a:pPr algn="ctr" indent="0" marL="0">
              <a:buNone/>
            </a:pPr>
            <a:r>
              <a:rPr lang="en-US" sz="750" b="1" dirty="0">
                <a:solidFill>
                  <a:srgbClr val="000000"/>
                </a:solidFill>
              </a:rPr>
              <a:t>Constitution</a:t>
            </a:r>
            <a:endParaRPr lang="en-US" sz="750" dirty="0"/>
          </a:p>
        </p:txBody>
      </p:sp>
      <p:sp>
        <p:nvSpPr>
          <p:cNvPr id="45" name="Text 43"/>
          <p:cNvSpPr/>
          <p:nvPr/>
        </p:nvSpPr>
        <p:spPr>
          <a:xfrm>
            <a:off x="5029200" y="676656"/>
            <a:ext cx="2880360" cy="274320"/>
          </a:xfrm>
          <a:prstGeom prst="rect">
            <a:avLst/>
          </a:prstGeom>
          <a:noFill/>
          <a:ln/>
        </p:spPr>
        <p:txBody>
          <a:bodyPr wrap="square" rtlCol="0" anchor="ctr"/>
          <a:lstStyle/>
          <a:p>
            <a:pPr indent="0" marL="0">
              <a:buNone/>
            </a:pPr>
            <a:r>
              <a:rPr lang="en-US" sz="1200" b="1" dirty="0">
                <a:solidFill>
                  <a:srgbClr val="F0C040"/>
                </a:solidFill>
                <a:latin typeface="Calibri" pitchFamily="34" charset="0"/>
                <a:ea typeface="Calibri" pitchFamily="34" charset="-122"/>
                <a:cs typeface="Calibri" pitchFamily="34" charset="-120"/>
              </a:rPr>
              <a:t>⚖️  Checks &amp; Balances</a:t>
            </a:r>
            <a:endParaRPr lang="en-US" sz="1200" dirty="0"/>
          </a:p>
        </p:txBody>
      </p:sp>
      <p:sp>
        <p:nvSpPr>
          <p:cNvPr id="46" name="Text 44"/>
          <p:cNvSpPr/>
          <p:nvPr/>
        </p:nvSpPr>
        <p:spPr>
          <a:xfrm>
            <a:off x="502920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Each branch of govt limits and oversees others — preventing tyranny.</a:t>
            </a:r>
            <a:endParaRPr lang="en-US" sz="1000" dirty="0"/>
          </a:p>
        </p:txBody>
      </p:sp>
      <p:sp>
        <p:nvSpPr>
          <p:cNvPr id="47" name="Shape 45"/>
          <p:cNvSpPr/>
          <p:nvPr/>
        </p:nvSpPr>
        <p:spPr>
          <a:xfrm>
            <a:off x="4937760" y="1344168"/>
            <a:ext cx="4069080" cy="713232"/>
          </a:xfrm>
          <a:prstGeom prst="rect">
            <a:avLst/>
          </a:prstGeom>
          <a:solidFill>
            <a:srgbClr val="21262D"/>
          </a:solidFill>
          <a:ln w="12700">
            <a:solidFill>
              <a:srgbClr val="30363D"/>
            </a:solidFill>
            <a:prstDash val="solid"/>
          </a:ln>
        </p:spPr>
      </p:sp>
      <p:sp>
        <p:nvSpPr>
          <p:cNvPr id="48" name="Shape 46"/>
          <p:cNvSpPr/>
          <p:nvPr/>
        </p:nvSpPr>
        <p:spPr>
          <a:xfrm>
            <a:off x="4937760" y="1344168"/>
            <a:ext cx="4069080" cy="45720"/>
          </a:xfrm>
          <a:prstGeom prst="rect">
            <a:avLst/>
          </a:prstGeom>
          <a:solidFill>
            <a:srgbClr val="8957E5"/>
          </a:solidFill>
          <a:ln/>
        </p:spPr>
      </p:sp>
      <p:sp>
        <p:nvSpPr>
          <p:cNvPr id="49" name="Shape 47"/>
          <p:cNvSpPr/>
          <p:nvPr/>
        </p:nvSpPr>
        <p:spPr>
          <a:xfrm>
            <a:off x="7955280" y="1408176"/>
            <a:ext cx="1005840" cy="182880"/>
          </a:xfrm>
          <a:prstGeom prst="rect">
            <a:avLst/>
          </a:prstGeom>
          <a:solidFill>
            <a:srgbClr val="8957E5"/>
          </a:solidFill>
          <a:ln/>
        </p:spPr>
      </p:sp>
      <p:sp>
        <p:nvSpPr>
          <p:cNvPr id="50" name="Text 48"/>
          <p:cNvSpPr/>
          <p:nvPr/>
        </p:nvSpPr>
        <p:spPr>
          <a:xfrm>
            <a:off x="7955280" y="1408176"/>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51" name="Text 49"/>
          <p:cNvSpPr/>
          <p:nvPr/>
        </p:nvSpPr>
        <p:spPr>
          <a:xfrm>
            <a:off x="5029200" y="1426464"/>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Confidence Motion</a:t>
            </a:r>
            <a:endParaRPr lang="en-US" sz="1200" dirty="0"/>
          </a:p>
        </p:txBody>
      </p:sp>
      <p:sp>
        <p:nvSpPr>
          <p:cNvPr id="52" name="Text 50"/>
          <p:cNvSpPr/>
          <p:nvPr/>
        </p:nvSpPr>
        <p:spPr>
          <a:xfrm>
            <a:off x="502920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Vote confirming ruling govt has legislative majority support. Failure = govt falls.</a:t>
            </a:r>
            <a:endParaRPr lang="en-US" sz="1000" dirty="0"/>
          </a:p>
        </p:txBody>
      </p:sp>
      <p:sp>
        <p:nvSpPr>
          <p:cNvPr id="53" name="Shape 51"/>
          <p:cNvSpPr/>
          <p:nvPr/>
        </p:nvSpPr>
        <p:spPr>
          <a:xfrm>
            <a:off x="4937760" y="2093976"/>
            <a:ext cx="4069080" cy="713232"/>
          </a:xfrm>
          <a:prstGeom prst="rect">
            <a:avLst/>
          </a:prstGeom>
          <a:solidFill>
            <a:srgbClr val="21262D"/>
          </a:solidFill>
          <a:ln w="12700">
            <a:solidFill>
              <a:srgbClr val="30363D"/>
            </a:solidFill>
            <a:prstDash val="solid"/>
          </a:ln>
        </p:spPr>
      </p:sp>
      <p:sp>
        <p:nvSpPr>
          <p:cNvPr id="54" name="Shape 52"/>
          <p:cNvSpPr/>
          <p:nvPr/>
        </p:nvSpPr>
        <p:spPr>
          <a:xfrm>
            <a:off x="4937760" y="2093976"/>
            <a:ext cx="4069080" cy="45720"/>
          </a:xfrm>
          <a:prstGeom prst="rect">
            <a:avLst/>
          </a:prstGeom>
          <a:solidFill>
            <a:srgbClr val="58C9B9"/>
          </a:solidFill>
          <a:ln/>
        </p:spPr>
      </p:sp>
      <p:sp>
        <p:nvSpPr>
          <p:cNvPr id="55" name="Shape 53"/>
          <p:cNvSpPr/>
          <p:nvPr/>
        </p:nvSpPr>
        <p:spPr>
          <a:xfrm>
            <a:off x="8330184" y="2157984"/>
            <a:ext cx="630936" cy="182880"/>
          </a:xfrm>
          <a:prstGeom prst="rect">
            <a:avLst/>
          </a:prstGeom>
          <a:solidFill>
            <a:srgbClr val="58C9B9"/>
          </a:solidFill>
          <a:ln/>
        </p:spPr>
      </p:sp>
      <p:sp>
        <p:nvSpPr>
          <p:cNvPr id="56" name="Text 54"/>
          <p:cNvSpPr/>
          <p:nvPr/>
        </p:nvSpPr>
        <p:spPr>
          <a:xfrm>
            <a:off x="8330184" y="2157984"/>
            <a:ext cx="630936" cy="182880"/>
          </a:xfrm>
          <a:prstGeom prst="rect">
            <a:avLst/>
          </a:prstGeom>
          <a:noFill/>
          <a:ln/>
        </p:spPr>
        <p:txBody>
          <a:bodyPr wrap="square" rtlCol="0" anchor="ctr"/>
          <a:lstStyle/>
          <a:p>
            <a:pPr algn="ctr" indent="0" marL="0">
              <a:buNone/>
            </a:pPr>
            <a:r>
              <a:rPr lang="en-US" sz="750" b="1" dirty="0">
                <a:solidFill>
                  <a:srgbClr val="000000"/>
                </a:solidFill>
              </a:rPr>
              <a:t>Rights</a:t>
            </a:r>
            <a:endParaRPr lang="en-US" sz="750" dirty="0"/>
          </a:p>
        </p:txBody>
      </p:sp>
      <p:sp>
        <p:nvSpPr>
          <p:cNvPr id="57" name="Text 55"/>
          <p:cNvSpPr/>
          <p:nvPr/>
        </p:nvSpPr>
        <p:spPr>
          <a:xfrm>
            <a:off x="5029200" y="2176272"/>
            <a:ext cx="3255264" cy="274320"/>
          </a:xfrm>
          <a:prstGeom prst="rect">
            <a:avLst/>
          </a:prstGeom>
          <a:noFill/>
          <a:ln/>
        </p:spPr>
        <p:txBody>
          <a:bodyPr wrap="square" rtlCol="0" anchor="ctr"/>
          <a:lstStyle/>
          <a:p>
            <a:pPr indent="0" marL="0">
              <a:buNone/>
            </a:pPr>
            <a:r>
              <a:rPr lang="en-US" sz="1200" b="1" dirty="0">
                <a:solidFill>
                  <a:srgbClr val="58C9B9"/>
                </a:solidFill>
                <a:latin typeface="Calibri" pitchFamily="34" charset="0"/>
                <a:ea typeface="Calibri" pitchFamily="34" charset="-122"/>
                <a:cs typeface="Calibri" pitchFamily="34" charset="-120"/>
              </a:rPr>
              <a:t>🔐  Civil Liberties</a:t>
            </a:r>
            <a:endParaRPr lang="en-US" sz="1200" dirty="0"/>
          </a:p>
        </p:txBody>
      </p:sp>
      <p:sp>
        <p:nvSpPr>
          <p:cNvPr id="58" name="Text 56"/>
          <p:cNvSpPr/>
          <p:nvPr/>
        </p:nvSpPr>
        <p:spPr>
          <a:xfrm>
            <a:off x="502920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Individual rights protected from govt interference: speech, press, assembly, religion.</a:t>
            </a:r>
            <a:endParaRPr lang="en-US" sz="1000" dirty="0"/>
          </a:p>
        </p:txBody>
      </p:sp>
      <p:sp>
        <p:nvSpPr>
          <p:cNvPr id="59" name="Shape 57"/>
          <p:cNvSpPr/>
          <p:nvPr/>
        </p:nvSpPr>
        <p:spPr>
          <a:xfrm>
            <a:off x="4937760" y="2843784"/>
            <a:ext cx="4069080" cy="713232"/>
          </a:xfrm>
          <a:prstGeom prst="rect">
            <a:avLst/>
          </a:prstGeom>
          <a:solidFill>
            <a:srgbClr val="21262D"/>
          </a:solidFill>
          <a:ln w="12700">
            <a:solidFill>
              <a:srgbClr val="30363D"/>
            </a:solidFill>
            <a:prstDash val="solid"/>
          </a:ln>
        </p:spPr>
      </p:sp>
      <p:sp>
        <p:nvSpPr>
          <p:cNvPr id="60" name="Shape 58"/>
          <p:cNvSpPr/>
          <p:nvPr/>
        </p:nvSpPr>
        <p:spPr>
          <a:xfrm>
            <a:off x="4937760" y="2843784"/>
            <a:ext cx="4069080" cy="45720"/>
          </a:xfrm>
          <a:prstGeom prst="rect">
            <a:avLst/>
          </a:prstGeom>
          <a:solidFill>
            <a:srgbClr val="3FB950"/>
          </a:solidFill>
          <a:ln/>
        </p:spPr>
      </p:sp>
      <p:sp>
        <p:nvSpPr>
          <p:cNvPr id="61" name="Shape 59"/>
          <p:cNvSpPr/>
          <p:nvPr/>
        </p:nvSpPr>
        <p:spPr>
          <a:xfrm>
            <a:off x="8252460" y="2907792"/>
            <a:ext cx="708660" cy="182880"/>
          </a:xfrm>
          <a:prstGeom prst="rect">
            <a:avLst/>
          </a:prstGeom>
          <a:solidFill>
            <a:srgbClr val="3FB950"/>
          </a:solidFill>
          <a:ln/>
        </p:spPr>
      </p:sp>
      <p:sp>
        <p:nvSpPr>
          <p:cNvPr id="62" name="Text 60"/>
          <p:cNvSpPr/>
          <p:nvPr/>
        </p:nvSpPr>
        <p:spPr>
          <a:xfrm>
            <a:off x="8252460" y="2907792"/>
            <a:ext cx="708660" cy="182880"/>
          </a:xfrm>
          <a:prstGeom prst="rect">
            <a:avLst/>
          </a:prstGeom>
          <a:noFill/>
          <a:ln/>
        </p:spPr>
        <p:txBody>
          <a:bodyPr wrap="square" rtlCol="0" anchor="ctr"/>
          <a:lstStyle/>
          <a:p>
            <a:pPr algn="ctr" indent="0" marL="0">
              <a:buNone/>
            </a:pPr>
            <a:r>
              <a:rPr lang="en-US" sz="750" b="1" dirty="0">
                <a:solidFill>
                  <a:srgbClr val="000000"/>
                </a:solidFill>
              </a:rPr>
              <a:t>Economy</a:t>
            </a:r>
            <a:endParaRPr lang="en-US" sz="750" dirty="0"/>
          </a:p>
        </p:txBody>
      </p:sp>
      <p:sp>
        <p:nvSpPr>
          <p:cNvPr id="63" name="Text 61"/>
          <p:cNvSpPr/>
          <p:nvPr/>
        </p:nvSpPr>
        <p:spPr>
          <a:xfrm>
            <a:off x="5029200" y="2926080"/>
            <a:ext cx="3177540"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Consolidated Fund</a:t>
            </a:r>
            <a:endParaRPr lang="en-US" sz="1200" dirty="0"/>
          </a:p>
        </p:txBody>
      </p:sp>
      <p:sp>
        <p:nvSpPr>
          <p:cNvPr id="64" name="Text 62"/>
          <p:cNvSpPr/>
          <p:nvPr/>
        </p:nvSpPr>
        <p:spPr>
          <a:xfrm>
            <a:off x="502920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Primary govt account for all revenues and authorized expenditures.</a:t>
            </a:r>
            <a:endParaRPr lang="en-US" sz="1000" dirty="0"/>
          </a:p>
        </p:txBody>
      </p:sp>
      <p:sp>
        <p:nvSpPr>
          <p:cNvPr id="65" name="Shape 63"/>
          <p:cNvSpPr/>
          <p:nvPr/>
        </p:nvSpPr>
        <p:spPr>
          <a:xfrm>
            <a:off x="4937760" y="3593592"/>
            <a:ext cx="4069080" cy="713232"/>
          </a:xfrm>
          <a:prstGeom prst="rect">
            <a:avLst/>
          </a:prstGeom>
          <a:solidFill>
            <a:srgbClr val="21262D"/>
          </a:solidFill>
          <a:ln w="12700">
            <a:solidFill>
              <a:srgbClr val="30363D"/>
            </a:solidFill>
            <a:prstDash val="solid"/>
          </a:ln>
        </p:spPr>
      </p:sp>
      <p:sp>
        <p:nvSpPr>
          <p:cNvPr id="66" name="Shape 64"/>
          <p:cNvSpPr/>
          <p:nvPr/>
        </p:nvSpPr>
        <p:spPr>
          <a:xfrm>
            <a:off x="4937760" y="3593592"/>
            <a:ext cx="4069080" cy="45720"/>
          </a:xfrm>
          <a:prstGeom prst="rect">
            <a:avLst/>
          </a:prstGeom>
          <a:solidFill>
            <a:srgbClr val="58A6FF"/>
          </a:solidFill>
          <a:ln/>
        </p:spPr>
      </p:sp>
      <p:sp>
        <p:nvSpPr>
          <p:cNvPr id="67" name="Shape 65"/>
          <p:cNvSpPr/>
          <p:nvPr/>
        </p:nvSpPr>
        <p:spPr>
          <a:xfrm>
            <a:off x="8019288" y="3657600"/>
            <a:ext cx="941832" cy="182880"/>
          </a:xfrm>
          <a:prstGeom prst="rect">
            <a:avLst/>
          </a:prstGeom>
          <a:solidFill>
            <a:srgbClr val="58A6FF"/>
          </a:solidFill>
          <a:ln/>
        </p:spPr>
      </p:sp>
      <p:sp>
        <p:nvSpPr>
          <p:cNvPr id="68" name="Text 66"/>
          <p:cNvSpPr/>
          <p:nvPr/>
        </p:nvSpPr>
        <p:spPr>
          <a:xfrm>
            <a:off x="8019288" y="3657600"/>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69" name="Text 67"/>
          <p:cNvSpPr/>
          <p:nvPr/>
        </p:nvSpPr>
        <p:spPr>
          <a:xfrm>
            <a:off x="5029200" y="3675888"/>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Census</a:t>
            </a:r>
            <a:endParaRPr lang="en-US" sz="1200" dirty="0"/>
          </a:p>
        </p:txBody>
      </p:sp>
      <p:sp>
        <p:nvSpPr>
          <p:cNvPr id="70" name="Text 68"/>
          <p:cNvSpPr/>
          <p:nvPr/>
        </p:nvSpPr>
        <p:spPr>
          <a:xfrm>
            <a:off x="502920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Periodic population count gathering demographic data for planning and delimitation.</a:t>
            </a:r>
            <a:endParaRPr lang="en-US" sz="1000" dirty="0"/>
          </a:p>
        </p:txBody>
      </p:sp>
      <p:sp>
        <p:nvSpPr>
          <p:cNvPr id="71" name="Shape 69"/>
          <p:cNvSpPr/>
          <p:nvPr/>
        </p:nvSpPr>
        <p:spPr>
          <a:xfrm>
            <a:off x="4937760" y="4343400"/>
            <a:ext cx="4069080" cy="713232"/>
          </a:xfrm>
          <a:prstGeom prst="rect">
            <a:avLst/>
          </a:prstGeom>
          <a:solidFill>
            <a:srgbClr val="21262D"/>
          </a:solidFill>
          <a:ln w="12700">
            <a:solidFill>
              <a:srgbClr val="30363D"/>
            </a:solidFill>
            <a:prstDash val="solid"/>
          </a:ln>
        </p:spPr>
      </p:sp>
      <p:sp>
        <p:nvSpPr>
          <p:cNvPr id="72" name="Shape 70"/>
          <p:cNvSpPr/>
          <p:nvPr/>
        </p:nvSpPr>
        <p:spPr>
          <a:xfrm>
            <a:off x="4937760" y="4343400"/>
            <a:ext cx="4069080" cy="45720"/>
          </a:xfrm>
          <a:prstGeom prst="rect">
            <a:avLst/>
          </a:prstGeom>
          <a:solidFill>
            <a:srgbClr val="F0C040"/>
          </a:solidFill>
          <a:ln/>
        </p:spPr>
      </p:sp>
      <p:sp>
        <p:nvSpPr>
          <p:cNvPr id="73" name="Shape 71"/>
          <p:cNvSpPr/>
          <p:nvPr/>
        </p:nvSpPr>
        <p:spPr>
          <a:xfrm>
            <a:off x="7955280" y="4407408"/>
            <a:ext cx="1005840" cy="182880"/>
          </a:xfrm>
          <a:prstGeom prst="rect">
            <a:avLst/>
          </a:prstGeom>
          <a:solidFill>
            <a:srgbClr val="F0C040"/>
          </a:solidFill>
          <a:ln/>
        </p:spPr>
      </p:sp>
      <p:sp>
        <p:nvSpPr>
          <p:cNvPr id="74" name="Text 72"/>
          <p:cNvSpPr/>
          <p:nvPr/>
        </p:nvSpPr>
        <p:spPr>
          <a:xfrm>
            <a:off x="7955280" y="4407408"/>
            <a:ext cx="1005840" cy="182880"/>
          </a:xfrm>
          <a:prstGeom prst="rect">
            <a:avLst/>
          </a:prstGeom>
          <a:noFill/>
          <a:ln/>
        </p:spPr>
        <p:txBody>
          <a:bodyPr wrap="square" rtlCol="0" anchor="ctr"/>
          <a:lstStyle/>
          <a:p>
            <a:pPr algn="ctr" indent="0" marL="0">
              <a:buNone/>
            </a:pPr>
            <a:r>
              <a:rPr lang="en-US" sz="750" b="1" dirty="0">
                <a:solidFill>
                  <a:srgbClr val="000000"/>
                </a:solidFill>
              </a:rPr>
              <a:t>Constitution</a:t>
            </a:r>
            <a:endParaRPr lang="en-US" sz="750" dirty="0"/>
          </a:p>
        </p:txBody>
      </p:sp>
      <p:sp>
        <p:nvSpPr>
          <p:cNvPr id="75" name="Text 73"/>
          <p:cNvSpPr/>
          <p:nvPr/>
        </p:nvSpPr>
        <p:spPr>
          <a:xfrm>
            <a:off x="5029200" y="4425696"/>
            <a:ext cx="2880360" cy="274320"/>
          </a:xfrm>
          <a:prstGeom prst="rect">
            <a:avLst/>
          </a:prstGeom>
          <a:noFill/>
          <a:ln/>
        </p:spPr>
        <p:txBody>
          <a:bodyPr wrap="square" rtlCol="0" anchor="ctr"/>
          <a:lstStyle/>
          <a:p>
            <a:pPr indent="0" marL="0">
              <a:buNone/>
            </a:pPr>
            <a:r>
              <a:rPr lang="en-US" sz="1200" b="1" dirty="0">
                <a:solidFill>
                  <a:srgbClr val="F0C040"/>
                </a:solidFill>
                <a:latin typeface="Calibri" pitchFamily="34" charset="0"/>
                <a:ea typeface="Calibri" pitchFamily="34" charset="-122"/>
                <a:cs typeface="Calibri" pitchFamily="34" charset="-120"/>
              </a:rPr>
              <a:t>🏗️  Concurrent List</a:t>
            </a:r>
            <a:endParaRPr lang="en-US" sz="1200" dirty="0"/>
          </a:p>
        </p:txBody>
      </p:sp>
      <p:sp>
        <p:nvSpPr>
          <p:cNvPr id="76" name="Text 74"/>
          <p:cNvSpPr/>
          <p:nvPr/>
        </p:nvSpPr>
        <p:spPr>
          <a:xfrm>
            <a:off x="502920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Federal subjects on which both central and state govts can legislate; central law prevails in conflict.</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502920" cy="5143500"/>
          </a:xfrm>
          <a:prstGeom prst="rect">
            <a:avLst/>
          </a:prstGeom>
          <a:solidFill>
            <a:srgbClr val="8957E5"/>
          </a:solidFill>
          <a:ln/>
        </p:spPr>
      </p:sp>
      <p:sp>
        <p:nvSpPr>
          <p:cNvPr id="3" name="Text 1"/>
          <p:cNvSpPr/>
          <p:nvPr/>
        </p:nvSpPr>
        <p:spPr>
          <a:xfrm>
            <a:off x="0" y="914400"/>
            <a:ext cx="502920" cy="548640"/>
          </a:xfrm>
          <a:prstGeom prst="rect">
            <a:avLst/>
          </a:prstGeom>
          <a:noFill/>
          <a:ln/>
        </p:spPr>
        <p:txBody>
          <a:bodyPr wrap="square" rtlCol="0" anchor="ctr"/>
          <a:lstStyle/>
          <a:p>
            <a:pPr algn="ctr" indent="0" marL="0">
              <a:buNone/>
            </a:pPr>
            <a:r>
              <a:rPr lang="en-US" sz="2800" b="1" dirty="0">
                <a:solidFill>
                  <a:srgbClr val="FFFFFF"/>
                </a:solidFill>
              </a:rPr>
              <a:t>D</a:t>
            </a:r>
            <a:endParaRPr lang="en-US" sz="2800" dirty="0"/>
          </a:p>
        </p:txBody>
      </p:sp>
      <p:sp>
        <p:nvSpPr>
          <p:cNvPr id="4" name="Text 2"/>
          <p:cNvSpPr/>
          <p:nvPr/>
        </p:nvSpPr>
        <p:spPr>
          <a:xfrm>
            <a:off x="0" y="2743200"/>
            <a:ext cx="502920" cy="548640"/>
          </a:xfrm>
          <a:prstGeom prst="rect">
            <a:avLst/>
          </a:prstGeom>
          <a:noFill/>
          <a:ln/>
        </p:spPr>
        <p:txBody>
          <a:bodyPr wrap="square" rtlCol="0" anchor="ctr"/>
          <a:lstStyle/>
          <a:p>
            <a:pPr algn="ctr" indent="0" marL="0">
              <a:buNone/>
            </a:pPr>
            <a:r>
              <a:rPr lang="en-US" sz="2800" b="1" dirty="0">
                <a:solidFill>
                  <a:srgbClr val="FFFFFF"/>
                </a:solidFill>
              </a:rPr>
              <a:t>E</a:t>
            </a:r>
            <a:endParaRPr lang="en-US" sz="2800" dirty="0"/>
          </a:p>
        </p:txBody>
      </p:sp>
      <p:sp>
        <p:nvSpPr>
          <p:cNvPr id="5" name="Text 3"/>
          <p:cNvSpPr/>
          <p:nvPr/>
        </p:nvSpPr>
        <p:spPr>
          <a:xfrm>
            <a:off x="685800" y="91440"/>
            <a:ext cx="8229600" cy="411480"/>
          </a:xfrm>
          <a:prstGeom prst="rect">
            <a:avLst/>
          </a:prstGeom>
          <a:noFill/>
          <a:ln/>
        </p:spPr>
        <p:txBody>
          <a:bodyPr wrap="square" rtlCol="0" anchor="ctr"/>
          <a:lstStyle/>
          <a:p>
            <a:pPr indent="0" marL="0">
              <a:buNone/>
            </a:pPr>
            <a:r>
              <a:rPr lang="en-US" sz="1800" b="1" dirty="0">
                <a:solidFill>
                  <a:srgbClr val="E6EDF3"/>
                </a:solidFill>
              </a:rPr>
              <a:t>D &amp; E — KEY TERMS</a:t>
            </a:r>
            <a:endParaRPr lang="en-US" sz="1800" dirty="0"/>
          </a:p>
        </p:txBody>
      </p:sp>
      <p:sp>
        <p:nvSpPr>
          <p:cNvPr id="6" name="Shape 4"/>
          <p:cNvSpPr/>
          <p:nvPr/>
        </p:nvSpPr>
        <p:spPr>
          <a:xfrm>
            <a:off x="685800" y="594360"/>
            <a:ext cx="4069080" cy="713232"/>
          </a:xfrm>
          <a:prstGeom prst="rect">
            <a:avLst/>
          </a:prstGeom>
          <a:solidFill>
            <a:srgbClr val="21262D"/>
          </a:solidFill>
          <a:ln w="12700">
            <a:solidFill>
              <a:srgbClr val="30363D"/>
            </a:solidFill>
            <a:prstDash val="solid"/>
          </a:ln>
        </p:spPr>
      </p:sp>
      <p:sp>
        <p:nvSpPr>
          <p:cNvPr id="7" name="Shape 5"/>
          <p:cNvSpPr/>
          <p:nvPr/>
        </p:nvSpPr>
        <p:spPr>
          <a:xfrm>
            <a:off x="685800" y="594360"/>
            <a:ext cx="4069080" cy="45720"/>
          </a:xfrm>
          <a:prstGeom prst="rect">
            <a:avLst/>
          </a:prstGeom>
          <a:solidFill>
            <a:srgbClr val="58A6FF"/>
          </a:solidFill>
          <a:ln/>
        </p:spPr>
      </p:sp>
      <p:sp>
        <p:nvSpPr>
          <p:cNvPr id="8" name="Shape 6"/>
          <p:cNvSpPr/>
          <p:nvPr/>
        </p:nvSpPr>
        <p:spPr>
          <a:xfrm>
            <a:off x="3767328" y="658368"/>
            <a:ext cx="941832" cy="182880"/>
          </a:xfrm>
          <a:prstGeom prst="rect">
            <a:avLst/>
          </a:prstGeom>
          <a:solidFill>
            <a:srgbClr val="58A6FF"/>
          </a:solidFill>
          <a:ln/>
        </p:spPr>
      </p:sp>
      <p:sp>
        <p:nvSpPr>
          <p:cNvPr id="9" name="Text 7"/>
          <p:cNvSpPr/>
          <p:nvPr/>
        </p:nvSpPr>
        <p:spPr>
          <a:xfrm>
            <a:off x="3767328" y="658368"/>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10" name="Text 8"/>
          <p:cNvSpPr/>
          <p:nvPr/>
        </p:nvSpPr>
        <p:spPr>
          <a:xfrm>
            <a:off x="777240" y="676656"/>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Democracy</a:t>
            </a:r>
            <a:endParaRPr lang="en-US" sz="1200" dirty="0"/>
          </a:p>
        </p:txBody>
      </p:sp>
      <p:sp>
        <p:nvSpPr>
          <p:cNvPr id="11" name="Text 9"/>
          <p:cNvSpPr/>
          <p:nvPr/>
        </p:nvSpPr>
        <p:spPr>
          <a:xfrm>
            <a:off x="77724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Govt power vested in the people, exercised via freely elected reps. Free elections + rule of law.</a:t>
            </a:r>
            <a:endParaRPr lang="en-US" sz="1000" dirty="0"/>
          </a:p>
        </p:txBody>
      </p:sp>
      <p:sp>
        <p:nvSpPr>
          <p:cNvPr id="12" name="Shape 10"/>
          <p:cNvSpPr/>
          <p:nvPr/>
        </p:nvSpPr>
        <p:spPr>
          <a:xfrm>
            <a:off x="685800" y="1344168"/>
            <a:ext cx="4069080" cy="713232"/>
          </a:xfrm>
          <a:prstGeom prst="rect">
            <a:avLst/>
          </a:prstGeom>
          <a:solidFill>
            <a:srgbClr val="21262D"/>
          </a:solidFill>
          <a:ln w="12700">
            <a:solidFill>
              <a:srgbClr val="30363D"/>
            </a:solidFill>
            <a:prstDash val="solid"/>
          </a:ln>
        </p:spPr>
      </p:sp>
      <p:sp>
        <p:nvSpPr>
          <p:cNvPr id="13" name="Shape 11"/>
          <p:cNvSpPr/>
          <p:nvPr/>
        </p:nvSpPr>
        <p:spPr>
          <a:xfrm>
            <a:off x="685800" y="1344168"/>
            <a:ext cx="4069080" cy="45720"/>
          </a:xfrm>
          <a:prstGeom prst="rect">
            <a:avLst/>
          </a:prstGeom>
          <a:solidFill>
            <a:srgbClr val="8957E5"/>
          </a:solidFill>
          <a:ln/>
        </p:spPr>
      </p:sp>
      <p:sp>
        <p:nvSpPr>
          <p:cNvPr id="14" name="Shape 12"/>
          <p:cNvSpPr/>
          <p:nvPr/>
        </p:nvSpPr>
        <p:spPr>
          <a:xfrm>
            <a:off x="3703320" y="1408176"/>
            <a:ext cx="1005840" cy="182880"/>
          </a:xfrm>
          <a:prstGeom prst="rect">
            <a:avLst/>
          </a:prstGeom>
          <a:solidFill>
            <a:srgbClr val="8957E5"/>
          </a:solidFill>
          <a:ln/>
        </p:spPr>
      </p:sp>
      <p:sp>
        <p:nvSpPr>
          <p:cNvPr id="15" name="Text 13"/>
          <p:cNvSpPr/>
          <p:nvPr/>
        </p:nvSpPr>
        <p:spPr>
          <a:xfrm>
            <a:off x="3703320" y="1408176"/>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16" name="Text 14"/>
          <p:cNvSpPr/>
          <p:nvPr/>
        </p:nvSpPr>
        <p:spPr>
          <a:xfrm>
            <a:off x="777240" y="1426464"/>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Dissolution</a:t>
            </a:r>
            <a:endParaRPr lang="en-US" sz="1200" dirty="0"/>
          </a:p>
        </p:txBody>
      </p:sp>
      <p:sp>
        <p:nvSpPr>
          <p:cNvPr id="17" name="Text 15"/>
          <p:cNvSpPr/>
          <p:nvPr/>
        </p:nvSpPr>
        <p:spPr>
          <a:xfrm>
            <a:off x="77724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Formal ending of legislature's term; new elections must follow.</a:t>
            </a:r>
            <a:endParaRPr lang="en-US" sz="1000" dirty="0"/>
          </a:p>
        </p:txBody>
      </p:sp>
      <p:sp>
        <p:nvSpPr>
          <p:cNvPr id="18" name="Shape 16"/>
          <p:cNvSpPr/>
          <p:nvPr/>
        </p:nvSpPr>
        <p:spPr>
          <a:xfrm>
            <a:off x="685800" y="2093976"/>
            <a:ext cx="4069080" cy="713232"/>
          </a:xfrm>
          <a:prstGeom prst="rect">
            <a:avLst/>
          </a:prstGeom>
          <a:solidFill>
            <a:srgbClr val="21262D"/>
          </a:solidFill>
          <a:ln w="12700">
            <a:solidFill>
              <a:srgbClr val="30363D"/>
            </a:solidFill>
            <a:prstDash val="solid"/>
          </a:ln>
        </p:spPr>
      </p:sp>
      <p:sp>
        <p:nvSpPr>
          <p:cNvPr id="19" name="Shape 17"/>
          <p:cNvSpPr/>
          <p:nvPr/>
        </p:nvSpPr>
        <p:spPr>
          <a:xfrm>
            <a:off x="685800" y="2093976"/>
            <a:ext cx="4069080" cy="45720"/>
          </a:xfrm>
          <a:prstGeom prst="rect">
            <a:avLst/>
          </a:prstGeom>
          <a:solidFill>
            <a:srgbClr val="3FB950"/>
          </a:solidFill>
          <a:ln/>
        </p:spPr>
      </p:sp>
      <p:sp>
        <p:nvSpPr>
          <p:cNvPr id="20" name="Shape 18"/>
          <p:cNvSpPr/>
          <p:nvPr/>
        </p:nvSpPr>
        <p:spPr>
          <a:xfrm>
            <a:off x="3845052" y="2157984"/>
            <a:ext cx="864108" cy="182880"/>
          </a:xfrm>
          <a:prstGeom prst="rect">
            <a:avLst/>
          </a:prstGeom>
          <a:solidFill>
            <a:srgbClr val="3FB950"/>
          </a:solidFill>
          <a:ln/>
        </p:spPr>
      </p:sp>
      <p:sp>
        <p:nvSpPr>
          <p:cNvPr id="21" name="Text 19"/>
          <p:cNvSpPr/>
          <p:nvPr/>
        </p:nvSpPr>
        <p:spPr>
          <a:xfrm>
            <a:off x="3845052" y="2157984"/>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22" name="Text 20"/>
          <p:cNvSpPr/>
          <p:nvPr/>
        </p:nvSpPr>
        <p:spPr>
          <a:xfrm>
            <a:off x="777240" y="2176272"/>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Delimitation</a:t>
            </a:r>
            <a:endParaRPr lang="en-US" sz="1200" dirty="0"/>
          </a:p>
        </p:txBody>
      </p:sp>
      <p:sp>
        <p:nvSpPr>
          <p:cNvPr id="23" name="Text 21"/>
          <p:cNvSpPr/>
          <p:nvPr/>
        </p:nvSpPr>
        <p:spPr>
          <a:xfrm>
            <a:off x="77724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Redrawing constituency boundaries based on census data for fair representation.</a:t>
            </a:r>
            <a:endParaRPr lang="en-US" sz="1000" dirty="0"/>
          </a:p>
        </p:txBody>
      </p:sp>
      <p:sp>
        <p:nvSpPr>
          <p:cNvPr id="24" name="Shape 22"/>
          <p:cNvSpPr/>
          <p:nvPr/>
        </p:nvSpPr>
        <p:spPr>
          <a:xfrm>
            <a:off x="685800" y="2843784"/>
            <a:ext cx="4069080" cy="713232"/>
          </a:xfrm>
          <a:prstGeom prst="rect">
            <a:avLst/>
          </a:prstGeom>
          <a:solidFill>
            <a:srgbClr val="21262D"/>
          </a:solidFill>
          <a:ln w="12700">
            <a:solidFill>
              <a:srgbClr val="30363D"/>
            </a:solidFill>
            <a:prstDash val="solid"/>
          </a:ln>
        </p:spPr>
      </p:sp>
      <p:sp>
        <p:nvSpPr>
          <p:cNvPr id="25" name="Shape 23"/>
          <p:cNvSpPr/>
          <p:nvPr/>
        </p:nvSpPr>
        <p:spPr>
          <a:xfrm>
            <a:off x="685800" y="2843784"/>
            <a:ext cx="4069080" cy="45720"/>
          </a:xfrm>
          <a:prstGeom prst="rect">
            <a:avLst/>
          </a:prstGeom>
          <a:solidFill>
            <a:srgbClr val="58C9B9"/>
          </a:solidFill>
          <a:ln/>
        </p:spPr>
      </p:sp>
      <p:sp>
        <p:nvSpPr>
          <p:cNvPr id="26" name="Shape 24"/>
          <p:cNvSpPr/>
          <p:nvPr/>
        </p:nvSpPr>
        <p:spPr>
          <a:xfrm>
            <a:off x="4078224" y="2907792"/>
            <a:ext cx="630936" cy="182880"/>
          </a:xfrm>
          <a:prstGeom prst="rect">
            <a:avLst/>
          </a:prstGeom>
          <a:solidFill>
            <a:srgbClr val="58C9B9"/>
          </a:solidFill>
          <a:ln/>
        </p:spPr>
      </p:sp>
      <p:sp>
        <p:nvSpPr>
          <p:cNvPr id="27" name="Text 25"/>
          <p:cNvSpPr/>
          <p:nvPr/>
        </p:nvSpPr>
        <p:spPr>
          <a:xfrm>
            <a:off x="4078224" y="2907792"/>
            <a:ext cx="630936" cy="182880"/>
          </a:xfrm>
          <a:prstGeom prst="rect">
            <a:avLst/>
          </a:prstGeom>
          <a:noFill/>
          <a:ln/>
        </p:spPr>
        <p:txBody>
          <a:bodyPr wrap="square" rtlCol="0" anchor="ctr"/>
          <a:lstStyle/>
          <a:p>
            <a:pPr algn="ctr" indent="0" marL="0">
              <a:buNone/>
            </a:pPr>
            <a:r>
              <a:rPr lang="en-US" sz="750" b="1" dirty="0">
                <a:solidFill>
                  <a:srgbClr val="000000"/>
                </a:solidFill>
              </a:rPr>
              <a:t>Rights</a:t>
            </a:r>
            <a:endParaRPr lang="en-US" sz="750" dirty="0"/>
          </a:p>
        </p:txBody>
      </p:sp>
      <p:sp>
        <p:nvSpPr>
          <p:cNvPr id="28" name="Text 26"/>
          <p:cNvSpPr/>
          <p:nvPr/>
        </p:nvSpPr>
        <p:spPr>
          <a:xfrm>
            <a:off x="777240" y="2926080"/>
            <a:ext cx="3255264" cy="274320"/>
          </a:xfrm>
          <a:prstGeom prst="rect">
            <a:avLst/>
          </a:prstGeom>
          <a:noFill/>
          <a:ln/>
        </p:spPr>
        <p:txBody>
          <a:bodyPr wrap="square" rtlCol="0" anchor="ctr"/>
          <a:lstStyle/>
          <a:p>
            <a:pPr indent="0" marL="0">
              <a:buNone/>
            </a:pPr>
            <a:r>
              <a:rPr lang="en-US" sz="1200" b="1" dirty="0">
                <a:solidFill>
                  <a:srgbClr val="58C9B9"/>
                </a:solidFill>
                <a:latin typeface="Calibri" pitchFamily="34" charset="0"/>
                <a:ea typeface="Calibri" pitchFamily="34" charset="-122"/>
                <a:cs typeface="Calibri" pitchFamily="34" charset="-120"/>
              </a:rPr>
              <a:t>⚖️  Due Process</a:t>
            </a:r>
            <a:endParaRPr lang="en-US" sz="1200" dirty="0"/>
          </a:p>
        </p:txBody>
      </p:sp>
      <p:sp>
        <p:nvSpPr>
          <p:cNvPr id="29" name="Text 27"/>
          <p:cNvSpPr/>
          <p:nvPr/>
        </p:nvSpPr>
        <p:spPr>
          <a:xfrm>
            <a:off x="77724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State must respect all legal rights before depriving life, liberty, or property.</a:t>
            </a:r>
            <a:endParaRPr lang="en-US" sz="1000" dirty="0"/>
          </a:p>
        </p:txBody>
      </p:sp>
      <p:sp>
        <p:nvSpPr>
          <p:cNvPr id="30" name="Shape 28"/>
          <p:cNvSpPr/>
          <p:nvPr/>
        </p:nvSpPr>
        <p:spPr>
          <a:xfrm>
            <a:off x="685800" y="3593592"/>
            <a:ext cx="4069080" cy="713232"/>
          </a:xfrm>
          <a:prstGeom prst="rect">
            <a:avLst/>
          </a:prstGeom>
          <a:solidFill>
            <a:srgbClr val="21262D"/>
          </a:solidFill>
          <a:ln w="12700">
            <a:solidFill>
              <a:srgbClr val="30363D"/>
            </a:solidFill>
            <a:prstDash val="solid"/>
          </a:ln>
        </p:spPr>
      </p:sp>
      <p:sp>
        <p:nvSpPr>
          <p:cNvPr id="31" name="Shape 29"/>
          <p:cNvSpPr/>
          <p:nvPr/>
        </p:nvSpPr>
        <p:spPr>
          <a:xfrm>
            <a:off x="685800" y="3593592"/>
            <a:ext cx="4069080" cy="45720"/>
          </a:xfrm>
          <a:prstGeom prst="rect">
            <a:avLst/>
          </a:prstGeom>
          <a:solidFill>
            <a:srgbClr val="79C0FF"/>
          </a:solidFill>
          <a:ln/>
        </p:spPr>
      </p:sp>
      <p:sp>
        <p:nvSpPr>
          <p:cNvPr id="32" name="Shape 30"/>
          <p:cNvSpPr/>
          <p:nvPr/>
        </p:nvSpPr>
        <p:spPr>
          <a:xfrm>
            <a:off x="3845052" y="3657600"/>
            <a:ext cx="864108" cy="182880"/>
          </a:xfrm>
          <a:prstGeom prst="rect">
            <a:avLst/>
          </a:prstGeom>
          <a:solidFill>
            <a:srgbClr val="79C0FF"/>
          </a:solidFill>
          <a:ln/>
        </p:spPr>
      </p:sp>
      <p:sp>
        <p:nvSpPr>
          <p:cNvPr id="33" name="Text 31"/>
          <p:cNvSpPr/>
          <p:nvPr/>
        </p:nvSpPr>
        <p:spPr>
          <a:xfrm>
            <a:off x="3845052" y="3657600"/>
            <a:ext cx="864108" cy="182880"/>
          </a:xfrm>
          <a:prstGeom prst="rect">
            <a:avLst/>
          </a:prstGeom>
          <a:noFill/>
          <a:ln/>
        </p:spPr>
        <p:txBody>
          <a:bodyPr wrap="square" rtlCol="0" anchor="ctr"/>
          <a:lstStyle/>
          <a:p>
            <a:pPr algn="ctr" indent="0" marL="0">
              <a:buNone/>
            </a:pPr>
            <a:r>
              <a:rPr lang="en-US" sz="750" b="1" dirty="0">
                <a:solidFill>
                  <a:srgbClr val="000000"/>
                </a:solidFill>
              </a:rPr>
              <a:t>Diplomacy</a:t>
            </a:r>
            <a:endParaRPr lang="en-US" sz="750" dirty="0"/>
          </a:p>
        </p:txBody>
      </p:sp>
      <p:sp>
        <p:nvSpPr>
          <p:cNvPr id="34" name="Text 32"/>
          <p:cNvSpPr/>
          <p:nvPr/>
        </p:nvSpPr>
        <p:spPr>
          <a:xfrm>
            <a:off x="777240" y="3675888"/>
            <a:ext cx="3022092" cy="274320"/>
          </a:xfrm>
          <a:prstGeom prst="rect">
            <a:avLst/>
          </a:prstGeom>
          <a:noFill/>
          <a:ln/>
        </p:spPr>
        <p:txBody>
          <a:bodyPr wrap="square" rtlCol="0" anchor="ctr"/>
          <a:lstStyle/>
          <a:p>
            <a:pPr indent="0" marL="0">
              <a:buNone/>
            </a:pPr>
            <a:r>
              <a:rPr lang="en-US" sz="1200" b="1" dirty="0">
                <a:solidFill>
                  <a:srgbClr val="79C0FF"/>
                </a:solidFill>
                <a:latin typeface="Calibri" pitchFamily="34" charset="0"/>
                <a:ea typeface="Calibri" pitchFamily="34" charset="-122"/>
                <a:cs typeface="Calibri" pitchFamily="34" charset="-120"/>
              </a:rPr>
              <a:t>🌍  Diplomacy</a:t>
            </a:r>
            <a:endParaRPr lang="en-US" sz="1200" dirty="0"/>
          </a:p>
        </p:txBody>
      </p:sp>
      <p:sp>
        <p:nvSpPr>
          <p:cNvPr id="35" name="Text 33"/>
          <p:cNvSpPr/>
          <p:nvPr/>
        </p:nvSpPr>
        <p:spPr>
          <a:xfrm>
            <a:off x="77724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Managing international relations through negotiation and peaceful means.</a:t>
            </a:r>
            <a:endParaRPr lang="en-US" sz="1000" dirty="0"/>
          </a:p>
        </p:txBody>
      </p:sp>
      <p:sp>
        <p:nvSpPr>
          <p:cNvPr id="36" name="Shape 34"/>
          <p:cNvSpPr/>
          <p:nvPr/>
        </p:nvSpPr>
        <p:spPr>
          <a:xfrm>
            <a:off x="685800" y="4343400"/>
            <a:ext cx="4069080" cy="713232"/>
          </a:xfrm>
          <a:prstGeom prst="rect">
            <a:avLst/>
          </a:prstGeom>
          <a:solidFill>
            <a:srgbClr val="21262D"/>
          </a:solidFill>
          <a:ln w="12700">
            <a:solidFill>
              <a:srgbClr val="30363D"/>
            </a:solidFill>
            <a:prstDash val="solid"/>
          </a:ln>
        </p:spPr>
      </p:sp>
      <p:sp>
        <p:nvSpPr>
          <p:cNvPr id="37" name="Shape 35"/>
          <p:cNvSpPr/>
          <p:nvPr/>
        </p:nvSpPr>
        <p:spPr>
          <a:xfrm>
            <a:off x="685800" y="4343400"/>
            <a:ext cx="4069080" cy="45720"/>
          </a:xfrm>
          <a:prstGeom prst="rect">
            <a:avLst/>
          </a:prstGeom>
          <a:solidFill>
            <a:srgbClr val="58A6FF"/>
          </a:solidFill>
          <a:ln/>
        </p:spPr>
      </p:sp>
      <p:sp>
        <p:nvSpPr>
          <p:cNvPr id="38" name="Shape 36"/>
          <p:cNvSpPr/>
          <p:nvPr/>
        </p:nvSpPr>
        <p:spPr>
          <a:xfrm>
            <a:off x="3767328" y="4407408"/>
            <a:ext cx="941832" cy="182880"/>
          </a:xfrm>
          <a:prstGeom prst="rect">
            <a:avLst/>
          </a:prstGeom>
          <a:solidFill>
            <a:srgbClr val="58A6FF"/>
          </a:solidFill>
          <a:ln/>
        </p:spPr>
      </p:sp>
      <p:sp>
        <p:nvSpPr>
          <p:cNvPr id="39" name="Text 37"/>
          <p:cNvSpPr/>
          <p:nvPr/>
        </p:nvSpPr>
        <p:spPr>
          <a:xfrm>
            <a:off x="3767328" y="4407408"/>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40" name="Text 38"/>
          <p:cNvSpPr/>
          <p:nvPr/>
        </p:nvSpPr>
        <p:spPr>
          <a:xfrm>
            <a:off x="777240" y="4425696"/>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Devolution</a:t>
            </a:r>
            <a:endParaRPr lang="en-US" sz="1200" dirty="0"/>
          </a:p>
        </p:txBody>
      </p:sp>
      <p:sp>
        <p:nvSpPr>
          <p:cNvPr id="41" name="Text 39"/>
          <p:cNvSpPr/>
          <p:nvPr/>
        </p:nvSpPr>
        <p:spPr>
          <a:xfrm>
            <a:off x="77724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Transfer of power from central to regional/local govts for grassroots governance.</a:t>
            </a:r>
            <a:endParaRPr lang="en-US" sz="1000" dirty="0"/>
          </a:p>
        </p:txBody>
      </p:sp>
      <p:sp>
        <p:nvSpPr>
          <p:cNvPr id="42" name="Shape 40"/>
          <p:cNvSpPr/>
          <p:nvPr/>
        </p:nvSpPr>
        <p:spPr>
          <a:xfrm>
            <a:off x="4937760" y="594360"/>
            <a:ext cx="4069080" cy="713232"/>
          </a:xfrm>
          <a:prstGeom prst="rect">
            <a:avLst/>
          </a:prstGeom>
          <a:solidFill>
            <a:srgbClr val="21262D"/>
          </a:solidFill>
          <a:ln w="12700">
            <a:solidFill>
              <a:srgbClr val="30363D"/>
            </a:solidFill>
            <a:prstDash val="solid"/>
          </a:ln>
        </p:spPr>
      </p:sp>
      <p:sp>
        <p:nvSpPr>
          <p:cNvPr id="43" name="Shape 41"/>
          <p:cNvSpPr/>
          <p:nvPr/>
        </p:nvSpPr>
        <p:spPr>
          <a:xfrm>
            <a:off x="4937760" y="594360"/>
            <a:ext cx="4069080" cy="45720"/>
          </a:xfrm>
          <a:prstGeom prst="rect">
            <a:avLst/>
          </a:prstGeom>
          <a:solidFill>
            <a:srgbClr val="3FB950"/>
          </a:solidFill>
          <a:ln/>
        </p:spPr>
      </p:sp>
      <p:sp>
        <p:nvSpPr>
          <p:cNvPr id="44" name="Shape 42"/>
          <p:cNvSpPr/>
          <p:nvPr/>
        </p:nvSpPr>
        <p:spPr>
          <a:xfrm>
            <a:off x="8097012" y="658368"/>
            <a:ext cx="864108" cy="182880"/>
          </a:xfrm>
          <a:prstGeom prst="rect">
            <a:avLst/>
          </a:prstGeom>
          <a:solidFill>
            <a:srgbClr val="3FB950"/>
          </a:solidFill>
          <a:ln/>
        </p:spPr>
      </p:sp>
      <p:sp>
        <p:nvSpPr>
          <p:cNvPr id="45" name="Text 43"/>
          <p:cNvSpPr/>
          <p:nvPr/>
        </p:nvSpPr>
        <p:spPr>
          <a:xfrm>
            <a:off x="8097012" y="658368"/>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46" name="Text 44"/>
          <p:cNvSpPr/>
          <p:nvPr/>
        </p:nvSpPr>
        <p:spPr>
          <a:xfrm>
            <a:off x="5029200" y="676656"/>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Election</a:t>
            </a:r>
            <a:endParaRPr lang="en-US" sz="1200" dirty="0"/>
          </a:p>
        </p:txBody>
      </p:sp>
      <p:sp>
        <p:nvSpPr>
          <p:cNvPr id="47" name="Text 45"/>
          <p:cNvSpPr/>
          <p:nvPr/>
        </p:nvSpPr>
        <p:spPr>
          <a:xfrm>
            <a:off x="502920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Citizens choose representatives via voting. Types: general, by-, midterm, local.</a:t>
            </a:r>
            <a:endParaRPr lang="en-US" sz="1000" dirty="0"/>
          </a:p>
        </p:txBody>
      </p:sp>
      <p:sp>
        <p:nvSpPr>
          <p:cNvPr id="48" name="Shape 46"/>
          <p:cNvSpPr/>
          <p:nvPr/>
        </p:nvSpPr>
        <p:spPr>
          <a:xfrm>
            <a:off x="4937760" y="1344168"/>
            <a:ext cx="4069080" cy="713232"/>
          </a:xfrm>
          <a:prstGeom prst="rect">
            <a:avLst/>
          </a:prstGeom>
          <a:solidFill>
            <a:srgbClr val="21262D"/>
          </a:solidFill>
          <a:ln w="12700">
            <a:solidFill>
              <a:srgbClr val="30363D"/>
            </a:solidFill>
            <a:prstDash val="solid"/>
          </a:ln>
        </p:spPr>
      </p:sp>
      <p:sp>
        <p:nvSpPr>
          <p:cNvPr id="49" name="Shape 47"/>
          <p:cNvSpPr/>
          <p:nvPr/>
        </p:nvSpPr>
        <p:spPr>
          <a:xfrm>
            <a:off x="4937760" y="1344168"/>
            <a:ext cx="4069080" cy="45720"/>
          </a:xfrm>
          <a:prstGeom prst="rect">
            <a:avLst/>
          </a:prstGeom>
          <a:solidFill>
            <a:srgbClr val="3FB950"/>
          </a:solidFill>
          <a:ln/>
        </p:spPr>
      </p:sp>
      <p:sp>
        <p:nvSpPr>
          <p:cNvPr id="50" name="Shape 48"/>
          <p:cNvSpPr/>
          <p:nvPr/>
        </p:nvSpPr>
        <p:spPr>
          <a:xfrm>
            <a:off x="8097012" y="1408176"/>
            <a:ext cx="864108" cy="182880"/>
          </a:xfrm>
          <a:prstGeom prst="rect">
            <a:avLst/>
          </a:prstGeom>
          <a:solidFill>
            <a:srgbClr val="3FB950"/>
          </a:solidFill>
          <a:ln/>
        </p:spPr>
      </p:sp>
      <p:sp>
        <p:nvSpPr>
          <p:cNvPr id="51" name="Text 49"/>
          <p:cNvSpPr/>
          <p:nvPr/>
        </p:nvSpPr>
        <p:spPr>
          <a:xfrm>
            <a:off x="8097012" y="1408176"/>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52" name="Text 50"/>
          <p:cNvSpPr/>
          <p:nvPr/>
        </p:nvSpPr>
        <p:spPr>
          <a:xfrm>
            <a:off x="5029200" y="1426464"/>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Electoral College</a:t>
            </a:r>
            <a:endParaRPr lang="en-US" sz="1200" dirty="0"/>
          </a:p>
        </p:txBody>
      </p:sp>
      <p:sp>
        <p:nvSpPr>
          <p:cNvPr id="53" name="Text 51"/>
          <p:cNvSpPr/>
          <p:nvPr/>
        </p:nvSpPr>
        <p:spPr>
          <a:xfrm>
            <a:off x="502920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Body of electors formally electing the president/head of state (USA, India).</a:t>
            </a:r>
            <a:endParaRPr lang="en-US" sz="1000" dirty="0"/>
          </a:p>
        </p:txBody>
      </p:sp>
      <p:sp>
        <p:nvSpPr>
          <p:cNvPr id="54" name="Shape 52"/>
          <p:cNvSpPr/>
          <p:nvPr/>
        </p:nvSpPr>
        <p:spPr>
          <a:xfrm>
            <a:off x="4937760" y="2093976"/>
            <a:ext cx="4069080" cy="713232"/>
          </a:xfrm>
          <a:prstGeom prst="rect">
            <a:avLst/>
          </a:prstGeom>
          <a:solidFill>
            <a:srgbClr val="21262D"/>
          </a:solidFill>
          <a:ln w="12700">
            <a:solidFill>
              <a:srgbClr val="30363D"/>
            </a:solidFill>
            <a:prstDash val="solid"/>
          </a:ln>
        </p:spPr>
      </p:sp>
      <p:sp>
        <p:nvSpPr>
          <p:cNvPr id="55" name="Shape 53"/>
          <p:cNvSpPr/>
          <p:nvPr/>
        </p:nvSpPr>
        <p:spPr>
          <a:xfrm>
            <a:off x="4937760" y="2093976"/>
            <a:ext cx="4069080" cy="45720"/>
          </a:xfrm>
          <a:prstGeom prst="rect">
            <a:avLst/>
          </a:prstGeom>
          <a:solidFill>
            <a:srgbClr val="58A6FF"/>
          </a:solidFill>
          <a:ln/>
        </p:spPr>
      </p:sp>
      <p:sp>
        <p:nvSpPr>
          <p:cNvPr id="56" name="Shape 54"/>
          <p:cNvSpPr/>
          <p:nvPr/>
        </p:nvSpPr>
        <p:spPr>
          <a:xfrm>
            <a:off x="8019288" y="2157984"/>
            <a:ext cx="941832" cy="182880"/>
          </a:xfrm>
          <a:prstGeom prst="rect">
            <a:avLst/>
          </a:prstGeom>
          <a:solidFill>
            <a:srgbClr val="58A6FF"/>
          </a:solidFill>
          <a:ln/>
        </p:spPr>
      </p:sp>
      <p:sp>
        <p:nvSpPr>
          <p:cNvPr id="57" name="Text 55"/>
          <p:cNvSpPr/>
          <p:nvPr/>
        </p:nvSpPr>
        <p:spPr>
          <a:xfrm>
            <a:off x="8019288" y="2157984"/>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58" name="Text 56"/>
          <p:cNvSpPr/>
          <p:nvPr/>
        </p:nvSpPr>
        <p:spPr>
          <a:xfrm>
            <a:off x="5029200" y="2176272"/>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Executive</a:t>
            </a:r>
            <a:endParaRPr lang="en-US" sz="1200" dirty="0"/>
          </a:p>
        </p:txBody>
      </p:sp>
      <p:sp>
        <p:nvSpPr>
          <p:cNvPr id="59" name="Text 57"/>
          <p:cNvSpPr/>
          <p:nvPr/>
        </p:nvSpPr>
        <p:spPr>
          <a:xfrm>
            <a:off x="502920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Branch implementing laws: head of state, PM, cabinet, bureaucracy.</a:t>
            </a:r>
            <a:endParaRPr lang="en-US" sz="1000" dirty="0"/>
          </a:p>
        </p:txBody>
      </p:sp>
      <p:sp>
        <p:nvSpPr>
          <p:cNvPr id="60" name="Shape 58"/>
          <p:cNvSpPr/>
          <p:nvPr/>
        </p:nvSpPr>
        <p:spPr>
          <a:xfrm>
            <a:off x="4937760" y="2843784"/>
            <a:ext cx="4069080" cy="713232"/>
          </a:xfrm>
          <a:prstGeom prst="rect">
            <a:avLst/>
          </a:prstGeom>
          <a:solidFill>
            <a:srgbClr val="21262D"/>
          </a:solidFill>
          <a:ln w="12700">
            <a:solidFill>
              <a:srgbClr val="30363D"/>
            </a:solidFill>
            <a:prstDash val="solid"/>
          </a:ln>
        </p:spPr>
      </p:sp>
      <p:sp>
        <p:nvSpPr>
          <p:cNvPr id="61" name="Shape 59"/>
          <p:cNvSpPr/>
          <p:nvPr/>
        </p:nvSpPr>
        <p:spPr>
          <a:xfrm>
            <a:off x="4937760" y="2843784"/>
            <a:ext cx="4069080" cy="45720"/>
          </a:xfrm>
          <a:prstGeom prst="rect">
            <a:avLst/>
          </a:prstGeom>
          <a:solidFill>
            <a:srgbClr val="F0C040"/>
          </a:solidFill>
          <a:ln/>
        </p:spPr>
      </p:sp>
      <p:sp>
        <p:nvSpPr>
          <p:cNvPr id="62" name="Shape 60"/>
          <p:cNvSpPr/>
          <p:nvPr/>
        </p:nvSpPr>
        <p:spPr>
          <a:xfrm>
            <a:off x="7955280" y="2907792"/>
            <a:ext cx="1005840" cy="182880"/>
          </a:xfrm>
          <a:prstGeom prst="rect">
            <a:avLst/>
          </a:prstGeom>
          <a:solidFill>
            <a:srgbClr val="F0C040"/>
          </a:solidFill>
          <a:ln/>
        </p:spPr>
      </p:sp>
      <p:sp>
        <p:nvSpPr>
          <p:cNvPr id="63" name="Text 61"/>
          <p:cNvSpPr/>
          <p:nvPr/>
        </p:nvSpPr>
        <p:spPr>
          <a:xfrm>
            <a:off x="7955280" y="2907792"/>
            <a:ext cx="1005840" cy="182880"/>
          </a:xfrm>
          <a:prstGeom prst="rect">
            <a:avLst/>
          </a:prstGeom>
          <a:noFill/>
          <a:ln/>
        </p:spPr>
        <p:txBody>
          <a:bodyPr wrap="square" rtlCol="0" anchor="ctr"/>
          <a:lstStyle/>
          <a:p>
            <a:pPr algn="ctr" indent="0" marL="0">
              <a:buNone/>
            </a:pPr>
            <a:r>
              <a:rPr lang="en-US" sz="750" b="1" dirty="0">
                <a:solidFill>
                  <a:srgbClr val="000000"/>
                </a:solidFill>
              </a:rPr>
              <a:t>Constitution</a:t>
            </a:r>
            <a:endParaRPr lang="en-US" sz="750" dirty="0"/>
          </a:p>
        </p:txBody>
      </p:sp>
      <p:sp>
        <p:nvSpPr>
          <p:cNvPr id="64" name="Text 62"/>
          <p:cNvSpPr/>
          <p:nvPr/>
        </p:nvSpPr>
        <p:spPr>
          <a:xfrm>
            <a:off x="5029200" y="2926080"/>
            <a:ext cx="2880360" cy="274320"/>
          </a:xfrm>
          <a:prstGeom prst="rect">
            <a:avLst/>
          </a:prstGeom>
          <a:noFill/>
          <a:ln/>
        </p:spPr>
        <p:txBody>
          <a:bodyPr wrap="square" rtlCol="0" anchor="ctr"/>
          <a:lstStyle/>
          <a:p>
            <a:pPr indent="0" marL="0">
              <a:buNone/>
            </a:pPr>
            <a:r>
              <a:rPr lang="en-US" sz="1200" b="1" dirty="0">
                <a:solidFill>
                  <a:srgbClr val="F0C040"/>
                </a:solidFill>
                <a:latin typeface="Calibri" pitchFamily="34" charset="0"/>
                <a:ea typeface="Calibri" pitchFamily="34" charset="-122"/>
                <a:cs typeface="Calibri" pitchFamily="34" charset="-120"/>
              </a:rPr>
              <a:t>🚨  Emergency Provisions</a:t>
            </a:r>
            <a:endParaRPr lang="en-US" sz="1200" dirty="0"/>
          </a:p>
        </p:txBody>
      </p:sp>
      <p:sp>
        <p:nvSpPr>
          <p:cNvPr id="65" name="Text 63"/>
          <p:cNvSpPr/>
          <p:nvPr/>
        </p:nvSpPr>
        <p:spPr>
          <a:xfrm>
            <a:off x="502920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Constitutional powers during national emergencies, may suspend certain rights.</a:t>
            </a:r>
            <a:endParaRPr lang="en-US" sz="1000" dirty="0"/>
          </a:p>
        </p:txBody>
      </p:sp>
      <p:sp>
        <p:nvSpPr>
          <p:cNvPr id="66" name="Shape 64"/>
          <p:cNvSpPr/>
          <p:nvPr/>
        </p:nvSpPr>
        <p:spPr>
          <a:xfrm>
            <a:off x="4937760" y="3593592"/>
            <a:ext cx="4069080" cy="713232"/>
          </a:xfrm>
          <a:prstGeom prst="rect">
            <a:avLst/>
          </a:prstGeom>
          <a:solidFill>
            <a:srgbClr val="21262D"/>
          </a:solidFill>
          <a:ln w="12700">
            <a:solidFill>
              <a:srgbClr val="30363D"/>
            </a:solidFill>
            <a:prstDash val="solid"/>
          </a:ln>
        </p:spPr>
      </p:sp>
      <p:sp>
        <p:nvSpPr>
          <p:cNvPr id="67" name="Shape 65"/>
          <p:cNvSpPr/>
          <p:nvPr/>
        </p:nvSpPr>
        <p:spPr>
          <a:xfrm>
            <a:off x="4937760" y="3593592"/>
            <a:ext cx="4069080" cy="45720"/>
          </a:xfrm>
          <a:prstGeom prst="rect">
            <a:avLst/>
          </a:prstGeom>
          <a:solidFill>
            <a:srgbClr val="3FB950"/>
          </a:solidFill>
          <a:ln/>
        </p:spPr>
      </p:sp>
      <p:sp>
        <p:nvSpPr>
          <p:cNvPr id="68" name="Shape 66"/>
          <p:cNvSpPr/>
          <p:nvPr/>
        </p:nvSpPr>
        <p:spPr>
          <a:xfrm>
            <a:off x="8097012" y="3657600"/>
            <a:ext cx="864108" cy="182880"/>
          </a:xfrm>
          <a:prstGeom prst="rect">
            <a:avLst/>
          </a:prstGeom>
          <a:solidFill>
            <a:srgbClr val="3FB950"/>
          </a:solidFill>
          <a:ln/>
        </p:spPr>
      </p:sp>
      <p:sp>
        <p:nvSpPr>
          <p:cNvPr id="69" name="Text 67"/>
          <p:cNvSpPr/>
          <p:nvPr/>
        </p:nvSpPr>
        <p:spPr>
          <a:xfrm>
            <a:off x="8097012" y="3657600"/>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70" name="Text 68"/>
          <p:cNvSpPr/>
          <p:nvPr/>
        </p:nvSpPr>
        <p:spPr>
          <a:xfrm>
            <a:off x="5029200" y="3675888"/>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Enfranchisement</a:t>
            </a:r>
            <a:endParaRPr lang="en-US" sz="1200" dirty="0"/>
          </a:p>
        </p:txBody>
      </p:sp>
      <p:sp>
        <p:nvSpPr>
          <p:cNvPr id="71" name="Text 69"/>
          <p:cNvSpPr/>
          <p:nvPr/>
        </p:nvSpPr>
        <p:spPr>
          <a:xfrm>
            <a:off x="502920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Granting right to vote; historically key for women's suffrage and civil rights.</a:t>
            </a:r>
            <a:endParaRPr lang="en-US" sz="1000" dirty="0"/>
          </a:p>
        </p:txBody>
      </p:sp>
      <p:sp>
        <p:nvSpPr>
          <p:cNvPr id="72" name="Shape 70"/>
          <p:cNvSpPr/>
          <p:nvPr/>
        </p:nvSpPr>
        <p:spPr>
          <a:xfrm>
            <a:off x="4937760" y="4343400"/>
            <a:ext cx="4069080" cy="713232"/>
          </a:xfrm>
          <a:prstGeom prst="rect">
            <a:avLst/>
          </a:prstGeom>
          <a:solidFill>
            <a:srgbClr val="21262D"/>
          </a:solidFill>
          <a:ln w="12700">
            <a:solidFill>
              <a:srgbClr val="30363D"/>
            </a:solidFill>
            <a:prstDash val="solid"/>
          </a:ln>
        </p:spPr>
      </p:sp>
      <p:sp>
        <p:nvSpPr>
          <p:cNvPr id="73" name="Shape 71"/>
          <p:cNvSpPr/>
          <p:nvPr/>
        </p:nvSpPr>
        <p:spPr>
          <a:xfrm>
            <a:off x="4937760" y="4343400"/>
            <a:ext cx="4069080" cy="45720"/>
          </a:xfrm>
          <a:prstGeom prst="rect">
            <a:avLst/>
          </a:prstGeom>
          <a:solidFill>
            <a:srgbClr val="1F6FEB"/>
          </a:solidFill>
          <a:ln/>
        </p:spPr>
      </p:sp>
      <p:sp>
        <p:nvSpPr>
          <p:cNvPr id="74" name="Shape 72"/>
          <p:cNvSpPr/>
          <p:nvPr/>
        </p:nvSpPr>
        <p:spPr>
          <a:xfrm>
            <a:off x="8563356" y="4407408"/>
            <a:ext cx="397764" cy="182880"/>
          </a:xfrm>
          <a:prstGeom prst="rect">
            <a:avLst/>
          </a:prstGeom>
          <a:solidFill>
            <a:srgbClr val="1F6FEB"/>
          </a:solidFill>
          <a:ln/>
        </p:spPr>
      </p:sp>
      <p:sp>
        <p:nvSpPr>
          <p:cNvPr id="75" name="Text 73"/>
          <p:cNvSpPr/>
          <p:nvPr/>
        </p:nvSpPr>
        <p:spPr>
          <a:xfrm>
            <a:off x="8563356" y="4407408"/>
            <a:ext cx="397764" cy="182880"/>
          </a:xfrm>
          <a:prstGeom prst="rect">
            <a:avLst/>
          </a:prstGeom>
          <a:noFill/>
          <a:ln/>
        </p:spPr>
        <p:txBody>
          <a:bodyPr wrap="square" rtlCol="0" anchor="ctr"/>
          <a:lstStyle/>
          <a:p>
            <a:pPr algn="ctr" indent="0" marL="0">
              <a:buNone/>
            </a:pPr>
            <a:r>
              <a:rPr lang="en-US" sz="750" b="1" dirty="0">
                <a:solidFill>
                  <a:srgbClr val="000000"/>
                </a:solidFill>
              </a:rPr>
              <a:t>Law</a:t>
            </a:r>
            <a:endParaRPr lang="en-US" sz="750" dirty="0"/>
          </a:p>
        </p:txBody>
      </p:sp>
      <p:sp>
        <p:nvSpPr>
          <p:cNvPr id="76" name="Text 74"/>
          <p:cNvSpPr/>
          <p:nvPr/>
        </p:nvSpPr>
        <p:spPr>
          <a:xfrm>
            <a:off x="5029200" y="4425696"/>
            <a:ext cx="3488436" cy="274320"/>
          </a:xfrm>
          <a:prstGeom prst="rect">
            <a:avLst/>
          </a:prstGeom>
          <a:noFill/>
          <a:ln/>
        </p:spPr>
        <p:txBody>
          <a:bodyPr wrap="square" rtlCol="0" anchor="ctr"/>
          <a:lstStyle/>
          <a:p>
            <a:pPr indent="0" marL="0">
              <a:buNone/>
            </a:pPr>
            <a:r>
              <a:rPr lang="en-US" sz="1200" b="1" dirty="0">
                <a:solidFill>
                  <a:srgbClr val="1F6FEB"/>
                </a:solidFill>
                <a:latin typeface="Calibri" pitchFamily="34" charset="0"/>
                <a:ea typeface="Calibri" pitchFamily="34" charset="-122"/>
                <a:cs typeface="Calibri" pitchFamily="34" charset="-120"/>
              </a:rPr>
              <a:t>🌐  Extradition</a:t>
            </a:r>
            <a:endParaRPr lang="en-US" sz="1200" dirty="0"/>
          </a:p>
        </p:txBody>
      </p:sp>
      <p:sp>
        <p:nvSpPr>
          <p:cNvPr id="77" name="Text 75"/>
          <p:cNvSpPr/>
          <p:nvPr/>
        </p:nvSpPr>
        <p:spPr>
          <a:xfrm>
            <a:off x="502920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Legal process of surrendering accused person to another country for trial.</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502920" cy="5143500"/>
          </a:xfrm>
          <a:prstGeom prst="rect">
            <a:avLst/>
          </a:prstGeom>
          <a:solidFill>
            <a:srgbClr val="F85149"/>
          </a:solidFill>
          <a:ln/>
        </p:spPr>
      </p:sp>
      <p:sp>
        <p:nvSpPr>
          <p:cNvPr id="3" name="Text 1"/>
          <p:cNvSpPr/>
          <p:nvPr/>
        </p:nvSpPr>
        <p:spPr>
          <a:xfrm>
            <a:off x="0" y="731520"/>
            <a:ext cx="502920" cy="548640"/>
          </a:xfrm>
          <a:prstGeom prst="rect">
            <a:avLst/>
          </a:prstGeom>
          <a:noFill/>
          <a:ln/>
        </p:spPr>
        <p:txBody>
          <a:bodyPr wrap="square" rtlCol="0" anchor="ctr"/>
          <a:lstStyle/>
          <a:p>
            <a:pPr algn="ctr" indent="0" marL="0">
              <a:buNone/>
            </a:pPr>
            <a:r>
              <a:rPr lang="en-US" sz="2800" b="1" dirty="0">
                <a:solidFill>
                  <a:srgbClr val="FFFFFF"/>
                </a:solidFill>
              </a:rPr>
              <a:t>F</a:t>
            </a:r>
            <a:endParaRPr lang="en-US" sz="2800" dirty="0"/>
          </a:p>
        </p:txBody>
      </p:sp>
      <p:sp>
        <p:nvSpPr>
          <p:cNvPr id="4" name="Text 2"/>
          <p:cNvSpPr/>
          <p:nvPr/>
        </p:nvSpPr>
        <p:spPr>
          <a:xfrm>
            <a:off x="0" y="2926080"/>
            <a:ext cx="502920" cy="548640"/>
          </a:xfrm>
          <a:prstGeom prst="rect">
            <a:avLst/>
          </a:prstGeom>
          <a:noFill/>
          <a:ln/>
        </p:spPr>
        <p:txBody>
          <a:bodyPr wrap="square" rtlCol="0" anchor="ctr"/>
          <a:lstStyle/>
          <a:p>
            <a:pPr algn="ctr" indent="0" marL="0">
              <a:buNone/>
            </a:pPr>
            <a:r>
              <a:rPr lang="en-US" sz="2800" b="1" dirty="0">
                <a:solidFill>
                  <a:srgbClr val="FFFFFF"/>
                </a:solidFill>
              </a:rPr>
              <a:t>G</a:t>
            </a:r>
            <a:endParaRPr lang="en-US" sz="2800" dirty="0"/>
          </a:p>
        </p:txBody>
      </p:sp>
      <p:sp>
        <p:nvSpPr>
          <p:cNvPr id="5" name="Text 3"/>
          <p:cNvSpPr/>
          <p:nvPr/>
        </p:nvSpPr>
        <p:spPr>
          <a:xfrm>
            <a:off x="685800" y="91440"/>
            <a:ext cx="8229600" cy="411480"/>
          </a:xfrm>
          <a:prstGeom prst="rect">
            <a:avLst/>
          </a:prstGeom>
          <a:noFill/>
          <a:ln/>
        </p:spPr>
        <p:txBody>
          <a:bodyPr wrap="square" rtlCol="0" anchor="ctr"/>
          <a:lstStyle/>
          <a:p>
            <a:pPr indent="0" marL="0">
              <a:buNone/>
            </a:pPr>
            <a:r>
              <a:rPr lang="en-US" sz="1800" b="1" dirty="0">
                <a:solidFill>
                  <a:srgbClr val="E6EDF3"/>
                </a:solidFill>
              </a:rPr>
              <a:t>F &amp; G — KEY TERMS</a:t>
            </a:r>
            <a:endParaRPr lang="en-US" sz="1800" dirty="0"/>
          </a:p>
        </p:txBody>
      </p:sp>
      <p:sp>
        <p:nvSpPr>
          <p:cNvPr id="6" name="Shape 4"/>
          <p:cNvSpPr/>
          <p:nvPr/>
        </p:nvSpPr>
        <p:spPr>
          <a:xfrm>
            <a:off x="685800" y="594360"/>
            <a:ext cx="4069080" cy="713232"/>
          </a:xfrm>
          <a:prstGeom prst="rect">
            <a:avLst/>
          </a:prstGeom>
          <a:solidFill>
            <a:srgbClr val="21262D"/>
          </a:solidFill>
          <a:ln w="12700">
            <a:solidFill>
              <a:srgbClr val="30363D"/>
            </a:solidFill>
            <a:prstDash val="solid"/>
          </a:ln>
        </p:spPr>
      </p:sp>
      <p:sp>
        <p:nvSpPr>
          <p:cNvPr id="7" name="Shape 5"/>
          <p:cNvSpPr/>
          <p:nvPr/>
        </p:nvSpPr>
        <p:spPr>
          <a:xfrm>
            <a:off x="685800" y="594360"/>
            <a:ext cx="4069080" cy="45720"/>
          </a:xfrm>
          <a:prstGeom prst="rect">
            <a:avLst/>
          </a:prstGeom>
          <a:solidFill>
            <a:srgbClr val="F0C040"/>
          </a:solidFill>
          <a:ln/>
        </p:spPr>
      </p:sp>
      <p:sp>
        <p:nvSpPr>
          <p:cNvPr id="8" name="Shape 6"/>
          <p:cNvSpPr/>
          <p:nvPr/>
        </p:nvSpPr>
        <p:spPr>
          <a:xfrm>
            <a:off x="3703320" y="658368"/>
            <a:ext cx="1005840" cy="182880"/>
          </a:xfrm>
          <a:prstGeom prst="rect">
            <a:avLst/>
          </a:prstGeom>
          <a:solidFill>
            <a:srgbClr val="F0C040"/>
          </a:solidFill>
          <a:ln/>
        </p:spPr>
      </p:sp>
      <p:sp>
        <p:nvSpPr>
          <p:cNvPr id="9" name="Text 7"/>
          <p:cNvSpPr/>
          <p:nvPr/>
        </p:nvSpPr>
        <p:spPr>
          <a:xfrm>
            <a:off x="3703320" y="658368"/>
            <a:ext cx="1005840" cy="182880"/>
          </a:xfrm>
          <a:prstGeom prst="rect">
            <a:avLst/>
          </a:prstGeom>
          <a:noFill/>
          <a:ln/>
        </p:spPr>
        <p:txBody>
          <a:bodyPr wrap="square" rtlCol="0" anchor="ctr"/>
          <a:lstStyle/>
          <a:p>
            <a:pPr algn="ctr" indent="0" marL="0">
              <a:buNone/>
            </a:pPr>
            <a:r>
              <a:rPr lang="en-US" sz="750" b="1" dirty="0">
                <a:solidFill>
                  <a:srgbClr val="000000"/>
                </a:solidFill>
              </a:rPr>
              <a:t>Constitution</a:t>
            </a:r>
            <a:endParaRPr lang="en-US" sz="750" dirty="0"/>
          </a:p>
        </p:txBody>
      </p:sp>
      <p:sp>
        <p:nvSpPr>
          <p:cNvPr id="10" name="Text 8"/>
          <p:cNvSpPr/>
          <p:nvPr/>
        </p:nvSpPr>
        <p:spPr>
          <a:xfrm>
            <a:off x="777240" y="676656"/>
            <a:ext cx="2880360" cy="274320"/>
          </a:xfrm>
          <a:prstGeom prst="rect">
            <a:avLst/>
          </a:prstGeom>
          <a:noFill/>
          <a:ln/>
        </p:spPr>
        <p:txBody>
          <a:bodyPr wrap="square" rtlCol="0" anchor="ctr"/>
          <a:lstStyle/>
          <a:p>
            <a:pPr indent="0" marL="0">
              <a:buNone/>
            </a:pPr>
            <a:r>
              <a:rPr lang="en-US" sz="1200" b="1" dirty="0">
                <a:solidFill>
                  <a:srgbClr val="F0C040"/>
                </a:solidFill>
                <a:latin typeface="Calibri" pitchFamily="34" charset="0"/>
                <a:ea typeface="Calibri" pitchFamily="34" charset="-122"/>
                <a:cs typeface="Calibri" pitchFamily="34" charset="-120"/>
              </a:rPr>
              <a:t>🏗️  Federalism</a:t>
            </a:r>
            <a:endParaRPr lang="en-US" sz="1200" dirty="0"/>
          </a:p>
        </p:txBody>
      </p:sp>
      <p:sp>
        <p:nvSpPr>
          <p:cNvPr id="11" name="Text 9"/>
          <p:cNvSpPr/>
          <p:nvPr/>
        </p:nvSpPr>
        <p:spPr>
          <a:xfrm>
            <a:off x="77724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Power divided between central &amp; constituent political units; each has own jurisdiction.</a:t>
            </a:r>
            <a:endParaRPr lang="en-US" sz="1000" dirty="0"/>
          </a:p>
        </p:txBody>
      </p:sp>
      <p:sp>
        <p:nvSpPr>
          <p:cNvPr id="12" name="Shape 10"/>
          <p:cNvSpPr/>
          <p:nvPr/>
        </p:nvSpPr>
        <p:spPr>
          <a:xfrm>
            <a:off x="685800" y="1344168"/>
            <a:ext cx="4069080" cy="713232"/>
          </a:xfrm>
          <a:prstGeom prst="rect">
            <a:avLst/>
          </a:prstGeom>
          <a:solidFill>
            <a:srgbClr val="21262D"/>
          </a:solidFill>
          <a:ln w="12700">
            <a:solidFill>
              <a:srgbClr val="30363D"/>
            </a:solidFill>
            <a:prstDash val="solid"/>
          </a:ln>
        </p:spPr>
      </p:sp>
      <p:sp>
        <p:nvSpPr>
          <p:cNvPr id="13" name="Shape 11"/>
          <p:cNvSpPr/>
          <p:nvPr/>
        </p:nvSpPr>
        <p:spPr>
          <a:xfrm>
            <a:off x="685800" y="1344168"/>
            <a:ext cx="4069080" cy="45720"/>
          </a:xfrm>
          <a:prstGeom prst="rect">
            <a:avLst/>
          </a:prstGeom>
          <a:solidFill>
            <a:srgbClr val="3FB950"/>
          </a:solidFill>
          <a:ln/>
        </p:spPr>
      </p:sp>
      <p:sp>
        <p:nvSpPr>
          <p:cNvPr id="14" name="Shape 12"/>
          <p:cNvSpPr/>
          <p:nvPr/>
        </p:nvSpPr>
        <p:spPr>
          <a:xfrm>
            <a:off x="4000500" y="1408176"/>
            <a:ext cx="708660" cy="182880"/>
          </a:xfrm>
          <a:prstGeom prst="rect">
            <a:avLst/>
          </a:prstGeom>
          <a:solidFill>
            <a:srgbClr val="3FB950"/>
          </a:solidFill>
          <a:ln/>
        </p:spPr>
      </p:sp>
      <p:sp>
        <p:nvSpPr>
          <p:cNvPr id="15" name="Text 13"/>
          <p:cNvSpPr/>
          <p:nvPr/>
        </p:nvSpPr>
        <p:spPr>
          <a:xfrm>
            <a:off x="4000500" y="1408176"/>
            <a:ext cx="708660" cy="182880"/>
          </a:xfrm>
          <a:prstGeom prst="rect">
            <a:avLst/>
          </a:prstGeom>
          <a:noFill/>
          <a:ln/>
        </p:spPr>
        <p:txBody>
          <a:bodyPr wrap="square" rtlCol="0" anchor="ctr"/>
          <a:lstStyle/>
          <a:p>
            <a:pPr algn="ctr" indent="0" marL="0">
              <a:buNone/>
            </a:pPr>
            <a:r>
              <a:rPr lang="en-US" sz="750" b="1" dirty="0">
                <a:solidFill>
                  <a:srgbClr val="000000"/>
                </a:solidFill>
              </a:rPr>
              <a:t>Economy</a:t>
            </a:r>
            <a:endParaRPr lang="en-US" sz="750" dirty="0"/>
          </a:p>
        </p:txBody>
      </p:sp>
      <p:sp>
        <p:nvSpPr>
          <p:cNvPr id="16" name="Text 14"/>
          <p:cNvSpPr/>
          <p:nvPr/>
        </p:nvSpPr>
        <p:spPr>
          <a:xfrm>
            <a:off x="777240" y="1426464"/>
            <a:ext cx="3177540"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Fiscal Policy</a:t>
            </a:r>
            <a:endParaRPr lang="en-US" sz="1200" dirty="0"/>
          </a:p>
        </p:txBody>
      </p:sp>
      <p:sp>
        <p:nvSpPr>
          <p:cNvPr id="17" name="Text 15"/>
          <p:cNvSpPr/>
          <p:nvPr/>
        </p:nvSpPr>
        <p:spPr>
          <a:xfrm>
            <a:off x="77724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Govt's approach to taxation, spending &amp; borrowing to influence the economy.</a:t>
            </a:r>
            <a:endParaRPr lang="en-US" sz="1000" dirty="0"/>
          </a:p>
        </p:txBody>
      </p:sp>
      <p:sp>
        <p:nvSpPr>
          <p:cNvPr id="18" name="Shape 16"/>
          <p:cNvSpPr/>
          <p:nvPr/>
        </p:nvSpPr>
        <p:spPr>
          <a:xfrm>
            <a:off x="685800" y="2093976"/>
            <a:ext cx="4069080" cy="713232"/>
          </a:xfrm>
          <a:prstGeom prst="rect">
            <a:avLst/>
          </a:prstGeom>
          <a:solidFill>
            <a:srgbClr val="21262D"/>
          </a:solidFill>
          <a:ln w="12700">
            <a:solidFill>
              <a:srgbClr val="30363D"/>
            </a:solidFill>
            <a:prstDash val="solid"/>
          </a:ln>
        </p:spPr>
      </p:sp>
      <p:sp>
        <p:nvSpPr>
          <p:cNvPr id="19" name="Shape 17"/>
          <p:cNvSpPr/>
          <p:nvPr/>
        </p:nvSpPr>
        <p:spPr>
          <a:xfrm>
            <a:off x="685800" y="2093976"/>
            <a:ext cx="4069080" cy="45720"/>
          </a:xfrm>
          <a:prstGeom prst="rect">
            <a:avLst/>
          </a:prstGeom>
          <a:solidFill>
            <a:srgbClr val="58C9B9"/>
          </a:solidFill>
          <a:ln/>
        </p:spPr>
      </p:sp>
      <p:sp>
        <p:nvSpPr>
          <p:cNvPr id="20" name="Shape 18"/>
          <p:cNvSpPr/>
          <p:nvPr/>
        </p:nvSpPr>
        <p:spPr>
          <a:xfrm>
            <a:off x="4078224" y="2157984"/>
            <a:ext cx="630936" cy="182880"/>
          </a:xfrm>
          <a:prstGeom prst="rect">
            <a:avLst/>
          </a:prstGeom>
          <a:solidFill>
            <a:srgbClr val="58C9B9"/>
          </a:solidFill>
          <a:ln/>
        </p:spPr>
      </p:sp>
      <p:sp>
        <p:nvSpPr>
          <p:cNvPr id="21" name="Text 19"/>
          <p:cNvSpPr/>
          <p:nvPr/>
        </p:nvSpPr>
        <p:spPr>
          <a:xfrm>
            <a:off x="4078224" y="2157984"/>
            <a:ext cx="630936" cy="182880"/>
          </a:xfrm>
          <a:prstGeom prst="rect">
            <a:avLst/>
          </a:prstGeom>
          <a:noFill/>
          <a:ln/>
        </p:spPr>
        <p:txBody>
          <a:bodyPr wrap="square" rtlCol="0" anchor="ctr"/>
          <a:lstStyle/>
          <a:p>
            <a:pPr algn="ctr" indent="0" marL="0">
              <a:buNone/>
            </a:pPr>
            <a:r>
              <a:rPr lang="en-US" sz="750" b="1" dirty="0">
                <a:solidFill>
                  <a:srgbClr val="000000"/>
                </a:solidFill>
              </a:rPr>
              <a:t>Rights</a:t>
            </a:r>
            <a:endParaRPr lang="en-US" sz="750" dirty="0"/>
          </a:p>
        </p:txBody>
      </p:sp>
      <p:sp>
        <p:nvSpPr>
          <p:cNvPr id="22" name="Text 20"/>
          <p:cNvSpPr/>
          <p:nvPr/>
        </p:nvSpPr>
        <p:spPr>
          <a:xfrm>
            <a:off x="777240" y="2176272"/>
            <a:ext cx="3255264" cy="274320"/>
          </a:xfrm>
          <a:prstGeom prst="rect">
            <a:avLst/>
          </a:prstGeom>
          <a:noFill/>
          <a:ln/>
        </p:spPr>
        <p:txBody>
          <a:bodyPr wrap="square" rtlCol="0" anchor="ctr"/>
          <a:lstStyle/>
          <a:p>
            <a:pPr indent="0" marL="0">
              <a:buNone/>
            </a:pPr>
            <a:r>
              <a:rPr lang="en-US" sz="1200" b="1" dirty="0">
                <a:solidFill>
                  <a:srgbClr val="58C9B9"/>
                </a:solidFill>
                <a:latin typeface="Calibri" pitchFamily="34" charset="0"/>
                <a:ea typeface="Calibri" pitchFamily="34" charset="-122"/>
                <a:cs typeface="Calibri" pitchFamily="34" charset="-120"/>
              </a:rPr>
              <a:t>🔑  Fundamental Rights</a:t>
            </a:r>
            <a:endParaRPr lang="en-US" sz="1200" dirty="0"/>
          </a:p>
        </p:txBody>
      </p:sp>
      <p:sp>
        <p:nvSpPr>
          <p:cNvPr id="23" name="Text 21"/>
          <p:cNvSpPr/>
          <p:nvPr/>
        </p:nvSpPr>
        <p:spPr>
          <a:xfrm>
            <a:off x="77724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Basic human rights guaranteed by constitution, enforceable in courts.</a:t>
            </a:r>
            <a:endParaRPr lang="en-US" sz="1000" dirty="0"/>
          </a:p>
        </p:txBody>
      </p:sp>
      <p:sp>
        <p:nvSpPr>
          <p:cNvPr id="24" name="Shape 22"/>
          <p:cNvSpPr/>
          <p:nvPr/>
        </p:nvSpPr>
        <p:spPr>
          <a:xfrm>
            <a:off x="685800" y="2843784"/>
            <a:ext cx="4069080" cy="713232"/>
          </a:xfrm>
          <a:prstGeom prst="rect">
            <a:avLst/>
          </a:prstGeom>
          <a:solidFill>
            <a:srgbClr val="21262D"/>
          </a:solidFill>
          <a:ln w="12700">
            <a:solidFill>
              <a:srgbClr val="30363D"/>
            </a:solidFill>
            <a:prstDash val="solid"/>
          </a:ln>
        </p:spPr>
      </p:sp>
      <p:sp>
        <p:nvSpPr>
          <p:cNvPr id="25" name="Shape 23"/>
          <p:cNvSpPr/>
          <p:nvPr/>
        </p:nvSpPr>
        <p:spPr>
          <a:xfrm>
            <a:off x="685800" y="2843784"/>
            <a:ext cx="4069080" cy="45720"/>
          </a:xfrm>
          <a:prstGeom prst="rect">
            <a:avLst/>
          </a:prstGeom>
          <a:solidFill>
            <a:srgbClr val="3FB950"/>
          </a:solidFill>
          <a:ln/>
        </p:spPr>
      </p:sp>
      <p:sp>
        <p:nvSpPr>
          <p:cNvPr id="26" name="Shape 24"/>
          <p:cNvSpPr/>
          <p:nvPr/>
        </p:nvSpPr>
        <p:spPr>
          <a:xfrm>
            <a:off x="3845052" y="2907792"/>
            <a:ext cx="864108" cy="182880"/>
          </a:xfrm>
          <a:prstGeom prst="rect">
            <a:avLst/>
          </a:prstGeom>
          <a:solidFill>
            <a:srgbClr val="3FB950"/>
          </a:solidFill>
          <a:ln/>
        </p:spPr>
      </p:sp>
      <p:sp>
        <p:nvSpPr>
          <p:cNvPr id="27" name="Text 25"/>
          <p:cNvSpPr/>
          <p:nvPr/>
        </p:nvSpPr>
        <p:spPr>
          <a:xfrm>
            <a:off x="3845052" y="2907792"/>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28" name="Text 26"/>
          <p:cNvSpPr/>
          <p:nvPr/>
        </p:nvSpPr>
        <p:spPr>
          <a:xfrm>
            <a:off x="777240" y="2926080"/>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FPTP</a:t>
            </a:r>
            <a:endParaRPr lang="en-US" sz="1200" dirty="0"/>
          </a:p>
        </p:txBody>
      </p:sp>
      <p:sp>
        <p:nvSpPr>
          <p:cNvPr id="29" name="Text 27"/>
          <p:cNvSpPr/>
          <p:nvPr/>
        </p:nvSpPr>
        <p:spPr>
          <a:xfrm>
            <a:off x="77724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First Past the Post: candidate with most votes wins, regardless of absolute majority.</a:t>
            </a:r>
            <a:endParaRPr lang="en-US" sz="1000" dirty="0"/>
          </a:p>
        </p:txBody>
      </p:sp>
      <p:sp>
        <p:nvSpPr>
          <p:cNvPr id="30" name="Shape 28"/>
          <p:cNvSpPr/>
          <p:nvPr/>
        </p:nvSpPr>
        <p:spPr>
          <a:xfrm>
            <a:off x="685800" y="3593592"/>
            <a:ext cx="4069080" cy="713232"/>
          </a:xfrm>
          <a:prstGeom prst="rect">
            <a:avLst/>
          </a:prstGeom>
          <a:solidFill>
            <a:srgbClr val="21262D"/>
          </a:solidFill>
          <a:ln w="12700">
            <a:solidFill>
              <a:srgbClr val="30363D"/>
            </a:solidFill>
            <a:prstDash val="solid"/>
          </a:ln>
        </p:spPr>
      </p:sp>
      <p:sp>
        <p:nvSpPr>
          <p:cNvPr id="31" name="Shape 29"/>
          <p:cNvSpPr/>
          <p:nvPr/>
        </p:nvSpPr>
        <p:spPr>
          <a:xfrm>
            <a:off x="685800" y="3593592"/>
            <a:ext cx="4069080" cy="45720"/>
          </a:xfrm>
          <a:prstGeom prst="rect">
            <a:avLst/>
          </a:prstGeom>
          <a:solidFill>
            <a:srgbClr val="3FB950"/>
          </a:solidFill>
          <a:ln/>
        </p:spPr>
      </p:sp>
      <p:sp>
        <p:nvSpPr>
          <p:cNvPr id="32" name="Shape 30"/>
          <p:cNvSpPr/>
          <p:nvPr/>
        </p:nvSpPr>
        <p:spPr>
          <a:xfrm>
            <a:off x="4000500" y="3657600"/>
            <a:ext cx="708660" cy="182880"/>
          </a:xfrm>
          <a:prstGeom prst="rect">
            <a:avLst/>
          </a:prstGeom>
          <a:solidFill>
            <a:srgbClr val="3FB950"/>
          </a:solidFill>
          <a:ln/>
        </p:spPr>
      </p:sp>
      <p:sp>
        <p:nvSpPr>
          <p:cNvPr id="33" name="Text 31"/>
          <p:cNvSpPr/>
          <p:nvPr/>
        </p:nvSpPr>
        <p:spPr>
          <a:xfrm>
            <a:off x="4000500" y="3657600"/>
            <a:ext cx="708660" cy="182880"/>
          </a:xfrm>
          <a:prstGeom prst="rect">
            <a:avLst/>
          </a:prstGeom>
          <a:noFill/>
          <a:ln/>
        </p:spPr>
        <p:txBody>
          <a:bodyPr wrap="square" rtlCol="0" anchor="ctr"/>
          <a:lstStyle/>
          <a:p>
            <a:pPr algn="ctr" indent="0" marL="0">
              <a:buNone/>
            </a:pPr>
            <a:r>
              <a:rPr lang="en-US" sz="750" b="1" dirty="0">
                <a:solidFill>
                  <a:srgbClr val="000000"/>
                </a:solidFill>
              </a:rPr>
              <a:t>Economy</a:t>
            </a:r>
            <a:endParaRPr lang="en-US" sz="750" dirty="0"/>
          </a:p>
        </p:txBody>
      </p:sp>
      <p:sp>
        <p:nvSpPr>
          <p:cNvPr id="34" name="Text 32"/>
          <p:cNvSpPr/>
          <p:nvPr/>
        </p:nvSpPr>
        <p:spPr>
          <a:xfrm>
            <a:off x="777240" y="3675888"/>
            <a:ext cx="3177540"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Finance Bill</a:t>
            </a:r>
            <a:endParaRPr lang="en-US" sz="1200" dirty="0"/>
          </a:p>
        </p:txBody>
      </p:sp>
      <p:sp>
        <p:nvSpPr>
          <p:cNvPr id="35" name="Text 33"/>
          <p:cNvSpPr/>
          <p:nvPr/>
        </p:nvSpPr>
        <p:spPr>
          <a:xfrm>
            <a:off x="77724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Deals with revenue, taxation, borrowing; only introduced in lower house.</a:t>
            </a:r>
            <a:endParaRPr lang="en-US" sz="1000" dirty="0"/>
          </a:p>
        </p:txBody>
      </p:sp>
      <p:sp>
        <p:nvSpPr>
          <p:cNvPr id="36" name="Shape 34"/>
          <p:cNvSpPr/>
          <p:nvPr/>
        </p:nvSpPr>
        <p:spPr>
          <a:xfrm>
            <a:off x="685800" y="4343400"/>
            <a:ext cx="4069080" cy="713232"/>
          </a:xfrm>
          <a:prstGeom prst="rect">
            <a:avLst/>
          </a:prstGeom>
          <a:solidFill>
            <a:srgbClr val="21262D"/>
          </a:solidFill>
          <a:ln w="12700">
            <a:solidFill>
              <a:srgbClr val="30363D"/>
            </a:solidFill>
            <a:prstDash val="solid"/>
          </a:ln>
        </p:spPr>
      </p:sp>
      <p:sp>
        <p:nvSpPr>
          <p:cNvPr id="37" name="Shape 35"/>
          <p:cNvSpPr/>
          <p:nvPr/>
        </p:nvSpPr>
        <p:spPr>
          <a:xfrm>
            <a:off x="685800" y="4343400"/>
            <a:ext cx="4069080" cy="45720"/>
          </a:xfrm>
          <a:prstGeom prst="rect">
            <a:avLst/>
          </a:prstGeom>
          <a:solidFill>
            <a:srgbClr val="8957E5"/>
          </a:solidFill>
          <a:ln/>
        </p:spPr>
      </p:sp>
      <p:sp>
        <p:nvSpPr>
          <p:cNvPr id="38" name="Shape 36"/>
          <p:cNvSpPr/>
          <p:nvPr/>
        </p:nvSpPr>
        <p:spPr>
          <a:xfrm>
            <a:off x="3703320" y="4407408"/>
            <a:ext cx="1005840" cy="182880"/>
          </a:xfrm>
          <a:prstGeom prst="rect">
            <a:avLst/>
          </a:prstGeom>
          <a:solidFill>
            <a:srgbClr val="8957E5"/>
          </a:solidFill>
          <a:ln/>
        </p:spPr>
      </p:sp>
      <p:sp>
        <p:nvSpPr>
          <p:cNvPr id="39" name="Text 37"/>
          <p:cNvSpPr/>
          <p:nvPr/>
        </p:nvSpPr>
        <p:spPr>
          <a:xfrm>
            <a:off x="3703320" y="4407408"/>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40" name="Text 38"/>
          <p:cNvSpPr/>
          <p:nvPr/>
        </p:nvSpPr>
        <p:spPr>
          <a:xfrm>
            <a:off x="777240" y="4425696"/>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Filibuster</a:t>
            </a:r>
            <a:endParaRPr lang="en-US" sz="1200" dirty="0"/>
          </a:p>
        </p:txBody>
      </p:sp>
      <p:sp>
        <p:nvSpPr>
          <p:cNvPr id="41" name="Text 39"/>
          <p:cNvSpPr/>
          <p:nvPr/>
        </p:nvSpPr>
        <p:spPr>
          <a:xfrm>
            <a:off x="77724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Prolonging debate to delay/prevent a vote on a bill. Legislative obstruction tactic.</a:t>
            </a:r>
            <a:endParaRPr lang="en-US" sz="1000" dirty="0"/>
          </a:p>
        </p:txBody>
      </p:sp>
      <p:sp>
        <p:nvSpPr>
          <p:cNvPr id="42" name="Shape 40"/>
          <p:cNvSpPr/>
          <p:nvPr/>
        </p:nvSpPr>
        <p:spPr>
          <a:xfrm>
            <a:off x="4937760" y="594360"/>
            <a:ext cx="4069080" cy="713232"/>
          </a:xfrm>
          <a:prstGeom prst="rect">
            <a:avLst/>
          </a:prstGeom>
          <a:solidFill>
            <a:srgbClr val="21262D"/>
          </a:solidFill>
          <a:ln w="12700">
            <a:solidFill>
              <a:srgbClr val="30363D"/>
            </a:solidFill>
            <a:prstDash val="solid"/>
          </a:ln>
        </p:spPr>
      </p:sp>
      <p:sp>
        <p:nvSpPr>
          <p:cNvPr id="43" name="Shape 41"/>
          <p:cNvSpPr/>
          <p:nvPr/>
        </p:nvSpPr>
        <p:spPr>
          <a:xfrm>
            <a:off x="4937760" y="594360"/>
            <a:ext cx="4069080" cy="45720"/>
          </a:xfrm>
          <a:prstGeom prst="rect">
            <a:avLst/>
          </a:prstGeom>
          <a:solidFill>
            <a:srgbClr val="58A6FF"/>
          </a:solidFill>
          <a:ln/>
        </p:spPr>
      </p:sp>
      <p:sp>
        <p:nvSpPr>
          <p:cNvPr id="44" name="Shape 42"/>
          <p:cNvSpPr/>
          <p:nvPr/>
        </p:nvSpPr>
        <p:spPr>
          <a:xfrm>
            <a:off x="8019288" y="658368"/>
            <a:ext cx="941832" cy="182880"/>
          </a:xfrm>
          <a:prstGeom prst="rect">
            <a:avLst/>
          </a:prstGeom>
          <a:solidFill>
            <a:srgbClr val="58A6FF"/>
          </a:solidFill>
          <a:ln/>
        </p:spPr>
      </p:sp>
      <p:sp>
        <p:nvSpPr>
          <p:cNvPr id="45" name="Text 43"/>
          <p:cNvSpPr/>
          <p:nvPr/>
        </p:nvSpPr>
        <p:spPr>
          <a:xfrm>
            <a:off x="8019288" y="658368"/>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46" name="Text 44"/>
          <p:cNvSpPr/>
          <p:nvPr/>
        </p:nvSpPr>
        <p:spPr>
          <a:xfrm>
            <a:off x="5029200" y="676656"/>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Government</a:t>
            </a:r>
            <a:endParaRPr lang="en-US" sz="1200" dirty="0"/>
          </a:p>
        </p:txBody>
      </p:sp>
      <p:sp>
        <p:nvSpPr>
          <p:cNvPr id="47" name="Text 45"/>
          <p:cNvSpPr/>
          <p:nvPr/>
        </p:nvSpPr>
        <p:spPr>
          <a:xfrm>
            <a:off x="502920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System or body governing an organized political community; exec + legis + judiciary.</a:t>
            </a:r>
            <a:endParaRPr lang="en-US" sz="1000" dirty="0"/>
          </a:p>
        </p:txBody>
      </p:sp>
      <p:sp>
        <p:nvSpPr>
          <p:cNvPr id="48" name="Shape 46"/>
          <p:cNvSpPr/>
          <p:nvPr/>
        </p:nvSpPr>
        <p:spPr>
          <a:xfrm>
            <a:off x="4937760" y="1344168"/>
            <a:ext cx="4069080" cy="713232"/>
          </a:xfrm>
          <a:prstGeom prst="rect">
            <a:avLst/>
          </a:prstGeom>
          <a:solidFill>
            <a:srgbClr val="21262D"/>
          </a:solidFill>
          <a:ln w="12700">
            <a:solidFill>
              <a:srgbClr val="30363D"/>
            </a:solidFill>
            <a:prstDash val="solid"/>
          </a:ln>
        </p:spPr>
      </p:sp>
      <p:sp>
        <p:nvSpPr>
          <p:cNvPr id="49" name="Shape 47"/>
          <p:cNvSpPr/>
          <p:nvPr/>
        </p:nvSpPr>
        <p:spPr>
          <a:xfrm>
            <a:off x="4937760" y="1344168"/>
            <a:ext cx="4069080" cy="45720"/>
          </a:xfrm>
          <a:prstGeom prst="rect">
            <a:avLst/>
          </a:prstGeom>
          <a:solidFill>
            <a:srgbClr val="3FB950"/>
          </a:solidFill>
          <a:ln/>
        </p:spPr>
      </p:sp>
      <p:sp>
        <p:nvSpPr>
          <p:cNvPr id="50" name="Shape 48"/>
          <p:cNvSpPr/>
          <p:nvPr/>
        </p:nvSpPr>
        <p:spPr>
          <a:xfrm>
            <a:off x="8097012" y="1408176"/>
            <a:ext cx="864108" cy="182880"/>
          </a:xfrm>
          <a:prstGeom prst="rect">
            <a:avLst/>
          </a:prstGeom>
          <a:solidFill>
            <a:srgbClr val="3FB950"/>
          </a:solidFill>
          <a:ln/>
        </p:spPr>
      </p:sp>
      <p:sp>
        <p:nvSpPr>
          <p:cNvPr id="51" name="Text 49"/>
          <p:cNvSpPr/>
          <p:nvPr/>
        </p:nvSpPr>
        <p:spPr>
          <a:xfrm>
            <a:off x="8097012" y="1408176"/>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52" name="Text 50"/>
          <p:cNvSpPr/>
          <p:nvPr/>
        </p:nvSpPr>
        <p:spPr>
          <a:xfrm>
            <a:off x="5029200" y="1426464"/>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General Election</a:t>
            </a:r>
            <a:endParaRPr lang="en-US" sz="1200" dirty="0"/>
          </a:p>
        </p:txBody>
      </p:sp>
      <p:sp>
        <p:nvSpPr>
          <p:cNvPr id="53" name="Text 51"/>
          <p:cNvSpPr/>
          <p:nvPr/>
        </p:nvSpPr>
        <p:spPr>
          <a:xfrm>
            <a:off x="502920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Nationwide simultaneous election for all/most constituencies at end of full term.</a:t>
            </a:r>
            <a:endParaRPr lang="en-US" sz="1000" dirty="0"/>
          </a:p>
        </p:txBody>
      </p:sp>
      <p:sp>
        <p:nvSpPr>
          <p:cNvPr id="54" name="Shape 52"/>
          <p:cNvSpPr/>
          <p:nvPr/>
        </p:nvSpPr>
        <p:spPr>
          <a:xfrm>
            <a:off x="4937760" y="2093976"/>
            <a:ext cx="4069080" cy="713232"/>
          </a:xfrm>
          <a:prstGeom prst="rect">
            <a:avLst/>
          </a:prstGeom>
          <a:solidFill>
            <a:srgbClr val="21262D"/>
          </a:solidFill>
          <a:ln w="12700">
            <a:solidFill>
              <a:srgbClr val="30363D"/>
            </a:solidFill>
            <a:prstDash val="solid"/>
          </a:ln>
        </p:spPr>
      </p:sp>
      <p:sp>
        <p:nvSpPr>
          <p:cNvPr id="55" name="Shape 53"/>
          <p:cNvSpPr/>
          <p:nvPr/>
        </p:nvSpPr>
        <p:spPr>
          <a:xfrm>
            <a:off x="4937760" y="2093976"/>
            <a:ext cx="4069080" cy="45720"/>
          </a:xfrm>
          <a:prstGeom prst="rect">
            <a:avLst/>
          </a:prstGeom>
          <a:solidFill>
            <a:srgbClr val="79C0FF"/>
          </a:solidFill>
          <a:ln/>
        </p:spPr>
      </p:sp>
      <p:sp>
        <p:nvSpPr>
          <p:cNvPr id="56" name="Shape 54"/>
          <p:cNvSpPr/>
          <p:nvPr/>
        </p:nvSpPr>
        <p:spPr>
          <a:xfrm>
            <a:off x="8097012" y="2157984"/>
            <a:ext cx="864108" cy="182880"/>
          </a:xfrm>
          <a:prstGeom prst="rect">
            <a:avLst/>
          </a:prstGeom>
          <a:solidFill>
            <a:srgbClr val="79C0FF"/>
          </a:solidFill>
          <a:ln/>
        </p:spPr>
      </p:sp>
      <p:sp>
        <p:nvSpPr>
          <p:cNvPr id="57" name="Text 55"/>
          <p:cNvSpPr/>
          <p:nvPr/>
        </p:nvSpPr>
        <p:spPr>
          <a:xfrm>
            <a:off x="8097012" y="2157984"/>
            <a:ext cx="864108" cy="182880"/>
          </a:xfrm>
          <a:prstGeom prst="rect">
            <a:avLst/>
          </a:prstGeom>
          <a:noFill/>
          <a:ln/>
        </p:spPr>
        <p:txBody>
          <a:bodyPr wrap="square" rtlCol="0" anchor="ctr"/>
          <a:lstStyle/>
          <a:p>
            <a:pPr algn="ctr" indent="0" marL="0">
              <a:buNone/>
            </a:pPr>
            <a:r>
              <a:rPr lang="en-US" sz="750" b="1" dirty="0">
                <a:solidFill>
                  <a:srgbClr val="000000"/>
                </a:solidFill>
              </a:rPr>
              <a:t>Diplomacy</a:t>
            </a:r>
            <a:endParaRPr lang="en-US" sz="750" dirty="0"/>
          </a:p>
        </p:txBody>
      </p:sp>
      <p:sp>
        <p:nvSpPr>
          <p:cNvPr id="58" name="Text 56"/>
          <p:cNvSpPr/>
          <p:nvPr/>
        </p:nvSpPr>
        <p:spPr>
          <a:xfrm>
            <a:off x="5029200" y="2176272"/>
            <a:ext cx="3022092" cy="274320"/>
          </a:xfrm>
          <a:prstGeom prst="rect">
            <a:avLst/>
          </a:prstGeom>
          <a:noFill/>
          <a:ln/>
        </p:spPr>
        <p:txBody>
          <a:bodyPr wrap="square" rtlCol="0" anchor="ctr"/>
          <a:lstStyle/>
          <a:p>
            <a:pPr indent="0" marL="0">
              <a:buNone/>
            </a:pPr>
            <a:r>
              <a:rPr lang="en-US" sz="1200" b="1" dirty="0">
                <a:solidFill>
                  <a:srgbClr val="79C0FF"/>
                </a:solidFill>
                <a:latin typeface="Calibri" pitchFamily="34" charset="0"/>
                <a:ea typeface="Calibri" pitchFamily="34" charset="-122"/>
                <a:cs typeface="Calibri" pitchFamily="34" charset="-120"/>
              </a:rPr>
              <a:t>🌍  Geopolitics</a:t>
            </a:r>
            <a:endParaRPr lang="en-US" sz="1200" dirty="0"/>
          </a:p>
        </p:txBody>
      </p:sp>
      <p:sp>
        <p:nvSpPr>
          <p:cNvPr id="59" name="Text 57"/>
          <p:cNvSpPr/>
          <p:nvPr/>
        </p:nvSpPr>
        <p:spPr>
          <a:xfrm>
            <a:off x="502920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How geography &amp; resources influence political power and international relations.</a:t>
            </a:r>
            <a:endParaRPr lang="en-US" sz="1000" dirty="0"/>
          </a:p>
        </p:txBody>
      </p:sp>
      <p:sp>
        <p:nvSpPr>
          <p:cNvPr id="60" name="Shape 58"/>
          <p:cNvSpPr/>
          <p:nvPr/>
        </p:nvSpPr>
        <p:spPr>
          <a:xfrm>
            <a:off x="4937760" y="2843784"/>
            <a:ext cx="4069080" cy="713232"/>
          </a:xfrm>
          <a:prstGeom prst="rect">
            <a:avLst/>
          </a:prstGeom>
          <a:solidFill>
            <a:srgbClr val="21262D"/>
          </a:solidFill>
          <a:ln w="12700">
            <a:solidFill>
              <a:srgbClr val="30363D"/>
            </a:solidFill>
            <a:prstDash val="solid"/>
          </a:ln>
        </p:spPr>
      </p:sp>
      <p:sp>
        <p:nvSpPr>
          <p:cNvPr id="61" name="Shape 59"/>
          <p:cNvSpPr/>
          <p:nvPr/>
        </p:nvSpPr>
        <p:spPr>
          <a:xfrm>
            <a:off x="4937760" y="2843784"/>
            <a:ext cx="4069080" cy="45720"/>
          </a:xfrm>
          <a:prstGeom prst="rect">
            <a:avLst/>
          </a:prstGeom>
          <a:solidFill>
            <a:srgbClr val="3FB950"/>
          </a:solidFill>
          <a:ln/>
        </p:spPr>
      </p:sp>
      <p:sp>
        <p:nvSpPr>
          <p:cNvPr id="62" name="Shape 60"/>
          <p:cNvSpPr/>
          <p:nvPr/>
        </p:nvSpPr>
        <p:spPr>
          <a:xfrm>
            <a:off x="8252460" y="2907792"/>
            <a:ext cx="708660" cy="182880"/>
          </a:xfrm>
          <a:prstGeom prst="rect">
            <a:avLst/>
          </a:prstGeom>
          <a:solidFill>
            <a:srgbClr val="3FB950"/>
          </a:solidFill>
          <a:ln/>
        </p:spPr>
      </p:sp>
      <p:sp>
        <p:nvSpPr>
          <p:cNvPr id="63" name="Text 61"/>
          <p:cNvSpPr/>
          <p:nvPr/>
        </p:nvSpPr>
        <p:spPr>
          <a:xfrm>
            <a:off x="8252460" y="2907792"/>
            <a:ext cx="708660" cy="182880"/>
          </a:xfrm>
          <a:prstGeom prst="rect">
            <a:avLst/>
          </a:prstGeom>
          <a:noFill/>
          <a:ln/>
        </p:spPr>
        <p:txBody>
          <a:bodyPr wrap="square" rtlCol="0" anchor="ctr"/>
          <a:lstStyle/>
          <a:p>
            <a:pPr algn="ctr" indent="0" marL="0">
              <a:buNone/>
            </a:pPr>
            <a:r>
              <a:rPr lang="en-US" sz="750" b="1" dirty="0">
                <a:solidFill>
                  <a:srgbClr val="000000"/>
                </a:solidFill>
              </a:rPr>
              <a:t>Economy</a:t>
            </a:r>
            <a:endParaRPr lang="en-US" sz="750" dirty="0"/>
          </a:p>
        </p:txBody>
      </p:sp>
      <p:sp>
        <p:nvSpPr>
          <p:cNvPr id="64" name="Text 62"/>
          <p:cNvSpPr/>
          <p:nvPr/>
        </p:nvSpPr>
        <p:spPr>
          <a:xfrm>
            <a:off x="5029200" y="2926080"/>
            <a:ext cx="3177540"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GDP</a:t>
            </a:r>
            <a:endParaRPr lang="en-US" sz="1200" dirty="0"/>
          </a:p>
        </p:txBody>
      </p:sp>
      <p:sp>
        <p:nvSpPr>
          <p:cNvPr id="65" name="Text 63"/>
          <p:cNvSpPr/>
          <p:nvPr/>
        </p:nvSpPr>
        <p:spPr>
          <a:xfrm>
            <a:off x="502920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Total monetary value of goods/services in a country; primary economic health indicator.</a:t>
            </a:r>
            <a:endParaRPr lang="en-US" sz="1000" dirty="0"/>
          </a:p>
        </p:txBody>
      </p:sp>
      <p:sp>
        <p:nvSpPr>
          <p:cNvPr id="66" name="Shape 64"/>
          <p:cNvSpPr/>
          <p:nvPr/>
        </p:nvSpPr>
        <p:spPr>
          <a:xfrm>
            <a:off x="4937760" y="3593592"/>
            <a:ext cx="4069080" cy="713232"/>
          </a:xfrm>
          <a:prstGeom prst="rect">
            <a:avLst/>
          </a:prstGeom>
          <a:solidFill>
            <a:srgbClr val="21262D"/>
          </a:solidFill>
          <a:ln w="12700">
            <a:solidFill>
              <a:srgbClr val="30363D"/>
            </a:solidFill>
            <a:prstDash val="solid"/>
          </a:ln>
        </p:spPr>
      </p:sp>
      <p:sp>
        <p:nvSpPr>
          <p:cNvPr id="67" name="Shape 65"/>
          <p:cNvSpPr/>
          <p:nvPr/>
        </p:nvSpPr>
        <p:spPr>
          <a:xfrm>
            <a:off x="4937760" y="3593592"/>
            <a:ext cx="4069080" cy="45720"/>
          </a:xfrm>
          <a:prstGeom prst="rect">
            <a:avLst/>
          </a:prstGeom>
          <a:solidFill>
            <a:srgbClr val="3FB950"/>
          </a:solidFill>
          <a:ln/>
        </p:spPr>
      </p:sp>
      <p:sp>
        <p:nvSpPr>
          <p:cNvPr id="68" name="Shape 66"/>
          <p:cNvSpPr/>
          <p:nvPr/>
        </p:nvSpPr>
        <p:spPr>
          <a:xfrm>
            <a:off x="8097012" y="3657600"/>
            <a:ext cx="864108" cy="182880"/>
          </a:xfrm>
          <a:prstGeom prst="rect">
            <a:avLst/>
          </a:prstGeom>
          <a:solidFill>
            <a:srgbClr val="3FB950"/>
          </a:solidFill>
          <a:ln/>
        </p:spPr>
      </p:sp>
      <p:sp>
        <p:nvSpPr>
          <p:cNvPr id="69" name="Text 67"/>
          <p:cNvSpPr/>
          <p:nvPr/>
        </p:nvSpPr>
        <p:spPr>
          <a:xfrm>
            <a:off x="8097012" y="3657600"/>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70" name="Text 68"/>
          <p:cNvSpPr/>
          <p:nvPr/>
        </p:nvSpPr>
        <p:spPr>
          <a:xfrm>
            <a:off x="5029200" y="3675888"/>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Gerrymandering</a:t>
            </a:r>
            <a:endParaRPr lang="en-US" sz="1200" dirty="0"/>
          </a:p>
        </p:txBody>
      </p:sp>
      <p:sp>
        <p:nvSpPr>
          <p:cNvPr id="71" name="Text 69"/>
          <p:cNvSpPr/>
          <p:nvPr/>
        </p:nvSpPr>
        <p:spPr>
          <a:xfrm>
            <a:off x="502920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Manipulation of constituency boundaries by ruling party for unfair electoral advantage.</a:t>
            </a:r>
            <a:endParaRPr lang="en-US" sz="1000" dirty="0"/>
          </a:p>
        </p:txBody>
      </p:sp>
      <p:sp>
        <p:nvSpPr>
          <p:cNvPr id="72" name="Shape 70"/>
          <p:cNvSpPr/>
          <p:nvPr/>
        </p:nvSpPr>
        <p:spPr>
          <a:xfrm>
            <a:off x="4937760" y="4343400"/>
            <a:ext cx="4069080" cy="713232"/>
          </a:xfrm>
          <a:prstGeom prst="rect">
            <a:avLst/>
          </a:prstGeom>
          <a:solidFill>
            <a:srgbClr val="21262D"/>
          </a:solidFill>
          <a:ln w="12700">
            <a:solidFill>
              <a:srgbClr val="30363D"/>
            </a:solidFill>
            <a:prstDash val="solid"/>
          </a:ln>
        </p:spPr>
      </p:sp>
      <p:sp>
        <p:nvSpPr>
          <p:cNvPr id="73" name="Shape 71"/>
          <p:cNvSpPr/>
          <p:nvPr/>
        </p:nvSpPr>
        <p:spPr>
          <a:xfrm>
            <a:off x="4937760" y="4343400"/>
            <a:ext cx="4069080" cy="45720"/>
          </a:xfrm>
          <a:prstGeom prst="rect">
            <a:avLst/>
          </a:prstGeom>
          <a:solidFill>
            <a:srgbClr val="8957E5"/>
          </a:solidFill>
          <a:ln/>
        </p:spPr>
      </p:sp>
      <p:sp>
        <p:nvSpPr>
          <p:cNvPr id="74" name="Shape 72"/>
          <p:cNvSpPr/>
          <p:nvPr/>
        </p:nvSpPr>
        <p:spPr>
          <a:xfrm>
            <a:off x="7955280" y="4407408"/>
            <a:ext cx="1005840" cy="182880"/>
          </a:xfrm>
          <a:prstGeom prst="rect">
            <a:avLst/>
          </a:prstGeom>
          <a:solidFill>
            <a:srgbClr val="8957E5"/>
          </a:solidFill>
          <a:ln/>
        </p:spPr>
      </p:sp>
      <p:sp>
        <p:nvSpPr>
          <p:cNvPr id="75" name="Text 73"/>
          <p:cNvSpPr/>
          <p:nvPr/>
        </p:nvSpPr>
        <p:spPr>
          <a:xfrm>
            <a:off x="7955280" y="4407408"/>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76" name="Text 74"/>
          <p:cNvSpPr/>
          <p:nvPr/>
        </p:nvSpPr>
        <p:spPr>
          <a:xfrm>
            <a:off x="5029200" y="4425696"/>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Guillotine</a:t>
            </a:r>
            <a:endParaRPr lang="en-US" sz="1200" dirty="0"/>
          </a:p>
        </p:txBody>
      </p:sp>
      <p:sp>
        <p:nvSpPr>
          <p:cNvPr id="77" name="Text 75"/>
          <p:cNvSpPr/>
          <p:nvPr/>
        </p:nvSpPr>
        <p:spPr>
          <a:xfrm>
            <a:off x="502920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Parliamentary procedure to end debate and immediately vote on remaining bill clauses.</a:t>
            </a:r>
            <a:endParaRPr lang="en-US"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D1117"/>
        </a:solidFill>
      </p:bgPr>
    </p:bg>
    <p:spTree>
      <p:nvGrpSpPr>
        <p:cNvPr id="1" name=""/>
        <p:cNvGrpSpPr/>
        <p:nvPr/>
      </p:nvGrpSpPr>
      <p:grpSpPr>
        <a:xfrm>
          <a:off x="0" y="0"/>
          <a:ext cx="0" cy="0"/>
          <a:chOff x="0" y="0"/>
          <a:chExt cx="0" cy="0"/>
        </a:xfrm>
      </p:grpSpPr>
      <p:sp>
        <p:nvSpPr>
          <p:cNvPr id="2" name="Shape 0"/>
          <p:cNvSpPr/>
          <p:nvPr/>
        </p:nvSpPr>
        <p:spPr>
          <a:xfrm>
            <a:off x="0" y="0"/>
            <a:ext cx="502920" cy="5143500"/>
          </a:xfrm>
          <a:prstGeom prst="rect">
            <a:avLst/>
          </a:prstGeom>
          <a:solidFill>
            <a:srgbClr val="58C9B9"/>
          </a:solidFill>
          <a:ln/>
        </p:spPr>
      </p:sp>
      <p:sp>
        <p:nvSpPr>
          <p:cNvPr id="3" name="Text 1"/>
          <p:cNvSpPr/>
          <p:nvPr/>
        </p:nvSpPr>
        <p:spPr>
          <a:xfrm>
            <a:off x="0" y="731520"/>
            <a:ext cx="502920" cy="548640"/>
          </a:xfrm>
          <a:prstGeom prst="rect">
            <a:avLst/>
          </a:prstGeom>
          <a:noFill/>
          <a:ln/>
        </p:spPr>
        <p:txBody>
          <a:bodyPr wrap="square" rtlCol="0" anchor="ctr"/>
          <a:lstStyle/>
          <a:p>
            <a:pPr algn="ctr" indent="0" marL="0">
              <a:buNone/>
            </a:pPr>
            <a:r>
              <a:rPr lang="en-US" sz="2800" b="1" dirty="0">
                <a:solidFill>
                  <a:srgbClr val="0D1117"/>
                </a:solidFill>
              </a:rPr>
              <a:t>H</a:t>
            </a:r>
            <a:endParaRPr lang="en-US" sz="2800" dirty="0"/>
          </a:p>
        </p:txBody>
      </p:sp>
      <p:sp>
        <p:nvSpPr>
          <p:cNvPr id="4" name="Text 2"/>
          <p:cNvSpPr/>
          <p:nvPr/>
        </p:nvSpPr>
        <p:spPr>
          <a:xfrm>
            <a:off x="0" y="2926080"/>
            <a:ext cx="502920" cy="548640"/>
          </a:xfrm>
          <a:prstGeom prst="rect">
            <a:avLst/>
          </a:prstGeom>
          <a:noFill/>
          <a:ln/>
        </p:spPr>
        <p:txBody>
          <a:bodyPr wrap="square" rtlCol="0" anchor="ctr"/>
          <a:lstStyle/>
          <a:p>
            <a:pPr algn="ctr" indent="0" marL="0">
              <a:buNone/>
            </a:pPr>
            <a:r>
              <a:rPr lang="en-US" sz="2800" b="1" dirty="0">
                <a:solidFill>
                  <a:srgbClr val="0D1117"/>
                </a:solidFill>
              </a:rPr>
              <a:t>I</a:t>
            </a:r>
            <a:endParaRPr lang="en-US" sz="2800" dirty="0"/>
          </a:p>
        </p:txBody>
      </p:sp>
      <p:sp>
        <p:nvSpPr>
          <p:cNvPr id="5" name="Text 3"/>
          <p:cNvSpPr/>
          <p:nvPr/>
        </p:nvSpPr>
        <p:spPr>
          <a:xfrm>
            <a:off x="685800" y="91440"/>
            <a:ext cx="8229600" cy="411480"/>
          </a:xfrm>
          <a:prstGeom prst="rect">
            <a:avLst/>
          </a:prstGeom>
          <a:noFill/>
          <a:ln/>
        </p:spPr>
        <p:txBody>
          <a:bodyPr wrap="square" rtlCol="0" anchor="ctr"/>
          <a:lstStyle/>
          <a:p>
            <a:pPr indent="0" marL="0">
              <a:buNone/>
            </a:pPr>
            <a:r>
              <a:rPr lang="en-US" sz="1800" b="1" dirty="0">
                <a:solidFill>
                  <a:srgbClr val="E6EDF3"/>
                </a:solidFill>
              </a:rPr>
              <a:t>H &amp; I — KEY TERMS</a:t>
            </a:r>
            <a:endParaRPr lang="en-US" sz="1800" dirty="0"/>
          </a:p>
        </p:txBody>
      </p:sp>
      <p:sp>
        <p:nvSpPr>
          <p:cNvPr id="6" name="Shape 4"/>
          <p:cNvSpPr/>
          <p:nvPr/>
        </p:nvSpPr>
        <p:spPr>
          <a:xfrm>
            <a:off x="685800" y="594360"/>
            <a:ext cx="4069080" cy="713232"/>
          </a:xfrm>
          <a:prstGeom prst="rect">
            <a:avLst/>
          </a:prstGeom>
          <a:solidFill>
            <a:srgbClr val="21262D"/>
          </a:solidFill>
          <a:ln w="12700">
            <a:solidFill>
              <a:srgbClr val="30363D"/>
            </a:solidFill>
            <a:prstDash val="solid"/>
          </a:ln>
        </p:spPr>
      </p:sp>
      <p:sp>
        <p:nvSpPr>
          <p:cNvPr id="7" name="Shape 5"/>
          <p:cNvSpPr/>
          <p:nvPr/>
        </p:nvSpPr>
        <p:spPr>
          <a:xfrm>
            <a:off x="685800" y="594360"/>
            <a:ext cx="4069080" cy="45720"/>
          </a:xfrm>
          <a:prstGeom prst="rect">
            <a:avLst/>
          </a:prstGeom>
          <a:solidFill>
            <a:srgbClr val="58C9B9"/>
          </a:solidFill>
          <a:ln/>
        </p:spPr>
      </p:sp>
      <p:sp>
        <p:nvSpPr>
          <p:cNvPr id="8" name="Shape 6"/>
          <p:cNvSpPr/>
          <p:nvPr/>
        </p:nvSpPr>
        <p:spPr>
          <a:xfrm>
            <a:off x="4078224" y="658368"/>
            <a:ext cx="630936" cy="182880"/>
          </a:xfrm>
          <a:prstGeom prst="rect">
            <a:avLst/>
          </a:prstGeom>
          <a:solidFill>
            <a:srgbClr val="58C9B9"/>
          </a:solidFill>
          <a:ln/>
        </p:spPr>
      </p:sp>
      <p:sp>
        <p:nvSpPr>
          <p:cNvPr id="9" name="Text 7"/>
          <p:cNvSpPr/>
          <p:nvPr/>
        </p:nvSpPr>
        <p:spPr>
          <a:xfrm>
            <a:off x="4078224" y="658368"/>
            <a:ext cx="630936" cy="182880"/>
          </a:xfrm>
          <a:prstGeom prst="rect">
            <a:avLst/>
          </a:prstGeom>
          <a:noFill/>
          <a:ln/>
        </p:spPr>
        <p:txBody>
          <a:bodyPr wrap="square" rtlCol="0" anchor="ctr"/>
          <a:lstStyle/>
          <a:p>
            <a:pPr algn="ctr" indent="0" marL="0">
              <a:buNone/>
            </a:pPr>
            <a:r>
              <a:rPr lang="en-US" sz="750" b="1" dirty="0">
                <a:solidFill>
                  <a:srgbClr val="000000"/>
                </a:solidFill>
              </a:rPr>
              <a:t>Rights</a:t>
            </a:r>
            <a:endParaRPr lang="en-US" sz="750" dirty="0"/>
          </a:p>
        </p:txBody>
      </p:sp>
      <p:sp>
        <p:nvSpPr>
          <p:cNvPr id="10" name="Text 8"/>
          <p:cNvSpPr/>
          <p:nvPr/>
        </p:nvSpPr>
        <p:spPr>
          <a:xfrm>
            <a:off x="777240" y="676656"/>
            <a:ext cx="3255264" cy="274320"/>
          </a:xfrm>
          <a:prstGeom prst="rect">
            <a:avLst/>
          </a:prstGeom>
          <a:noFill/>
          <a:ln/>
        </p:spPr>
        <p:txBody>
          <a:bodyPr wrap="square" rtlCol="0" anchor="ctr"/>
          <a:lstStyle/>
          <a:p>
            <a:pPr indent="0" marL="0">
              <a:buNone/>
            </a:pPr>
            <a:r>
              <a:rPr lang="en-US" sz="1200" b="1" dirty="0">
                <a:solidFill>
                  <a:srgbClr val="58C9B9"/>
                </a:solidFill>
                <a:latin typeface="Calibri" pitchFamily="34" charset="0"/>
                <a:ea typeface="Calibri" pitchFamily="34" charset="-122"/>
                <a:cs typeface="Calibri" pitchFamily="34" charset="-120"/>
              </a:rPr>
              <a:t>📜  Habeas Corpus</a:t>
            </a:r>
            <a:endParaRPr lang="en-US" sz="1200" dirty="0"/>
          </a:p>
        </p:txBody>
      </p:sp>
      <p:sp>
        <p:nvSpPr>
          <p:cNvPr id="11" name="Text 9"/>
          <p:cNvSpPr/>
          <p:nvPr/>
        </p:nvSpPr>
        <p:spPr>
          <a:xfrm>
            <a:off x="77724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Writ commanding detained person be brought to court; safeguard against illegal detention.</a:t>
            </a:r>
            <a:endParaRPr lang="en-US" sz="1000" dirty="0"/>
          </a:p>
        </p:txBody>
      </p:sp>
      <p:sp>
        <p:nvSpPr>
          <p:cNvPr id="12" name="Shape 10"/>
          <p:cNvSpPr/>
          <p:nvPr/>
        </p:nvSpPr>
        <p:spPr>
          <a:xfrm>
            <a:off x="685800" y="1344168"/>
            <a:ext cx="4069080" cy="713232"/>
          </a:xfrm>
          <a:prstGeom prst="rect">
            <a:avLst/>
          </a:prstGeom>
          <a:solidFill>
            <a:srgbClr val="21262D"/>
          </a:solidFill>
          <a:ln w="12700">
            <a:solidFill>
              <a:srgbClr val="30363D"/>
            </a:solidFill>
            <a:prstDash val="solid"/>
          </a:ln>
        </p:spPr>
      </p:sp>
      <p:sp>
        <p:nvSpPr>
          <p:cNvPr id="13" name="Shape 11"/>
          <p:cNvSpPr/>
          <p:nvPr/>
        </p:nvSpPr>
        <p:spPr>
          <a:xfrm>
            <a:off x="685800" y="1344168"/>
            <a:ext cx="4069080" cy="45720"/>
          </a:xfrm>
          <a:prstGeom prst="rect">
            <a:avLst/>
          </a:prstGeom>
          <a:solidFill>
            <a:srgbClr val="58A6FF"/>
          </a:solidFill>
          <a:ln/>
        </p:spPr>
      </p:sp>
      <p:sp>
        <p:nvSpPr>
          <p:cNvPr id="14" name="Shape 12"/>
          <p:cNvSpPr/>
          <p:nvPr/>
        </p:nvSpPr>
        <p:spPr>
          <a:xfrm>
            <a:off x="3767328" y="1408176"/>
            <a:ext cx="941832" cy="182880"/>
          </a:xfrm>
          <a:prstGeom prst="rect">
            <a:avLst/>
          </a:prstGeom>
          <a:solidFill>
            <a:srgbClr val="58A6FF"/>
          </a:solidFill>
          <a:ln/>
        </p:spPr>
      </p:sp>
      <p:sp>
        <p:nvSpPr>
          <p:cNvPr id="15" name="Text 13"/>
          <p:cNvSpPr/>
          <p:nvPr/>
        </p:nvSpPr>
        <p:spPr>
          <a:xfrm>
            <a:off x="3767328" y="1408176"/>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16" name="Text 14"/>
          <p:cNvSpPr/>
          <p:nvPr/>
        </p:nvSpPr>
        <p:spPr>
          <a:xfrm>
            <a:off x="777240" y="1426464"/>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Head of State</a:t>
            </a:r>
            <a:endParaRPr lang="en-US" sz="1200" dirty="0"/>
          </a:p>
        </p:txBody>
      </p:sp>
      <p:sp>
        <p:nvSpPr>
          <p:cNvPr id="17" name="Text 15"/>
          <p:cNvSpPr/>
          <p:nvPr/>
        </p:nvSpPr>
        <p:spPr>
          <a:xfrm>
            <a:off x="77724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Chief public representative (president/monarch). May be ceremonial or executive.</a:t>
            </a:r>
            <a:endParaRPr lang="en-US" sz="1000" dirty="0"/>
          </a:p>
        </p:txBody>
      </p:sp>
      <p:sp>
        <p:nvSpPr>
          <p:cNvPr id="18" name="Shape 16"/>
          <p:cNvSpPr/>
          <p:nvPr/>
        </p:nvSpPr>
        <p:spPr>
          <a:xfrm>
            <a:off x="685800" y="2093976"/>
            <a:ext cx="4069080" cy="713232"/>
          </a:xfrm>
          <a:prstGeom prst="rect">
            <a:avLst/>
          </a:prstGeom>
          <a:solidFill>
            <a:srgbClr val="21262D"/>
          </a:solidFill>
          <a:ln w="12700">
            <a:solidFill>
              <a:srgbClr val="30363D"/>
            </a:solidFill>
            <a:prstDash val="solid"/>
          </a:ln>
        </p:spPr>
      </p:sp>
      <p:sp>
        <p:nvSpPr>
          <p:cNvPr id="19" name="Shape 17"/>
          <p:cNvSpPr/>
          <p:nvPr/>
        </p:nvSpPr>
        <p:spPr>
          <a:xfrm>
            <a:off x="685800" y="2093976"/>
            <a:ext cx="4069080" cy="45720"/>
          </a:xfrm>
          <a:prstGeom prst="rect">
            <a:avLst/>
          </a:prstGeom>
          <a:solidFill>
            <a:srgbClr val="58C9B9"/>
          </a:solidFill>
          <a:ln/>
        </p:spPr>
      </p:sp>
      <p:sp>
        <p:nvSpPr>
          <p:cNvPr id="20" name="Shape 18"/>
          <p:cNvSpPr/>
          <p:nvPr/>
        </p:nvSpPr>
        <p:spPr>
          <a:xfrm>
            <a:off x="4078224" y="2157984"/>
            <a:ext cx="630936" cy="182880"/>
          </a:xfrm>
          <a:prstGeom prst="rect">
            <a:avLst/>
          </a:prstGeom>
          <a:solidFill>
            <a:srgbClr val="58C9B9"/>
          </a:solidFill>
          <a:ln/>
        </p:spPr>
      </p:sp>
      <p:sp>
        <p:nvSpPr>
          <p:cNvPr id="21" name="Text 19"/>
          <p:cNvSpPr/>
          <p:nvPr/>
        </p:nvSpPr>
        <p:spPr>
          <a:xfrm>
            <a:off x="4078224" y="2157984"/>
            <a:ext cx="630936" cy="182880"/>
          </a:xfrm>
          <a:prstGeom prst="rect">
            <a:avLst/>
          </a:prstGeom>
          <a:noFill/>
          <a:ln/>
        </p:spPr>
        <p:txBody>
          <a:bodyPr wrap="square" rtlCol="0" anchor="ctr"/>
          <a:lstStyle/>
          <a:p>
            <a:pPr algn="ctr" indent="0" marL="0">
              <a:buNone/>
            </a:pPr>
            <a:r>
              <a:rPr lang="en-US" sz="750" b="1" dirty="0">
                <a:solidFill>
                  <a:srgbClr val="000000"/>
                </a:solidFill>
              </a:rPr>
              <a:t>Rights</a:t>
            </a:r>
            <a:endParaRPr lang="en-US" sz="750" dirty="0"/>
          </a:p>
        </p:txBody>
      </p:sp>
      <p:sp>
        <p:nvSpPr>
          <p:cNvPr id="22" name="Text 20"/>
          <p:cNvSpPr/>
          <p:nvPr/>
        </p:nvSpPr>
        <p:spPr>
          <a:xfrm>
            <a:off x="777240" y="2176272"/>
            <a:ext cx="3255264" cy="274320"/>
          </a:xfrm>
          <a:prstGeom prst="rect">
            <a:avLst/>
          </a:prstGeom>
          <a:noFill/>
          <a:ln/>
        </p:spPr>
        <p:txBody>
          <a:bodyPr wrap="square" rtlCol="0" anchor="ctr"/>
          <a:lstStyle/>
          <a:p>
            <a:pPr indent="0" marL="0">
              <a:buNone/>
            </a:pPr>
            <a:r>
              <a:rPr lang="en-US" sz="1200" b="1" dirty="0">
                <a:solidFill>
                  <a:srgbClr val="58C9B9"/>
                </a:solidFill>
                <a:latin typeface="Calibri" pitchFamily="34" charset="0"/>
                <a:ea typeface="Calibri" pitchFamily="34" charset="-122"/>
                <a:cs typeface="Calibri" pitchFamily="34" charset="-120"/>
              </a:rPr>
              <a:t>🕊️  Human Rights</a:t>
            </a:r>
            <a:endParaRPr lang="en-US" sz="1200" dirty="0"/>
          </a:p>
        </p:txBody>
      </p:sp>
      <p:sp>
        <p:nvSpPr>
          <p:cNvPr id="23" name="Text 21"/>
          <p:cNvSpPr/>
          <p:nvPr/>
        </p:nvSpPr>
        <p:spPr>
          <a:xfrm>
            <a:off x="77724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Universal inherent rights for every individual; codified in UDHR 1948.</a:t>
            </a:r>
            <a:endParaRPr lang="en-US" sz="1000" dirty="0"/>
          </a:p>
        </p:txBody>
      </p:sp>
      <p:sp>
        <p:nvSpPr>
          <p:cNvPr id="24" name="Shape 22"/>
          <p:cNvSpPr/>
          <p:nvPr/>
        </p:nvSpPr>
        <p:spPr>
          <a:xfrm>
            <a:off x="685800" y="2843784"/>
            <a:ext cx="4069080" cy="713232"/>
          </a:xfrm>
          <a:prstGeom prst="rect">
            <a:avLst/>
          </a:prstGeom>
          <a:solidFill>
            <a:srgbClr val="21262D"/>
          </a:solidFill>
          <a:ln w="12700">
            <a:solidFill>
              <a:srgbClr val="30363D"/>
            </a:solidFill>
            <a:prstDash val="solid"/>
          </a:ln>
        </p:spPr>
      </p:sp>
      <p:sp>
        <p:nvSpPr>
          <p:cNvPr id="25" name="Shape 23"/>
          <p:cNvSpPr/>
          <p:nvPr/>
        </p:nvSpPr>
        <p:spPr>
          <a:xfrm>
            <a:off x="685800" y="2843784"/>
            <a:ext cx="4069080" cy="45720"/>
          </a:xfrm>
          <a:prstGeom prst="rect">
            <a:avLst/>
          </a:prstGeom>
          <a:solidFill>
            <a:srgbClr val="8957E5"/>
          </a:solidFill>
          <a:ln/>
        </p:spPr>
      </p:sp>
      <p:sp>
        <p:nvSpPr>
          <p:cNvPr id="26" name="Shape 24"/>
          <p:cNvSpPr/>
          <p:nvPr/>
        </p:nvSpPr>
        <p:spPr>
          <a:xfrm>
            <a:off x="3703320" y="2907792"/>
            <a:ext cx="1005840" cy="182880"/>
          </a:xfrm>
          <a:prstGeom prst="rect">
            <a:avLst/>
          </a:prstGeom>
          <a:solidFill>
            <a:srgbClr val="8957E5"/>
          </a:solidFill>
          <a:ln/>
        </p:spPr>
      </p:sp>
      <p:sp>
        <p:nvSpPr>
          <p:cNvPr id="27" name="Text 25"/>
          <p:cNvSpPr/>
          <p:nvPr/>
        </p:nvSpPr>
        <p:spPr>
          <a:xfrm>
            <a:off x="3703320" y="2907792"/>
            <a:ext cx="1005840" cy="182880"/>
          </a:xfrm>
          <a:prstGeom prst="rect">
            <a:avLst/>
          </a:prstGeom>
          <a:noFill/>
          <a:ln/>
        </p:spPr>
        <p:txBody>
          <a:bodyPr wrap="square" rtlCol="0" anchor="ctr"/>
          <a:lstStyle/>
          <a:p>
            <a:pPr algn="ctr" indent="0" marL="0">
              <a:buNone/>
            </a:pPr>
            <a:r>
              <a:rPr lang="en-US" sz="750" b="1" dirty="0">
                <a:solidFill>
                  <a:srgbClr val="000000"/>
                </a:solidFill>
              </a:rPr>
              <a:t>Legislature</a:t>
            </a:r>
            <a:endParaRPr lang="en-US" sz="750" dirty="0"/>
          </a:p>
        </p:txBody>
      </p:sp>
      <p:sp>
        <p:nvSpPr>
          <p:cNvPr id="28" name="Text 26"/>
          <p:cNvSpPr/>
          <p:nvPr/>
        </p:nvSpPr>
        <p:spPr>
          <a:xfrm>
            <a:off x="777240" y="2926080"/>
            <a:ext cx="2880360" cy="274320"/>
          </a:xfrm>
          <a:prstGeom prst="rect">
            <a:avLst/>
          </a:prstGeom>
          <a:noFill/>
          <a:ln/>
        </p:spPr>
        <p:txBody>
          <a:bodyPr wrap="square" rtlCol="0" anchor="ctr"/>
          <a:lstStyle/>
          <a:p>
            <a:pPr indent="0" marL="0">
              <a:buNone/>
            </a:pPr>
            <a:r>
              <a:rPr lang="en-US" sz="1200" b="1" dirty="0">
                <a:solidFill>
                  <a:srgbClr val="8957E5"/>
                </a:solidFill>
                <a:latin typeface="Calibri" pitchFamily="34" charset="0"/>
                <a:ea typeface="Calibri" pitchFamily="34" charset="-122"/>
                <a:cs typeface="Calibri" pitchFamily="34" charset="-120"/>
              </a:rPr>
              <a:t>⏱️  Hung Parliament</a:t>
            </a:r>
            <a:endParaRPr lang="en-US" sz="1200" dirty="0"/>
          </a:p>
        </p:txBody>
      </p:sp>
      <p:sp>
        <p:nvSpPr>
          <p:cNvPr id="29" name="Text 27"/>
          <p:cNvSpPr/>
          <p:nvPr/>
        </p:nvSpPr>
        <p:spPr>
          <a:xfrm>
            <a:off x="77724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No single party/coalition has clear majority; difficult to form stable govt.</a:t>
            </a:r>
            <a:endParaRPr lang="en-US" sz="1000" dirty="0"/>
          </a:p>
        </p:txBody>
      </p:sp>
      <p:sp>
        <p:nvSpPr>
          <p:cNvPr id="30" name="Shape 28"/>
          <p:cNvSpPr/>
          <p:nvPr/>
        </p:nvSpPr>
        <p:spPr>
          <a:xfrm>
            <a:off x="685800" y="3593592"/>
            <a:ext cx="4069080" cy="713232"/>
          </a:xfrm>
          <a:prstGeom prst="rect">
            <a:avLst/>
          </a:prstGeom>
          <a:solidFill>
            <a:srgbClr val="21262D"/>
          </a:solidFill>
          <a:ln w="12700">
            <a:solidFill>
              <a:srgbClr val="30363D"/>
            </a:solidFill>
            <a:prstDash val="solid"/>
          </a:ln>
        </p:spPr>
      </p:sp>
      <p:sp>
        <p:nvSpPr>
          <p:cNvPr id="31" name="Shape 29"/>
          <p:cNvSpPr/>
          <p:nvPr/>
        </p:nvSpPr>
        <p:spPr>
          <a:xfrm>
            <a:off x="685800" y="3593592"/>
            <a:ext cx="4069080" cy="45720"/>
          </a:xfrm>
          <a:prstGeom prst="rect">
            <a:avLst/>
          </a:prstGeom>
          <a:solidFill>
            <a:srgbClr val="D29922"/>
          </a:solidFill>
          <a:ln/>
        </p:spPr>
      </p:sp>
      <p:sp>
        <p:nvSpPr>
          <p:cNvPr id="32" name="Shape 30"/>
          <p:cNvSpPr/>
          <p:nvPr/>
        </p:nvSpPr>
        <p:spPr>
          <a:xfrm>
            <a:off x="3845052" y="3657600"/>
            <a:ext cx="864108" cy="182880"/>
          </a:xfrm>
          <a:prstGeom prst="rect">
            <a:avLst/>
          </a:prstGeom>
          <a:solidFill>
            <a:srgbClr val="D29922"/>
          </a:solidFill>
          <a:ln/>
        </p:spPr>
      </p:sp>
      <p:sp>
        <p:nvSpPr>
          <p:cNvPr id="33" name="Text 31"/>
          <p:cNvSpPr/>
          <p:nvPr/>
        </p:nvSpPr>
        <p:spPr>
          <a:xfrm>
            <a:off x="3845052" y="3657600"/>
            <a:ext cx="864108" cy="182880"/>
          </a:xfrm>
          <a:prstGeom prst="rect">
            <a:avLst/>
          </a:prstGeom>
          <a:noFill/>
          <a:ln/>
        </p:spPr>
        <p:txBody>
          <a:bodyPr wrap="square" rtlCol="0" anchor="ctr"/>
          <a:lstStyle/>
          <a:p>
            <a:pPr algn="ctr" indent="0" marL="0">
              <a:buNone/>
            </a:pPr>
            <a:r>
              <a:rPr lang="en-US" sz="750" b="1" dirty="0">
                <a:solidFill>
                  <a:srgbClr val="000000"/>
                </a:solidFill>
              </a:rPr>
              <a:t>Judiciary</a:t>
            </a:r>
            <a:endParaRPr lang="en-US" sz="750" dirty="0"/>
          </a:p>
        </p:txBody>
      </p:sp>
      <p:sp>
        <p:nvSpPr>
          <p:cNvPr id="34" name="Text 32"/>
          <p:cNvSpPr/>
          <p:nvPr/>
        </p:nvSpPr>
        <p:spPr>
          <a:xfrm>
            <a:off x="777240" y="3675888"/>
            <a:ext cx="3022092" cy="274320"/>
          </a:xfrm>
          <a:prstGeom prst="rect">
            <a:avLst/>
          </a:prstGeom>
          <a:noFill/>
          <a:ln/>
        </p:spPr>
        <p:txBody>
          <a:bodyPr wrap="square" rtlCol="0" anchor="ctr"/>
          <a:lstStyle/>
          <a:p>
            <a:pPr indent="0" marL="0">
              <a:buNone/>
            </a:pPr>
            <a:r>
              <a:rPr lang="en-US" sz="1200" b="1" dirty="0">
                <a:solidFill>
                  <a:srgbClr val="D29922"/>
                </a:solidFill>
                <a:latin typeface="Calibri" pitchFamily="34" charset="0"/>
                <a:ea typeface="Calibri" pitchFamily="34" charset="-122"/>
                <a:cs typeface="Calibri" pitchFamily="34" charset="-120"/>
              </a:rPr>
              <a:t>⚖️  High Court</a:t>
            </a:r>
            <a:endParaRPr lang="en-US" sz="1200" dirty="0"/>
          </a:p>
        </p:txBody>
      </p:sp>
      <p:sp>
        <p:nvSpPr>
          <p:cNvPr id="35" name="Text 33"/>
          <p:cNvSpPr/>
          <p:nvPr/>
        </p:nvSpPr>
        <p:spPr>
          <a:xfrm>
            <a:off x="77724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Principal court of a state with original &amp; appellate jurisdiction below Supreme Court.</a:t>
            </a:r>
            <a:endParaRPr lang="en-US" sz="1000" dirty="0"/>
          </a:p>
        </p:txBody>
      </p:sp>
      <p:sp>
        <p:nvSpPr>
          <p:cNvPr id="36" name="Shape 34"/>
          <p:cNvSpPr/>
          <p:nvPr/>
        </p:nvSpPr>
        <p:spPr>
          <a:xfrm>
            <a:off x="685800" y="4343400"/>
            <a:ext cx="4069080" cy="713232"/>
          </a:xfrm>
          <a:prstGeom prst="rect">
            <a:avLst/>
          </a:prstGeom>
          <a:solidFill>
            <a:srgbClr val="21262D"/>
          </a:solidFill>
          <a:ln w="12700">
            <a:solidFill>
              <a:srgbClr val="30363D"/>
            </a:solidFill>
            <a:prstDash val="solid"/>
          </a:ln>
        </p:spPr>
      </p:sp>
      <p:sp>
        <p:nvSpPr>
          <p:cNvPr id="37" name="Shape 35"/>
          <p:cNvSpPr/>
          <p:nvPr/>
        </p:nvSpPr>
        <p:spPr>
          <a:xfrm>
            <a:off x="685800" y="4343400"/>
            <a:ext cx="4069080" cy="45720"/>
          </a:xfrm>
          <a:prstGeom prst="rect">
            <a:avLst/>
          </a:prstGeom>
          <a:solidFill>
            <a:srgbClr val="79C0FF"/>
          </a:solidFill>
          <a:ln/>
        </p:spPr>
      </p:sp>
      <p:sp>
        <p:nvSpPr>
          <p:cNvPr id="38" name="Shape 36"/>
          <p:cNvSpPr/>
          <p:nvPr/>
        </p:nvSpPr>
        <p:spPr>
          <a:xfrm>
            <a:off x="3845052" y="4407408"/>
            <a:ext cx="864108" cy="182880"/>
          </a:xfrm>
          <a:prstGeom prst="rect">
            <a:avLst/>
          </a:prstGeom>
          <a:solidFill>
            <a:srgbClr val="79C0FF"/>
          </a:solidFill>
          <a:ln/>
        </p:spPr>
      </p:sp>
      <p:sp>
        <p:nvSpPr>
          <p:cNvPr id="39" name="Text 37"/>
          <p:cNvSpPr/>
          <p:nvPr/>
        </p:nvSpPr>
        <p:spPr>
          <a:xfrm>
            <a:off x="3845052" y="4407408"/>
            <a:ext cx="864108" cy="182880"/>
          </a:xfrm>
          <a:prstGeom prst="rect">
            <a:avLst/>
          </a:prstGeom>
          <a:noFill/>
          <a:ln/>
        </p:spPr>
        <p:txBody>
          <a:bodyPr wrap="square" rtlCol="0" anchor="ctr"/>
          <a:lstStyle/>
          <a:p>
            <a:pPr algn="ctr" indent="0" marL="0">
              <a:buNone/>
            </a:pPr>
            <a:r>
              <a:rPr lang="en-US" sz="750" b="1" dirty="0">
                <a:solidFill>
                  <a:srgbClr val="000000"/>
                </a:solidFill>
              </a:rPr>
              <a:t>Diplomacy</a:t>
            </a:r>
            <a:endParaRPr lang="en-US" sz="750" dirty="0"/>
          </a:p>
        </p:txBody>
      </p:sp>
      <p:sp>
        <p:nvSpPr>
          <p:cNvPr id="40" name="Text 38"/>
          <p:cNvSpPr/>
          <p:nvPr/>
        </p:nvSpPr>
        <p:spPr>
          <a:xfrm>
            <a:off x="777240" y="4425696"/>
            <a:ext cx="3022092" cy="274320"/>
          </a:xfrm>
          <a:prstGeom prst="rect">
            <a:avLst/>
          </a:prstGeom>
          <a:noFill/>
          <a:ln/>
        </p:spPr>
        <p:txBody>
          <a:bodyPr wrap="square" rtlCol="0" anchor="ctr"/>
          <a:lstStyle/>
          <a:p>
            <a:pPr indent="0" marL="0">
              <a:buNone/>
            </a:pPr>
            <a:r>
              <a:rPr lang="en-US" sz="1200" b="1" dirty="0">
                <a:solidFill>
                  <a:srgbClr val="79C0FF"/>
                </a:solidFill>
                <a:latin typeface="Calibri" pitchFamily="34" charset="0"/>
                <a:ea typeface="Calibri" pitchFamily="34" charset="-122"/>
                <a:cs typeface="Calibri" pitchFamily="34" charset="-120"/>
              </a:rPr>
              <a:t>🏛️  Hegemony</a:t>
            </a:r>
            <a:endParaRPr lang="en-US" sz="1200" dirty="0"/>
          </a:p>
        </p:txBody>
      </p:sp>
      <p:sp>
        <p:nvSpPr>
          <p:cNvPr id="41" name="Text 39"/>
          <p:cNvSpPr/>
          <p:nvPr/>
        </p:nvSpPr>
        <p:spPr>
          <a:xfrm>
            <a:off x="77724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Dominance of one state or class over others via coercion or cultural influence.</a:t>
            </a:r>
            <a:endParaRPr lang="en-US" sz="1000" dirty="0"/>
          </a:p>
        </p:txBody>
      </p:sp>
      <p:sp>
        <p:nvSpPr>
          <p:cNvPr id="42" name="Shape 40"/>
          <p:cNvSpPr/>
          <p:nvPr/>
        </p:nvSpPr>
        <p:spPr>
          <a:xfrm>
            <a:off x="4937760" y="594360"/>
            <a:ext cx="4069080" cy="713232"/>
          </a:xfrm>
          <a:prstGeom prst="rect">
            <a:avLst/>
          </a:prstGeom>
          <a:solidFill>
            <a:srgbClr val="21262D"/>
          </a:solidFill>
          <a:ln w="12700">
            <a:solidFill>
              <a:srgbClr val="30363D"/>
            </a:solidFill>
            <a:prstDash val="solid"/>
          </a:ln>
        </p:spPr>
      </p:sp>
      <p:sp>
        <p:nvSpPr>
          <p:cNvPr id="43" name="Shape 41"/>
          <p:cNvSpPr/>
          <p:nvPr/>
        </p:nvSpPr>
        <p:spPr>
          <a:xfrm>
            <a:off x="4937760" y="594360"/>
            <a:ext cx="4069080" cy="45720"/>
          </a:xfrm>
          <a:prstGeom prst="rect">
            <a:avLst/>
          </a:prstGeom>
          <a:solidFill>
            <a:srgbClr val="F0C040"/>
          </a:solidFill>
          <a:ln/>
        </p:spPr>
      </p:sp>
      <p:sp>
        <p:nvSpPr>
          <p:cNvPr id="44" name="Shape 42"/>
          <p:cNvSpPr/>
          <p:nvPr/>
        </p:nvSpPr>
        <p:spPr>
          <a:xfrm>
            <a:off x="7955280" y="658368"/>
            <a:ext cx="1005840" cy="182880"/>
          </a:xfrm>
          <a:prstGeom prst="rect">
            <a:avLst/>
          </a:prstGeom>
          <a:solidFill>
            <a:srgbClr val="F0C040"/>
          </a:solidFill>
          <a:ln/>
        </p:spPr>
      </p:sp>
      <p:sp>
        <p:nvSpPr>
          <p:cNvPr id="45" name="Text 43"/>
          <p:cNvSpPr/>
          <p:nvPr/>
        </p:nvSpPr>
        <p:spPr>
          <a:xfrm>
            <a:off x="7955280" y="658368"/>
            <a:ext cx="1005840" cy="182880"/>
          </a:xfrm>
          <a:prstGeom prst="rect">
            <a:avLst/>
          </a:prstGeom>
          <a:noFill/>
          <a:ln/>
        </p:spPr>
        <p:txBody>
          <a:bodyPr wrap="square" rtlCol="0" anchor="ctr"/>
          <a:lstStyle/>
          <a:p>
            <a:pPr algn="ctr" indent="0" marL="0">
              <a:buNone/>
            </a:pPr>
            <a:r>
              <a:rPr lang="en-US" sz="750" b="1" dirty="0">
                <a:solidFill>
                  <a:srgbClr val="000000"/>
                </a:solidFill>
              </a:rPr>
              <a:t>Constitution</a:t>
            </a:r>
            <a:endParaRPr lang="en-US" sz="750" dirty="0"/>
          </a:p>
        </p:txBody>
      </p:sp>
      <p:sp>
        <p:nvSpPr>
          <p:cNvPr id="46" name="Text 44"/>
          <p:cNvSpPr/>
          <p:nvPr/>
        </p:nvSpPr>
        <p:spPr>
          <a:xfrm>
            <a:off x="5029200" y="676656"/>
            <a:ext cx="2880360" cy="274320"/>
          </a:xfrm>
          <a:prstGeom prst="rect">
            <a:avLst/>
          </a:prstGeom>
          <a:noFill/>
          <a:ln/>
        </p:spPr>
        <p:txBody>
          <a:bodyPr wrap="square" rtlCol="0" anchor="ctr"/>
          <a:lstStyle/>
          <a:p>
            <a:pPr indent="0" marL="0">
              <a:buNone/>
            </a:pPr>
            <a:r>
              <a:rPr lang="en-US" sz="1200" b="1" dirty="0">
                <a:solidFill>
                  <a:srgbClr val="F0C040"/>
                </a:solidFill>
                <a:latin typeface="Calibri" pitchFamily="34" charset="0"/>
                <a:ea typeface="Calibri" pitchFamily="34" charset="-122"/>
                <a:cs typeface="Calibri" pitchFamily="34" charset="-120"/>
              </a:rPr>
              <a:t>⚖️  Impeachment</a:t>
            </a:r>
            <a:endParaRPr lang="en-US" sz="1200" dirty="0"/>
          </a:p>
        </p:txBody>
      </p:sp>
      <p:sp>
        <p:nvSpPr>
          <p:cNvPr id="47" name="Text 45"/>
          <p:cNvSpPr/>
          <p:nvPr/>
        </p:nvSpPr>
        <p:spPr>
          <a:xfrm>
            <a:off x="5029200" y="97840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Formal process charging public official with misconduct, potentially leading to removal.</a:t>
            </a:r>
            <a:endParaRPr lang="en-US" sz="1000" dirty="0"/>
          </a:p>
        </p:txBody>
      </p:sp>
      <p:sp>
        <p:nvSpPr>
          <p:cNvPr id="48" name="Shape 46"/>
          <p:cNvSpPr/>
          <p:nvPr/>
        </p:nvSpPr>
        <p:spPr>
          <a:xfrm>
            <a:off x="4937760" y="1344168"/>
            <a:ext cx="4069080" cy="713232"/>
          </a:xfrm>
          <a:prstGeom prst="rect">
            <a:avLst/>
          </a:prstGeom>
          <a:solidFill>
            <a:srgbClr val="21262D"/>
          </a:solidFill>
          <a:ln w="12700">
            <a:solidFill>
              <a:srgbClr val="30363D"/>
            </a:solidFill>
            <a:prstDash val="solid"/>
          </a:ln>
        </p:spPr>
      </p:sp>
      <p:sp>
        <p:nvSpPr>
          <p:cNvPr id="49" name="Shape 47"/>
          <p:cNvSpPr/>
          <p:nvPr/>
        </p:nvSpPr>
        <p:spPr>
          <a:xfrm>
            <a:off x="4937760" y="1344168"/>
            <a:ext cx="4069080" cy="45720"/>
          </a:xfrm>
          <a:prstGeom prst="rect">
            <a:avLst/>
          </a:prstGeom>
          <a:solidFill>
            <a:srgbClr val="D29922"/>
          </a:solidFill>
          <a:ln/>
        </p:spPr>
      </p:sp>
      <p:sp>
        <p:nvSpPr>
          <p:cNvPr id="50" name="Shape 48"/>
          <p:cNvSpPr/>
          <p:nvPr/>
        </p:nvSpPr>
        <p:spPr>
          <a:xfrm>
            <a:off x="8097012" y="1408176"/>
            <a:ext cx="864108" cy="182880"/>
          </a:xfrm>
          <a:prstGeom prst="rect">
            <a:avLst/>
          </a:prstGeom>
          <a:solidFill>
            <a:srgbClr val="D29922"/>
          </a:solidFill>
          <a:ln/>
        </p:spPr>
      </p:sp>
      <p:sp>
        <p:nvSpPr>
          <p:cNvPr id="51" name="Text 49"/>
          <p:cNvSpPr/>
          <p:nvPr/>
        </p:nvSpPr>
        <p:spPr>
          <a:xfrm>
            <a:off x="8097012" y="1408176"/>
            <a:ext cx="864108" cy="182880"/>
          </a:xfrm>
          <a:prstGeom prst="rect">
            <a:avLst/>
          </a:prstGeom>
          <a:noFill/>
          <a:ln/>
        </p:spPr>
        <p:txBody>
          <a:bodyPr wrap="square" rtlCol="0" anchor="ctr"/>
          <a:lstStyle/>
          <a:p>
            <a:pPr algn="ctr" indent="0" marL="0">
              <a:buNone/>
            </a:pPr>
            <a:r>
              <a:rPr lang="en-US" sz="750" b="1" dirty="0">
                <a:solidFill>
                  <a:srgbClr val="000000"/>
                </a:solidFill>
              </a:rPr>
              <a:t>Judiciary</a:t>
            </a:r>
            <a:endParaRPr lang="en-US" sz="750" dirty="0"/>
          </a:p>
        </p:txBody>
      </p:sp>
      <p:sp>
        <p:nvSpPr>
          <p:cNvPr id="52" name="Text 50"/>
          <p:cNvSpPr/>
          <p:nvPr/>
        </p:nvSpPr>
        <p:spPr>
          <a:xfrm>
            <a:off x="5029200" y="1426464"/>
            <a:ext cx="3022092" cy="274320"/>
          </a:xfrm>
          <a:prstGeom prst="rect">
            <a:avLst/>
          </a:prstGeom>
          <a:noFill/>
          <a:ln/>
        </p:spPr>
        <p:txBody>
          <a:bodyPr wrap="square" rtlCol="0" anchor="ctr"/>
          <a:lstStyle/>
          <a:p>
            <a:pPr indent="0" marL="0">
              <a:buNone/>
            </a:pPr>
            <a:r>
              <a:rPr lang="en-US" sz="1200" b="1" dirty="0">
                <a:solidFill>
                  <a:srgbClr val="D29922"/>
                </a:solidFill>
                <a:latin typeface="Calibri" pitchFamily="34" charset="0"/>
                <a:ea typeface="Calibri" pitchFamily="34" charset="-122"/>
                <a:cs typeface="Calibri" pitchFamily="34" charset="-120"/>
              </a:rPr>
              <a:t>🔒  Independence of Judiciary</a:t>
            </a:r>
            <a:endParaRPr lang="en-US" sz="1200" dirty="0"/>
          </a:p>
        </p:txBody>
      </p:sp>
      <p:sp>
        <p:nvSpPr>
          <p:cNvPr id="53" name="Text 51"/>
          <p:cNvSpPr/>
          <p:nvPr/>
        </p:nvSpPr>
        <p:spPr>
          <a:xfrm>
            <a:off x="5029200" y="1728216"/>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Judicial branch must be free from executive/legislative interference for impartial justice.</a:t>
            </a:r>
            <a:endParaRPr lang="en-US" sz="1000" dirty="0"/>
          </a:p>
        </p:txBody>
      </p:sp>
      <p:sp>
        <p:nvSpPr>
          <p:cNvPr id="54" name="Shape 52"/>
          <p:cNvSpPr/>
          <p:nvPr/>
        </p:nvSpPr>
        <p:spPr>
          <a:xfrm>
            <a:off x="4937760" y="2093976"/>
            <a:ext cx="4069080" cy="713232"/>
          </a:xfrm>
          <a:prstGeom prst="rect">
            <a:avLst/>
          </a:prstGeom>
          <a:solidFill>
            <a:srgbClr val="21262D"/>
          </a:solidFill>
          <a:ln w="12700">
            <a:solidFill>
              <a:srgbClr val="30363D"/>
            </a:solidFill>
            <a:prstDash val="solid"/>
          </a:ln>
        </p:spPr>
      </p:sp>
      <p:sp>
        <p:nvSpPr>
          <p:cNvPr id="55" name="Shape 53"/>
          <p:cNvSpPr/>
          <p:nvPr/>
        </p:nvSpPr>
        <p:spPr>
          <a:xfrm>
            <a:off x="4937760" y="2093976"/>
            <a:ext cx="4069080" cy="45720"/>
          </a:xfrm>
          <a:prstGeom prst="rect">
            <a:avLst/>
          </a:prstGeom>
          <a:solidFill>
            <a:srgbClr val="3FB950"/>
          </a:solidFill>
          <a:ln/>
        </p:spPr>
      </p:sp>
      <p:sp>
        <p:nvSpPr>
          <p:cNvPr id="56" name="Shape 54"/>
          <p:cNvSpPr/>
          <p:nvPr/>
        </p:nvSpPr>
        <p:spPr>
          <a:xfrm>
            <a:off x="8097012" y="2157984"/>
            <a:ext cx="864108" cy="182880"/>
          </a:xfrm>
          <a:prstGeom prst="rect">
            <a:avLst/>
          </a:prstGeom>
          <a:solidFill>
            <a:srgbClr val="3FB950"/>
          </a:solidFill>
          <a:ln/>
        </p:spPr>
      </p:sp>
      <p:sp>
        <p:nvSpPr>
          <p:cNvPr id="57" name="Text 55"/>
          <p:cNvSpPr/>
          <p:nvPr/>
        </p:nvSpPr>
        <p:spPr>
          <a:xfrm>
            <a:off x="8097012" y="2157984"/>
            <a:ext cx="864108" cy="182880"/>
          </a:xfrm>
          <a:prstGeom prst="rect">
            <a:avLst/>
          </a:prstGeom>
          <a:noFill/>
          <a:ln/>
        </p:spPr>
        <p:txBody>
          <a:bodyPr wrap="square" rtlCol="0" anchor="ctr"/>
          <a:lstStyle/>
          <a:p>
            <a:pPr algn="ctr" indent="0" marL="0">
              <a:buNone/>
            </a:pPr>
            <a:r>
              <a:rPr lang="en-US" sz="750" b="1" dirty="0">
                <a:solidFill>
                  <a:srgbClr val="000000"/>
                </a:solidFill>
              </a:rPr>
              <a:t>Elections</a:t>
            </a:r>
            <a:endParaRPr lang="en-US" sz="750" dirty="0"/>
          </a:p>
        </p:txBody>
      </p:sp>
      <p:sp>
        <p:nvSpPr>
          <p:cNvPr id="58" name="Text 56"/>
          <p:cNvSpPr/>
          <p:nvPr/>
        </p:nvSpPr>
        <p:spPr>
          <a:xfrm>
            <a:off x="5029200" y="2176272"/>
            <a:ext cx="3022092"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Indirect Election</a:t>
            </a:r>
            <a:endParaRPr lang="en-US" sz="1200" dirty="0"/>
          </a:p>
        </p:txBody>
      </p:sp>
      <p:sp>
        <p:nvSpPr>
          <p:cNvPr id="59" name="Text 57"/>
          <p:cNvSpPr/>
          <p:nvPr/>
        </p:nvSpPr>
        <p:spPr>
          <a:xfrm>
            <a:off x="5029200" y="2478024"/>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Voters choose electors who then elect the officeholder (e.g., India's President).</a:t>
            </a:r>
            <a:endParaRPr lang="en-US" sz="1000" dirty="0"/>
          </a:p>
        </p:txBody>
      </p:sp>
      <p:sp>
        <p:nvSpPr>
          <p:cNvPr id="60" name="Shape 58"/>
          <p:cNvSpPr/>
          <p:nvPr/>
        </p:nvSpPr>
        <p:spPr>
          <a:xfrm>
            <a:off x="4937760" y="2843784"/>
            <a:ext cx="4069080" cy="713232"/>
          </a:xfrm>
          <a:prstGeom prst="rect">
            <a:avLst/>
          </a:prstGeom>
          <a:solidFill>
            <a:srgbClr val="21262D"/>
          </a:solidFill>
          <a:ln w="12700">
            <a:solidFill>
              <a:srgbClr val="30363D"/>
            </a:solidFill>
            <a:prstDash val="solid"/>
          </a:ln>
        </p:spPr>
      </p:sp>
      <p:sp>
        <p:nvSpPr>
          <p:cNvPr id="61" name="Shape 59"/>
          <p:cNvSpPr/>
          <p:nvPr/>
        </p:nvSpPr>
        <p:spPr>
          <a:xfrm>
            <a:off x="4937760" y="2843784"/>
            <a:ext cx="4069080" cy="45720"/>
          </a:xfrm>
          <a:prstGeom prst="rect">
            <a:avLst/>
          </a:prstGeom>
          <a:solidFill>
            <a:srgbClr val="1F6FEB"/>
          </a:solidFill>
          <a:ln/>
        </p:spPr>
      </p:sp>
      <p:sp>
        <p:nvSpPr>
          <p:cNvPr id="62" name="Shape 60"/>
          <p:cNvSpPr/>
          <p:nvPr/>
        </p:nvSpPr>
        <p:spPr>
          <a:xfrm>
            <a:off x="8563356" y="2907792"/>
            <a:ext cx="397764" cy="182880"/>
          </a:xfrm>
          <a:prstGeom prst="rect">
            <a:avLst/>
          </a:prstGeom>
          <a:solidFill>
            <a:srgbClr val="1F6FEB"/>
          </a:solidFill>
          <a:ln/>
        </p:spPr>
      </p:sp>
      <p:sp>
        <p:nvSpPr>
          <p:cNvPr id="63" name="Text 61"/>
          <p:cNvSpPr/>
          <p:nvPr/>
        </p:nvSpPr>
        <p:spPr>
          <a:xfrm>
            <a:off x="8563356" y="2907792"/>
            <a:ext cx="397764" cy="182880"/>
          </a:xfrm>
          <a:prstGeom prst="rect">
            <a:avLst/>
          </a:prstGeom>
          <a:noFill/>
          <a:ln/>
        </p:spPr>
        <p:txBody>
          <a:bodyPr wrap="square" rtlCol="0" anchor="ctr"/>
          <a:lstStyle/>
          <a:p>
            <a:pPr algn="ctr" indent="0" marL="0">
              <a:buNone/>
            </a:pPr>
            <a:r>
              <a:rPr lang="en-US" sz="750" b="1" dirty="0">
                <a:solidFill>
                  <a:srgbClr val="000000"/>
                </a:solidFill>
              </a:rPr>
              <a:t>Law</a:t>
            </a:r>
            <a:endParaRPr lang="en-US" sz="750" dirty="0"/>
          </a:p>
        </p:txBody>
      </p:sp>
      <p:sp>
        <p:nvSpPr>
          <p:cNvPr id="64" name="Text 62"/>
          <p:cNvSpPr/>
          <p:nvPr/>
        </p:nvSpPr>
        <p:spPr>
          <a:xfrm>
            <a:off x="5029200" y="2926080"/>
            <a:ext cx="3488436" cy="274320"/>
          </a:xfrm>
          <a:prstGeom prst="rect">
            <a:avLst/>
          </a:prstGeom>
          <a:noFill/>
          <a:ln/>
        </p:spPr>
        <p:txBody>
          <a:bodyPr wrap="square" rtlCol="0" anchor="ctr"/>
          <a:lstStyle/>
          <a:p>
            <a:pPr indent="0" marL="0">
              <a:buNone/>
            </a:pPr>
            <a:r>
              <a:rPr lang="en-US" sz="1200" b="1" dirty="0">
                <a:solidFill>
                  <a:srgbClr val="1F6FEB"/>
                </a:solidFill>
                <a:latin typeface="Calibri" pitchFamily="34" charset="0"/>
                <a:ea typeface="Calibri" pitchFamily="34" charset="-122"/>
                <a:cs typeface="Calibri" pitchFamily="34" charset="-120"/>
              </a:rPr>
              <a:t>🌐  International Law</a:t>
            </a:r>
            <a:endParaRPr lang="en-US" sz="1200" dirty="0"/>
          </a:p>
        </p:txBody>
      </p:sp>
      <p:sp>
        <p:nvSpPr>
          <p:cNvPr id="65" name="Text 63"/>
          <p:cNvSpPr/>
          <p:nvPr/>
        </p:nvSpPr>
        <p:spPr>
          <a:xfrm>
            <a:off x="5029200" y="3227832"/>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Rules governing relations between nations: treaties, conventions, customs.</a:t>
            </a:r>
            <a:endParaRPr lang="en-US" sz="1000" dirty="0"/>
          </a:p>
        </p:txBody>
      </p:sp>
      <p:sp>
        <p:nvSpPr>
          <p:cNvPr id="66" name="Shape 64"/>
          <p:cNvSpPr/>
          <p:nvPr/>
        </p:nvSpPr>
        <p:spPr>
          <a:xfrm>
            <a:off x="4937760" y="3593592"/>
            <a:ext cx="4069080" cy="713232"/>
          </a:xfrm>
          <a:prstGeom prst="rect">
            <a:avLst/>
          </a:prstGeom>
          <a:solidFill>
            <a:srgbClr val="21262D"/>
          </a:solidFill>
          <a:ln w="12700">
            <a:solidFill>
              <a:srgbClr val="30363D"/>
            </a:solidFill>
            <a:prstDash val="solid"/>
          </a:ln>
        </p:spPr>
      </p:sp>
      <p:sp>
        <p:nvSpPr>
          <p:cNvPr id="67" name="Shape 65"/>
          <p:cNvSpPr/>
          <p:nvPr/>
        </p:nvSpPr>
        <p:spPr>
          <a:xfrm>
            <a:off x="4937760" y="3593592"/>
            <a:ext cx="4069080" cy="45720"/>
          </a:xfrm>
          <a:prstGeom prst="rect">
            <a:avLst/>
          </a:prstGeom>
          <a:solidFill>
            <a:srgbClr val="3FB950"/>
          </a:solidFill>
          <a:ln/>
        </p:spPr>
      </p:sp>
      <p:sp>
        <p:nvSpPr>
          <p:cNvPr id="68" name="Shape 66"/>
          <p:cNvSpPr/>
          <p:nvPr/>
        </p:nvSpPr>
        <p:spPr>
          <a:xfrm>
            <a:off x="8252460" y="3657600"/>
            <a:ext cx="708660" cy="182880"/>
          </a:xfrm>
          <a:prstGeom prst="rect">
            <a:avLst/>
          </a:prstGeom>
          <a:solidFill>
            <a:srgbClr val="3FB950"/>
          </a:solidFill>
          <a:ln/>
        </p:spPr>
      </p:sp>
      <p:sp>
        <p:nvSpPr>
          <p:cNvPr id="69" name="Text 67"/>
          <p:cNvSpPr/>
          <p:nvPr/>
        </p:nvSpPr>
        <p:spPr>
          <a:xfrm>
            <a:off x="8252460" y="3657600"/>
            <a:ext cx="708660" cy="182880"/>
          </a:xfrm>
          <a:prstGeom prst="rect">
            <a:avLst/>
          </a:prstGeom>
          <a:noFill/>
          <a:ln/>
        </p:spPr>
        <p:txBody>
          <a:bodyPr wrap="square" rtlCol="0" anchor="ctr"/>
          <a:lstStyle/>
          <a:p>
            <a:pPr algn="ctr" indent="0" marL="0">
              <a:buNone/>
            </a:pPr>
            <a:r>
              <a:rPr lang="en-US" sz="750" b="1" dirty="0">
                <a:solidFill>
                  <a:srgbClr val="000000"/>
                </a:solidFill>
              </a:rPr>
              <a:t>Economy</a:t>
            </a:r>
            <a:endParaRPr lang="en-US" sz="750" dirty="0"/>
          </a:p>
        </p:txBody>
      </p:sp>
      <p:sp>
        <p:nvSpPr>
          <p:cNvPr id="70" name="Text 68"/>
          <p:cNvSpPr/>
          <p:nvPr/>
        </p:nvSpPr>
        <p:spPr>
          <a:xfrm>
            <a:off x="5029200" y="3675888"/>
            <a:ext cx="3177540" cy="274320"/>
          </a:xfrm>
          <a:prstGeom prst="rect">
            <a:avLst/>
          </a:prstGeom>
          <a:noFill/>
          <a:ln/>
        </p:spPr>
        <p:txBody>
          <a:bodyPr wrap="square" rtlCol="0" anchor="ctr"/>
          <a:lstStyle/>
          <a:p>
            <a:pPr indent="0" marL="0">
              <a:buNone/>
            </a:pPr>
            <a:r>
              <a:rPr lang="en-US" sz="1200" b="1" dirty="0">
                <a:solidFill>
                  <a:srgbClr val="3FB950"/>
                </a:solidFill>
                <a:latin typeface="Calibri" pitchFamily="34" charset="0"/>
                <a:ea typeface="Calibri" pitchFamily="34" charset="-122"/>
                <a:cs typeface="Calibri" pitchFamily="34" charset="-120"/>
              </a:rPr>
              <a:t>📊  Inflation</a:t>
            </a:r>
            <a:endParaRPr lang="en-US" sz="1200" dirty="0"/>
          </a:p>
        </p:txBody>
      </p:sp>
      <p:sp>
        <p:nvSpPr>
          <p:cNvPr id="71" name="Text 69"/>
          <p:cNvSpPr/>
          <p:nvPr/>
        </p:nvSpPr>
        <p:spPr>
          <a:xfrm>
            <a:off x="5029200" y="3977640"/>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Sustained increase in general price level reducing purchasing power.</a:t>
            </a:r>
            <a:endParaRPr lang="en-US" sz="1000" dirty="0"/>
          </a:p>
        </p:txBody>
      </p:sp>
      <p:sp>
        <p:nvSpPr>
          <p:cNvPr id="72" name="Shape 70"/>
          <p:cNvSpPr/>
          <p:nvPr/>
        </p:nvSpPr>
        <p:spPr>
          <a:xfrm>
            <a:off x="4937760" y="4343400"/>
            <a:ext cx="4069080" cy="713232"/>
          </a:xfrm>
          <a:prstGeom prst="rect">
            <a:avLst/>
          </a:prstGeom>
          <a:solidFill>
            <a:srgbClr val="21262D"/>
          </a:solidFill>
          <a:ln w="12700">
            <a:solidFill>
              <a:srgbClr val="30363D"/>
            </a:solidFill>
            <a:prstDash val="solid"/>
          </a:ln>
        </p:spPr>
      </p:sp>
      <p:sp>
        <p:nvSpPr>
          <p:cNvPr id="73" name="Shape 71"/>
          <p:cNvSpPr/>
          <p:nvPr/>
        </p:nvSpPr>
        <p:spPr>
          <a:xfrm>
            <a:off x="4937760" y="4343400"/>
            <a:ext cx="4069080" cy="45720"/>
          </a:xfrm>
          <a:prstGeom prst="rect">
            <a:avLst/>
          </a:prstGeom>
          <a:solidFill>
            <a:srgbClr val="58A6FF"/>
          </a:solidFill>
          <a:ln/>
        </p:spPr>
      </p:sp>
      <p:sp>
        <p:nvSpPr>
          <p:cNvPr id="74" name="Shape 72"/>
          <p:cNvSpPr/>
          <p:nvPr/>
        </p:nvSpPr>
        <p:spPr>
          <a:xfrm>
            <a:off x="8019288" y="4407408"/>
            <a:ext cx="941832" cy="182880"/>
          </a:xfrm>
          <a:prstGeom prst="rect">
            <a:avLst/>
          </a:prstGeom>
          <a:solidFill>
            <a:srgbClr val="58A6FF"/>
          </a:solidFill>
          <a:ln/>
        </p:spPr>
      </p:sp>
      <p:sp>
        <p:nvSpPr>
          <p:cNvPr id="75" name="Text 73"/>
          <p:cNvSpPr/>
          <p:nvPr/>
        </p:nvSpPr>
        <p:spPr>
          <a:xfrm>
            <a:off x="8019288" y="4407408"/>
            <a:ext cx="941832" cy="182880"/>
          </a:xfrm>
          <a:prstGeom prst="rect">
            <a:avLst/>
          </a:prstGeom>
          <a:noFill/>
          <a:ln/>
        </p:spPr>
        <p:txBody>
          <a:bodyPr wrap="square" rtlCol="0" anchor="ctr"/>
          <a:lstStyle/>
          <a:p>
            <a:pPr algn="ctr" indent="0" marL="0">
              <a:buNone/>
            </a:pPr>
            <a:r>
              <a:rPr lang="en-US" sz="750" b="1" dirty="0">
                <a:solidFill>
                  <a:srgbClr val="000000"/>
                </a:solidFill>
              </a:rPr>
              <a:t>Governance</a:t>
            </a:r>
            <a:endParaRPr lang="en-US" sz="750" dirty="0"/>
          </a:p>
        </p:txBody>
      </p:sp>
      <p:sp>
        <p:nvSpPr>
          <p:cNvPr id="76" name="Text 74"/>
          <p:cNvSpPr/>
          <p:nvPr/>
        </p:nvSpPr>
        <p:spPr>
          <a:xfrm>
            <a:off x="5029200" y="4425696"/>
            <a:ext cx="2944368" cy="274320"/>
          </a:xfrm>
          <a:prstGeom prst="rect">
            <a:avLst/>
          </a:prstGeom>
          <a:noFill/>
          <a:ln/>
        </p:spPr>
        <p:txBody>
          <a:bodyPr wrap="square" rtlCol="0" anchor="ctr"/>
          <a:lstStyle/>
          <a:p>
            <a:pPr indent="0" marL="0">
              <a:buNone/>
            </a:pPr>
            <a:r>
              <a:rPr lang="en-US" sz="1200" b="1" dirty="0">
                <a:solidFill>
                  <a:srgbClr val="58A6FF"/>
                </a:solidFill>
                <a:latin typeface="Calibri" pitchFamily="34" charset="0"/>
                <a:ea typeface="Calibri" pitchFamily="34" charset="-122"/>
                <a:cs typeface="Calibri" pitchFamily="34" charset="-120"/>
              </a:rPr>
              <a:t>📋  Interim Government</a:t>
            </a:r>
            <a:endParaRPr lang="en-US" sz="1200" dirty="0"/>
          </a:p>
        </p:txBody>
      </p:sp>
      <p:sp>
        <p:nvSpPr>
          <p:cNvPr id="77" name="Text 75"/>
          <p:cNvSpPr/>
          <p:nvPr/>
        </p:nvSpPr>
        <p:spPr>
          <a:xfrm>
            <a:off x="5029200" y="4727448"/>
            <a:ext cx="3886200" cy="256032"/>
          </a:xfrm>
          <a:prstGeom prst="rect">
            <a:avLst/>
          </a:prstGeom>
          <a:noFill/>
          <a:ln/>
        </p:spPr>
        <p:txBody>
          <a:bodyPr wrap="square" rtlCol="0" anchor="t"/>
          <a:lstStyle/>
          <a:p>
            <a:pPr indent="0" marL="0">
              <a:buNone/>
            </a:pPr>
            <a:r>
              <a:rPr lang="en-US" sz="1000" dirty="0">
                <a:solidFill>
                  <a:srgbClr val="E6EDF3"/>
                </a:solidFill>
                <a:latin typeface="Calibri" pitchFamily="34" charset="0"/>
                <a:ea typeface="Calibri" pitchFamily="34" charset="-122"/>
                <a:cs typeface="Calibri" pitchFamily="34" charset="-120"/>
              </a:rPr>
              <a:t>Temporary govt during political transition, pending elections or constitutional resolution.</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35</Slides>
  <Notes>35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People's Political Dictionary</dc:title>
  <dc:subject>PptxGenJS Presentation</dc:subject>
  <dc:creator>Kallol Chakrabarti</dc:creator>
  <cp:lastModifiedBy>Kallol Chakrabarti</cp:lastModifiedBy>
  <cp:revision>1</cp:revision>
  <dcterms:created xsi:type="dcterms:W3CDTF">2026-03-19T08:05:13Z</dcterms:created>
  <dcterms:modified xsi:type="dcterms:W3CDTF">2026-03-19T08:05:13Z</dcterms:modified>
</cp:coreProperties>
</file>