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772400" y="1371600"/>
            <a:ext cx="548640" cy="548640"/>
          </a:xfrm>
          <a:prstGeom prst="ellipse">
            <a:avLst/>
          </a:prstGeom>
          <a:solidFill>
            <a:srgbClr val="141825"/>
          </a:solidFill>
          <a:ln w="19050">
            <a:solidFill>
              <a:srgbClr val="2026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595360" y="1371600"/>
            <a:ext cx="548640" cy="548640"/>
          </a:xfrm>
          <a:prstGeom prst="ellipse">
            <a:avLst/>
          </a:prstGeom>
          <a:solidFill>
            <a:srgbClr val="141825"/>
          </a:solidFill>
          <a:ln w="19050">
            <a:solidFill>
              <a:srgbClr val="2026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418320" y="1371600"/>
            <a:ext cx="548640" cy="548640"/>
          </a:xfrm>
          <a:prstGeom prst="ellipse">
            <a:avLst/>
          </a:prstGeom>
          <a:solidFill>
            <a:srgbClr val="141825"/>
          </a:solidFill>
          <a:ln w="19050">
            <a:solidFill>
              <a:srgbClr val="2026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0241280" y="1371600"/>
            <a:ext cx="548640" cy="548640"/>
          </a:xfrm>
          <a:prstGeom prst="ellipse">
            <a:avLst/>
          </a:prstGeom>
          <a:solidFill>
            <a:srgbClr val="141825"/>
          </a:solidFill>
          <a:ln w="19050">
            <a:solidFill>
              <a:srgbClr val="2026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7772400" y="3383280"/>
            <a:ext cx="548640" cy="548640"/>
          </a:xfrm>
          <a:prstGeom prst="ellipse">
            <a:avLst/>
          </a:prstGeom>
          <a:solidFill>
            <a:srgbClr val="141825"/>
          </a:solidFill>
          <a:ln w="19050">
            <a:solidFill>
              <a:srgbClr val="2026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595360" y="3383280"/>
            <a:ext cx="548640" cy="548640"/>
          </a:xfrm>
          <a:prstGeom prst="ellipse">
            <a:avLst/>
          </a:prstGeom>
          <a:solidFill>
            <a:srgbClr val="141825"/>
          </a:solidFill>
          <a:ln w="19050">
            <a:solidFill>
              <a:srgbClr val="2026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9418320" y="3383280"/>
            <a:ext cx="548640" cy="548640"/>
          </a:xfrm>
          <a:prstGeom prst="ellipse">
            <a:avLst/>
          </a:prstGeom>
          <a:solidFill>
            <a:srgbClr val="141825"/>
          </a:solidFill>
          <a:ln w="19050">
            <a:solidFill>
              <a:srgbClr val="2026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241280" y="3383280"/>
            <a:ext cx="548640" cy="548640"/>
          </a:xfrm>
          <a:prstGeom prst="ellipse">
            <a:avLst/>
          </a:prstGeom>
          <a:solidFill>
            <a:srgbClr val="141825"/>
          </a:solidFill>
          <a:ln w="19050">
            <a:solidFill>
              <a:srgbClr val="20263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412480" y="731520"/>
            <a:ext cx="2743200" cy="5029200"/>
          </a:xfrm>
          <a:prstGeom prst="roundRect">
            <a:avLst/>
          </a:prstGeom>
          <a:solidFill>
            <a:srgbClr val="121622"/>
          </a:solidFill>
          <a:ln w="12700">
            <a:solidFill>
              <a:srgbClr val="1A1F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9728" y="0"/>
            <a:ext cx="27432" cy="6858000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12801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 i="0">
                <a:solidFill>
                  <a:srgbClr val="8A8F9E"/>
                </a:solidFill>
                <a:latin typeface="Calibri"/>
              </a:defRPr>
            </a:pPr>
            <a:r>
              <a:t>MUSLIMS THRIVE UNDER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1737360"/>
            <a:ext cx="73152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4800" b="1" i="0">
                <a:solidFill>
                  <a:srgbClr val="FFFFFF"/>
                </a:solidFill>
                <a:latin typeface="Calibri"/>
              </a:defRPr>
            </a:pPr>
            <a:r>
              <a:t>Modi Government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FFD700"/>
                </a:solidFill>
                <a:latin typeface="Calibri"/>
              </a:defRPr>
            </a:pPr>
            <a:r>
              <a:t>Largest Welfare Expansion in Indian History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56616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 i="1">
                <a:solidFill>
                  <a:srgbClr val="C8CCD5"/>
                </a:solidFill>
                <a:latin typeface="Calibri"/>
              </a:defRPr>
            </a:pPr>
            <a:r>
              <a:t>Comprehensive Evidence from 50+ Government Schemes (2014-2025)</a:t>
            </a:r>
          </a:p>
        </p:txBody>
      </p:sp>
      <p:sp>
        <p:nvSpPr>
          <p:cNvPr id="18" name="Oval 17"/>
          <p:cNvSpPr/>
          <p:nvPr/>
        </p:nvSpPr>
        <p:spPr>
          <a:xfrm>
            <a:off x="731520" y="4297680"/>
            <a:ext cx="109728" cy="109728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1051560" y="4297680"/>
            <a:ext cx="109728" cy="109728"/>
          </a:xfrm>
          <a:prstGeom prst="ellipse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1371600" y="4297680"/>
            <a:ext cx="109728" cy="109728"/>
          </a:xfrm>
          <a:prstGeom prst="ellipse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1691639" y="4297680"/>
            <a:ext cx="109728" cy="109728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011680" y="4297680"/>
            <a:ext cx="109728" cy="109728"/>
          </a:xfrm>
          <a:prstGeom prst="ellipse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31520" y="5029200"/>
            <a:ext cx="2286000" cy="41148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22960" y="5074920"/>
            <a:ext cx="21945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FF9933"/>
                </a:solidFill>
                <a:latin typeface="Calibri"/>
              </a:defRPr>
            </a:pPr>
            <a:r>
              <a:t>  Research Presentation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566928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8A8F9E"/>
                </a:solidFill>
                <a:latin typeface="Calibri"/>
              </a:defRPr>
            </a:pPr>
            <a:r>
              <a:t>Kallol Chakrabarti  |  Global Independent Researcher  |  February 2026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ENTREPRENEURSHIP EXPANSION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9144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9933"/>
                </a:solidFill>
                <a:latin typeface="Calibri"/>
              </a:defRPr>
            </a:pPr>
            <a:r>
              <a:t>Pradhan Mantri MUDRA Yojana</a:t>
            </a:r>
          </a:p>
        </p:txBody>
      </p:sp>
      <p:sp>
        <p:nvSpPr>
          <p:cNvPr id="5" name="Oval 4"/>
          <p:cNvSpPr/>
          <p:nvPr/>
        </p:nvSpPr>
        <p:spPr>
          <a:xfrm>
            <a:off x="5029200" y="2286000"/>
            <a:ext cx="1828800" cy="182880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0" y="265176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0F111A"/>
                </a:solidFill>
                <a:latin typeface="Calibri"/>
              </a:defRPr>
            </a:pPr>
            <a:r>
              <a:t>MUDRA</a:t>
            </a:r>
            <a:br/>
            <a:r>
              <a:t>Yojana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71600" y="2743200"/>
            <a:ext cx="2103120" cy="9144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63040" y="2834640"/>
            <a:ext cx="19202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0D2BF"/>
                </a:solidFill>
                <a:latin typeface="Calibri"/>
              </a:defRPr>
            </a:pPr>
            <a:r>
              <a:t>Shishu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3200400"/>
            <a:ext cx="19202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Up to Rs.50K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686800" y="2011680"/>
            <a:ext cx="2103120" cy="9144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0" y="2103120"/>
            <a:ext cx="19202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D700"/>
                </a:solidFill>
                <a:latin typeface="Calibri"/>
              </a:defRPr>
            </a:pPr>
            <a:r>
              <a:t>Kishore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78240" y="2468880"/>
            <a:ext cx="19202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Rs.50K - Rs.5L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686800" y="3657600"/>
            <a:ext cx="2103120" cy="9144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3B82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0" y="3749039"/>
            <a:ext cx="19202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3B82F6"/>
                </a:solidFill>
                <a:latin typeface="Calibri"/>
              </a:defRPr>
            </a:pPr>
            <a:r>
              <a:t>Tarun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78240" y="4114800"/>
            <a:ext cx="19202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Rs.5L - Rs.10L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846320"/>
            <a:ext cx="3474720" cy="10972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4846320"/>
            <a:ext cx="3474720" cy="4572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983480"/>
            <a:ext cx="3108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FF9933"/>
                </a:solidFill>
                <a:latin typeface="Calibri"/>
              </a:defRPr>
            </a:pPr>
            <a:r>
              <a:t>40 Crore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486400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Loans Disbursed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0" y="4846320"/>
            <a:ext cx="3474720" cy="10972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0" y="4846320"/>
            <a:ext cx="3474720" cy="45720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0" y="4983480"/>
            <a:ext cx="3108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00D2BF"/>
                </a:solidFill>
                <a:latin typeface="Calibri"/>
              </a:defRPr>
            </a:pPr>
            <a:r>
              <a:t>Rs.23 Lakh Crore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0" y="5486400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Total Credit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412480" y="4846320"/>
            <a:ext cx="3474720" cy="10972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412480" y="4846320"/>
            <a:ext cx="3474720" cy="4572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595360" y="4983480"/>
            <a:ext cx="3108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FFD700"/>
                </a:solidFill>
                <a:latin typeface="Calibri"/>
              </a:defRPr>
            </a:pPr>
            <a:r>
              <a:t>68%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95360" y="5486400"/>
            <a:ext cx="310896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Women Beneficiaries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3  |  EDUCATION AND SKILLS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EDUCATIONAL INCLUSION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234440"/>
            <a:ext cx="9144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D700"/>
                </a:solidFill>
                <a:latin typeface="Calibri"/>
              </a:defRPr>
            </a:pPr>
            <a:r>
              <a:t>Minority Scholarship Programs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194560"/>
            <a:ext cx="3474720" cy="22860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2194560"/>
            <a:ext cx="347472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77440"/>
            <a:ext cx="3108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FF9933"/>
                </a:solidFill>
                <a:latin typeface="Calibri"/>
              </a:defRPr>
            </a:pPr>
            <a:r>
              <a:t>Pre-Matric</a:t>
            </a:r>
            <a:br/>
            <a:r>
              <a:t>Scholarship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291839"/>
            <a:ext cx="31089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Supporting students in</a:t>
            </a:r>
            <a:br/>
            <a:r>
              <a:t>classes I to 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840480"/>
            <a:ext cx="3108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1">
                <a:solidFill>
                  <a:srgbClr val="8A8F9E"/>
                </a:solidFill>
                <a:latin typeface="Calibri"/>
              </a:defRPr>
            </a:pPr>
            <a:r>
              <a:t>Foundation level</a:t>
            </a:r>
            <a:br/>
            <a:r>
              <a:t>educational support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0" y="2194560"/>
            <a:ext cx="3474720" cy="22860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2194560"/>
            <a:ext cx="3474720" cy="54864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754880" y="2377440"/>
            <a:ext cx="3108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00D2BF"/>
                </a:solidFill>
                <a:latin typeface="Calibri"/>
              </a:defRPr>
            </a:pPr>
            <a:r>
              <a:t>Post-Matric</a:t>
            </a:r>
            <a:br/>
            <a:r>
              <a:t>Scholarship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3291839"/>
            <a:ext cx="31089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Supporting students in</a:t>
            </a:r>
            <a:br/>
            <a:r>
              <a:t>class XI and above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3840480"/>
            <a:ext cx="3108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1">
                <a:solidFill>
                  <a:srgbClr val="8A8F9E"/>
                </a:solidFill>
                <a:latin typeface="Calibri"/>
              </a:defRPr>
            </a:pPr>
            <a:r>
              <a:t>Higher education</a:t>
            </a:r>
            <a:br/>
            <a:r>
              <a:t>access enabled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412480" y="2194560"/>
            <a:ext cx="3474720" cy="22860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412480" y="2194560"/>
            <a:ext cx="3474720" cy="54864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595360" y="2377440"/>
            <a:ext cx="3108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FFD700"/>
                </a:solidFill>
                <a:latin typeface="Calibri"/>
              </a:defRPr>
            </a:pPr>
            <a:r>
              <a:t>Merit-cum-Means</a:t>
            </a:r>
            <a:br/>
            <a:r>
              <a:t>Scholarship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95360" y="3291839"/>
            <a:ext cx="31089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For professional and</a:t>
            </a:r>
            <a:br/>
            <a:r>
              <a:t>technical courses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95360" y="3840480"/>
            <a:ext cx="31089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1">
                <a:solidFill>
                  <a:srgbClr val="8A8F9E"/>
                </a:solidFill>
                <a:latin typeface="Calibri"/>
              </a:defRPr>
            </a:pPr>
            <a:r>
              <a:t>Excellence-based</a:t>
            </a:r>
            <a:br/>
            <a:r>
              <a:t>support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286000" y="4846320"/>
            <a:ext cx="7589520" cy="109728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937760"/>
            <a:ext cx="75895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4000" b="1" i="0">
                <a:solidFill>
                  <a:srgbClr val="FFD700"/>
                </a:solidFill>
                <a:latin typeface="Calibri"/>
              </a:defRPr>
            </a:pPr>
            <a:r>
              <a:t>3+ Crore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86000" y="5440680"/>
            <a:ext cx="7589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0" i="0">
                <a:solidFill>
                  <a:srgbClr val="C8CCD5"/>
                </a:solidFill>
                <a:latin typeface="Calibri"/>
              </a:defRPr>
            </a:pPr>
            <a:r>
              <a:t>Minority students supported through scholarship programs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SKILLS AND EMPLOYABILITY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2651760" cy="34747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417320" y="1828800"/>
            <a:ext cx="731520" cy="73152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17320" y="1938528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2743200"/>
            <a:ext cx="23774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9933"/>
                </a:solidFill>
                <a:latin typeface="Calibri"/>
              </a:defRPr>
            </a:pPr>
            <a:r>
              <a:t>Seekho aur</a:t>
            </a:r>
            <a:br/>
            <a:r>
              <a:t>Kamao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3566160"/>
            <a:ext cx="23774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Learn &amp; Earn --</a:t>
            </a:r>
            <a:br/>
            <a:r>
              <a:t>skill development for</a:t>
            </a:r>
            <a:br/>
            <a:r>
              <a:t>minority youth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7520" y="3017520"/>
            <a:ext cx="457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FF9933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29000" y="1645920"/>
            <a:ext cx="2651760" cy="34747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389120" y="1828800"/>
            <a:ext cx="731520" cy="731520"/>
          </a:xfrm>
          <a:prstGeom prst="ellipse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1938528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743200"/>
            <a:ext cx="23774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0D2BF"/>
                </a:solidFill>
                <a:latin typeface="Calibri"/>
              </a:defRPr>
            </a:pPr>
            <a:r>
              <a:t>Nai Manzil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6160" y="3566160"/>
            <a:ext cx="23774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Bridge education +</a:t>
            </a:r>
            <a:br/>
            <a:r>
              <a:t>skill training for</a:t>
            </a:r>
            <a:br/>
            <a:r>
              <a:t>madrasa graduates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89320" y="3017520"/>
            <a:ext cx="457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0D2BF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0" y="1645920"/>
            <a:ext cx="2651760" cy="34747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7360920" y="1828800"/>
            <a:ext cx="731520" cy="731520"/>
          </a:xfrm>
          <a:prstGeom prst="ellipse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60920" y="1938528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37960" y="2743200"/>
            <a:ext cx="23774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D700"/>
                </a:solidFill>
                <a:latin typeface="Calibri"/>
              </a:defRPr>
            </a:pPr>
            <a:r>
              <a:t>PMKVY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3566160"/>
            <a:ext cx="23774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Pradhan Mantri</a:t>
            </a:r>
            <a:br/>
            <a:r>
              <a:t>Kaushal Vikas Yojana --</a:t>
            </a:r>
            <a:br/>
            <a:r>
              <a:t>national skills mission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61120" y="3017520"/>
            <a:ext cx="457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FFD700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372600" y="1645920"/>
            <a:ext cx="2651760" cy="34747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0332720" y="1828800"/>
            <a:ext cx="731520" cy="731520"/>
          </a:xfrm>
          <a:prstGeom prst="ellipse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332720" y="1938528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09760" y="2743200"/>
            <a:ext cx="23774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3B82F6"/>
                </a:solidFill>
                <a:latin typeface="Calibri"/>
              </a:defRPr>
            </a:pPr>
            <a:r>
              <a:t>USTTAD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509760" y="3566160"/>
            <a:ext cx="23774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Upgrading Skills &amp;</a:t>
            </a:r>
            <a:br/>
            <a:r>
              <a:t>Training in Traditional</a:t>
            </a:r>
            <a:br/>
            <a:r>
              <a:t>Arts/Crafts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371600" y="5486400"/>
            <a:ext cx="9418320" cy="54864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371600" y="5577840"/>
            <a:ext cx="94183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0D2BF"/>
                </a:solidFill>
                <a:latin typeface="Calibri"/>
              </a:defRPr>
            </a:pPr>
            <a:r>
              <a:t>Comprehensive skills pipeline -- from traditional crafts to modern employability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4  |  WOMEN EMPOWERMENT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WOMEN AS DEVELOPMENT DRIVERS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645920"/>
            <a:ext cx="5303520" cy="18288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645920"/>
            <a:ext cx="64008" cy="182880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783080"/>
            <a:ext cx="22860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9933"/>
                </a:solidFill>
                <a:latin typeface="Calibri"/>
              </a:defRPr>
            </a:pPr>
            <a:r>
              <a:t>Ujjwala Yojana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2286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10+ Crore LPG</a:t>
            </a:r>
            <a:br/>
            <a:r>
              <a:t>connections to women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3280" y="2011680"/>
            <a:ext cx="210312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1">
                <a:solidFill>
                  <a:srgbClr val="8A8F9E"/>
                </a:solidFill>
                <a:latin typeface="Calibri"/>
              </a:defRPr>
            </a:pPr>
            <a:r>
              <a:t>Clean cooking fuel</a:t>
            </a:r>
            <a:br/>
            <a:r>
              <a:t>for BPL households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645920"/>
            <a:ext cx="5303520" cy="18288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217920" y="1645920"/>
            <a:ext cx="64008" cy="1828800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92240" y="1783080"/>
            <a:ext cx="22860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0D2BF"/>
                </a:solidFill>
                <a:latin typeface="Calibri"/>
              </a:defRPr>
            </a:pPr>
            <a:r>
              <a:t>Self-Help Groups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2377440"/>
            <a:ext cx="2286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Women-led community</a:t>
            </a:r>
            <a:br/>
            <a:r>
              <a:t>economic networks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0" y="2011680"/>
            <a:ext cx="210312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1">
                <a:solidFill>
                  <a:srgbClr val="8A8F9E"/>
                </a:solidFill>
                <a:latin typeface="Calibri"/>
              </a:defRPr>
            </a:pPr>
            <a:r>
              <a:t>Micro-finance and</a:t>
            </a:r>
            <a:br/>
            <a:r>
              <a:t>collective empowerment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3840480"/>
            <a:ext cx="5303520" cy="18288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840480"/>
            <a:ext cx="64008" cy="182880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3977640"/>
            <a:ext cx="22860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D700"/>
                </a:solidFill>
                <a:latin typeface="Calibri"/>
              </a:defRPr>
            </a:pPr>
            <a:r>
              <a:t>Beti Bachao</a:t>
            </a:r>
            <a:br/>
            <a:r>
              <a:t>Beti Padhao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572000"/>
            <a:ext cx="2286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Save daughter,</a:t>
            </a:r>
            <a:br/>
            <a:r>
              <a:t>educate daughter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83280" y="4206240"/>
            <a:ext cx="210312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1">
                <a:solidFill>
                  <a:srgbClr val="8A8F9E"/>
                </a:solidFill>
                <a:latin typeface="Calibri"/>
              </a:defRPr>
            </a:pPr>
            <a:r>
              <a:t>Gender equality in</a:t>
            </a:r>
            <a:br/>
            <a:r>
              <a:t>education &amp; welfare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17920" y="3840480"/>
            <a:ext cx="5303520" cy="18288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217920" y="3840480"/>
            <a:ext cx="64008" cy="182880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92240" y="3977640"/>
            <a:ext cx="22860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3B82F6"/>
                </a:solidFill>
                <a:latin typeface="Calibri"/>
              </a:defRPr>
            </a:pPr>
            <a:r>
              <a:t>Mahila Shakti</a:t>
            </a:r>
            <a:br/>
            <a:r>
              <a:t>Kendras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92240" y="4572000"/>
            <a:ext cx="2286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Women empowerment</a:t>
            </a:r>
            <a:br/>
            <a:r>
              <a:t>resource centers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0" y="4206240"/>
            <a:ext cx="210312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1">
                <a:solidFill>
                  <a:srgbClr val="8A8F9E"/>
                </a:solidFill>
                <a:latin typeface="Calibri"/>
              </a:defRPr>
            </a:pPr>
            <a:r>
              <a:t>Support services at</a:t>
            </a:r>
            <a:br/>
            <a:r>
              <a:t>block/district level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371600" y="5669280"/>
            <a:ext cx="4114800" cy="59436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371600" y="5742432"/>
            <a:ext cx="4114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FF9933"/>
                </a:solidFill>
                <a:latin typeface="Calibri"/>
              </a:defRPr>
            </a:pPr>
            <a:r>
              <a:t>10+ Crore  LPG Connections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675120" y="5669280"/>
            <a:ext cx="4114800" cy="59436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675120" y="5742432"/>
            <a:ext cx="4114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FFD700"/>
                </a:solidFill>
                <a:latin typeface="Calibri"/>
              </a:defRPr>
            </a:pPr>
            <a:r>
              <a:t>68%  MUDRA Loans to Women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5  |  MUSLIM INCLUSION MECHANISMS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FFFFFF"/>
                </a:solidFill>
                <a:latin typeface="Calibri"/>
              </a:defRPr>
            </a:pPr>
            <a:r>
              <a:t>UNIVERSAL PROGRAMS &amp; MINORITY PARTICIPATION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201168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19202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9933"/>
                </a:solidFill>
                <a:latin typeface="Calibri"/>
              </a:defRPr>
            </a:pPr>
            <a:r>
              <a:t>LAYER 1  |  UNIVERSAL SCHEMES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2468880"/>
            <a:ext cx="155448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56032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FF9933"/>
                </a:solidFill>
                <a:latin typeface="Calibri"/>
              </a:defRPr>
            </a:pPr>
            <a:r>
              <a:t>PM-JAY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697480" y="2468880"/>
            <a:ext cx="155448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697480" y="256032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FF9933"/>
                </a:solidFill>
                <a:latin typeface="Calibri"/>
              </a:defRPr>
            </a:pPr>
            <a:r>
              <a:t>PMAY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80560" y="2468880"/>
            <a:ext cx="155448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80560" y="256032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FF9933"/>
                </a:solidFill>
                <a:latin typeface="Calibri"/>
              </a:defRPr>
            </a:pPr>
            <a:r>
              <a:t>Jan Dhan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63640" y="2468880"/>
            <a:ext cx="155448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263640" y="256032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FF9933"/>
                </a:solidFill>
                <a:latin typeface="Calibri"/>
              </a:defRPr>
            </a:pPr>
            <a:r>
              <a:t>MUDRA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2468880"/>
            <a:ext cx="155448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046720" y="256032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FF9933"/>
                </a:solidFill>
                <a:latin typeface="Calibri"/>
              </a:defRPr>
            </a:pPr>
            <a:r>
              <a:t>Ujjwala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829800" y="2468880"/>
            <a:ext cx="155448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829800" y="256032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FF9933"/>
                </a:solidFill>
                <a:latin typeface="Calibri"/>
              </a:defRPr>
            </a:pPr>
            <a:r>
              <a:t>PMKVY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7280" y="3291840"/>
            <a:ext cx="9144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1">
                <a:solidFill>
                  <a:srgbClr val="C8CCD5"/>
                </a:solidFill>
                <a:latin typeface="Calibri"/>
              </a:defRPr>
            </a:pPr>
            <a:r>
              <a:t>Economic eligibility criteria enables broad inclusion across all communities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69280" y="3840480"/>
            <a:ext cx="914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FFD700"/>
                </a:solidFill>
                <a:latin typeface="Calibri"/>
              </a:defRPr>
            </a:pPr>
            <a:r>
              <a:t>+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31520" y="4297680"/>
            <a:ext cx="10698480" cy="164592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97280" y="4389120"/>
            <a:ext cx="5486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00D2BF"/>
                </a:solidFill>
                <a:latin typeface="Calibri"/>
              </a:defRPr>
            </a:pPr>
            <a:r>
              <a:t>LAYER 2  |  TARGETED MINORITY PROGRAMS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14400" y="4937760"/>
            <a:ext cx="192024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029200"/>
            <a:ext cx="19202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1" i="0">
                <a:solidFill>
                  <a:srgbClr val="00D2BF"/>
                </a:solidFill>
                <a:latin typeface="Calibri"/>
              </a:defRPr>
            </a:pPr>
            <a:r>
              <a:t>Scholarships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063240" y="4937760"/>
            <a:ext cx="192024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063240" y="5029200"/>
            <a:ext cx="19202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1" i="0">
                <a:solidFill>
                  <a:srgbClr val="00D2BF"/>
                </a:solidFill>
                <a:latin typeface="Calibri"/>
              </a:defRPr>
            </a:pPr>
            <a:r>
              <a:t>Seekho aur Kamao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212080" y="4937760"/>
            <a:ext cx="192024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212080" y="5029200"/>
            <a:ext cx="19202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1" i="0">
                <a:solidFill>
                  <a:srgbClr val="00D2BF"/>
                </a:solidFill>
                <a:latin typeface="Calibri"/>
              </a:defRPr>
            </a:pPr>
            <a:r>
              <a:t>Nai Manzil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360920" y="4937760"/>
            <a:ext cx="192024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60920" y="5029200"/>
            <a:ext cx="19202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1" i="0">
                <a:solidFill>
                  <a:srgbClr val="00D2BF"/>
                </a:solidFill>
                <a:latin typeface="Calibri"/>
              </a:defRPr>
            </a:pPr>
            <a:r>
              <a:t>USTTAD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509760" y="4937760"/>
            <a:ext cx="1920240" cy="640080"/>
          </a:xfrm>
          <a:prstGeom prst="roundRect">
            <a:avLst/>
          </a:prstGeom>
          <a:solidFill>
            <a:srgbClr val="252A3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509760" y="5029200"/>
            <a:ext cx="19202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1" i="0">
                <a:solidFill>
                  <a:srgbClr val="00D2BF"/>
                </a:solidFill>
                <a:latin typeface="Calibri"/>
              </a:defRPr>
            </a:pPr>
            <a:r>
              <a:t>Waqf Development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RESERVATION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9144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D700"/>
                </a:solidFill>
                <a:latin typeface="Calibri"/>
              </a:defRPr>
            </a:pPr>
            <a:r>
              <a:t>Affirmative Action &amp; Inclusion Structure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3566160" cy="43891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356616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828800"/>
            <a:ext cx="3200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FF9933"/>
                </a:solidFill>
                <a:latin typeface="Calibri"/>
              </a:defRPr>
            </a:pPr>
            <a:r>
              <a:t>OBC Categories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377440"/>
            <a:ext cx="32004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Other Backward Classes</a:t>
            </a:r>
            <a:br/>
            <a:r>
              <a:t>reservation includes many</a:t>
            </a:r>
            <a:br/>
            <a:r>
              <a:t>Muslim communities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338328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State OBC lists include</a:t>
            </a:r>
            <a:br/>
            <a:r>
              <a:t>Muslim sub-groups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420624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Access to reserved seats</a:t>
            </a:r>
            <a:br/>
            <a:r>
              <a:t>in education &amp; jobs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502920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Welfare scheme</a:t>
            </a:r>
            <a:br/>
            <a:r>
              <a:t>priority access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97680" y="1645920"/>
            <a:ext cx="3566160" cy="43891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97680" y="1645920"/>
            <a:ext cx="3566160" cy="54864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80560" y="1828800"/>
            <a:ext cx="3200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00D2BF"/>
                </a:solidFill>
                <a:latin typeface="Calibri"/>
              </a:defRPr>
            </a:pPr>
            <a:r>
              <a:t>EWS Reservation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0560" y="2377440"/>
            <a:ext cx="32004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Economically Weaker</a:t>
            </a:r>
            <a:br/>
            <a:r>
              <a:t>Sections -- 10% quota</a:t>
            </a:r>
            <a:br/>
            <a:r>
              <a:t>for all communities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6280" y="338328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Income-based criteria</a:t>
            </a:r>
            <a:br/>
            <a:r>
              <a:t>(below Rs.8 lakh/year)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26280" y="420624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Religion-neutral</a:t>
            </a:r>
            <a:br/>
            <a:r>
              <a:t>economic inclusion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26280" y="502920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Education &amp; employment</a:t>
            </a:r>
            <a:br/>
            <a:r>
              <a:t>opportunities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138160" y="1645920"/>
            <a:ext cx="3566160" cy="43891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138160" y="1645920"/>
            <a:ext cx="3566160" cy="54864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321040" y="1828800"/>
            <a:ext cx="3200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FFD700"/>
                </a:solidFill>
                <a:latin typeface="Calibri"/>
              </a:defRPr>
            </a:pPr>
            <a:r>
              <a:t>ST Inclusion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40" y="2377440"/>
            <a:ext cx="32004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Scheduled Tribe status</a:t>
            </a:r>
            <a:br/>
            <a:r>
              <a:t>for specific groups</a:t>
            </a:r>
            <a:br/>
            <a:r>
              <a:t>in J&amp;K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66760" y="338328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Gujjar community</a:t>
            </a:r>
            <a:br/>
            <a:r>
              <a:t>ST recognition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66760" y="420624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Bakarwal community</a:t>
            </a:r>
            <a:br/>
            <a:r>
              <a:t>ST recognition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66760" y="5029200"/>
            <a:ext cx="3108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  Constitutional protection</a:t>
            </a:r>
            <a:br/>
            <a:r>
              <a:t>&amp; development access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6  |  DIGITAL WELFARE INFRASTRUCTURE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THE JAM TRINITY</a:t>
            </a:r>
          </a:p>
        </p:txBody>
      </p:sp>
      <p:sp>
        <p:nvSpPr>
          <p:cNvPr id="6" name="Oval 5"/>
          <p:cNvSpPr/>
          <p:nvPr/>
        </p:nvSpPr>
        <p:spPr>
          <a:xfrm>
            <a:off x="5166360" y="1645920"/>
            <a:ext cx="1554480" cy="155448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166360" y="192024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F111A"/>
                </a:solidFill>
                <a:latin typeface="Calibri"/>
              </a:defRPr>
            </a:pPr>
            <a:r>
              <a:t>Jan</a:t>
            </a:r>
            <a:br/>
            <a:r>
              <a:t>Dhan</a:t>
            </a:r>
          </a:p>
        </p:txBody>
      </p:sp>
      <p:sp>
        <p:nvSpPr>
          <p:cNvPr id="8" name="Oval 7"/>
          <p:cNvSpPr/>
          <p:nvPr/>
        </p:nvSpPr>
        <p:spPr>
          <a:xfrm>
            <a:off x="2743200" y="3931920"/>
            <a:ext cx="1554480" cy="1554480"/>
          </a:xfrm>
          <a:prstGeom prst="ellipse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743200" y="420624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F111A"/>
                </a:solidFill>
                <a:latin typeface="Calibri"/>
              </a:defRPr>
            </a:pPr>
            <a:r>
              <a:t>Aadhaar</a:t>
            </a:r>
          </a:p>
        </p:txBody>
      </p:sp>
      <p:sp>
        <p:nvSpPr>
          <p:cNvPr id="10" name="Oval 9"/>
          <p:cNvSpPr/>
          <p:nvPr/>
        </p:nvSpPr>
        <p:spPr>
          <a:xfrm>
            <a:off x="7589520" y="3931920"/>
            <a:ext cx="1554480" cy="1554480"/>
          </a:xfrm>
          <a:prstGeom prst="ellipse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589520" y="4206240"/>
            <a:ext cx="1554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F111A"/>
                </a:solidFill>
                <a:latin typeface="Calibri"/>
              </a:defRPr>
            </a:pPr>
            <a:r>
              <a:t>Mobile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89120" y="3474720"/>
            <a:ext cx="33832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3B82F6"/>
                </a:solidFill>
                <a:latin typeface="Calibri"/>
              </a:defRPr>
            </a:pPr>
            <a:r>
              <a:t>DIGITAL WELFARE</a:t>
            </a:r>
            <a:br/>
            <a:r>
              <a:t>DELIVERY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5486400"/>
            <a:ext cx="10332720" cy="73152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3B82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5532120"/>
            <a:ext cx="103327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3B82F6"/>
                </a:solidFill>
                <a:latin typeface="Calibri"/>
              </a:defRPr>
            </a:pPr>
            <a:r>
              <a:t>Rs.30 LAKH CRORE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5897880"/>
            <a:ext cx="103327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Direct Benefit Transfers -- eliminating intermediaries &amp; leakages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7  |  JAMMU &amp; KASHMIR CASE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WELFARE INTEGRATION -- J&amp;K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1828800"/>
            <a:ext cx="3566160" cy="32004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828800"/>
            <a:ext cx="356616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286000"/>
            <a:ext cx="3200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600" b="1" i="0">
                <a:solidFill>
                  <a:srgbClr val="FF9933"/>
                </a:solidFill>
                <a:latin typeface="Calibri"/>
              </a:defRPr>
            </a:pPr>
            <a:r>
              <a:t>22 Lakh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291840"/>
            <a:ext cx="32004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Families covered under</a:t>
            </a:r>
            <a:br/>
            <a:r>
              <a:t>PM-JAY health insurance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97680" y="1828800"/>
            <a:ext cx="3566160" cy="32004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297680" y="1828800"/>
            <a:ext cx="3566160" cy="54864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2286000"/>
            <a:ext cx="3200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600" b="1" i="0">
                <a:solidFill>
                  <a:srgbClr val="00D2BF"/>
                </a:solidFill>
                <a:latin typeface="Calibri"/>
              </a:defRPr>
            </a:pPr>
            <a:r>
              <a:t>3.5 Lakh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3291840"/>
            <a:ext cx="32004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Houses sanctioned under</a:t>
            </a:r>
            <a:br/>
            <a:r>
              <a:t>Pradhan Mantri Awas Yojana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828800"/>
            <a:ext cx="3566160" cy="32004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38160" y="1828800"/>
            <a:ext cx="3566160" cy="54864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21040" y="2286000"/>
            <a:ext cx="3200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600" b="1" i="0">
                <a:solidFill>
                  <a:srgbClr val="FFD700"/>
                </a:solidFill>
                <a:latin typeface="Calibri"/>
              </a:defRPr>
            </a:pPr>
            <a:r>
              <a:t>68 Lakh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21040" y="3291840"/>
            <a:ext cx="32004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Jan Dhan bank accounts</a:t>
            </a:r>
            <a:br/>
            <a:r>
              <a:t>opened in the region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371600" y="5394960"/>
            <a:ext cx="9418320" cy="73152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371600" y="544068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400"/>
              </a:spcBef>
              <a:spcAft>
                <a:spcPts val="200"/>
              </a:spcAft>
              <a:defRPr sz="1500" b="1">
                <a:solidFill>
                  <a:srgbClr val="FF9933"/>
                </a:solidFill>
                <a:latin typeface="Calibri"/>
              </a:defRPr>
            </a:pPr>
            <a:r>
              <a:t>Central schemes extended across the region</a:t>
            </a:r>
          </a:p>
          <a:p>
            <a:pPr algn="ctr">
              <a:spcBef>
                <a:spcPts val="400"/>
              </a:spcBef>
              <a:spcAft>
                <a:spcPts val="200"/>
              </a:spcAft>
              <a:defRPr sz="1200" b="0">
                <a:solidFill>
                  <a:srgbClr val="C8CCD5"/>
                </a:solidFill>
                <a:latin typeface="Calibri"/>
              </a:defRPr>
            </a:pPr>
            <a:r>
              <a:t>Post-Article 370: Full integration into national welfare architecture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8  |  OUTCOMES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MEASURABLE OUTCOMES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4320" y="1828800"/>
            <a:ext cx="2148840" cy="3657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828800"/>
            <a:ext cx="214884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68680" y="2103120"/>
            <a:ext cx="960120" cy="960120"/>
          </a:xfrm>
          <a:prstGeom prst="ellipse">
            <a:avLst/>
          </a:prstGeom>
          <a:solidFill>
            <a:srgbClr val="202638"/>
          </a:solidFill>
          <a:ln w="1905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3246120"/>
            <a:ext cx="19659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9933"/>
                </a:solidFill>
                <a:latin typeface="Calibri"/>
              </a:defRPr>
            </a:pPr>
            <a:r>
              <a:t>Healthcare</a:t>
            </a:r>
            <a:br/>
            <a:r>
              <a:t>Access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4114800"/>
            <a:ext cx="1965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55+ crore covered</a:t>
            </a:r>
            <a:br/>
            <a:r>
              <a:t>under PM-JAY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651760" y="1828800"/>
            <a:ext cx="2148840" cy="3657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2651760" y="1828800"/>
            <a:ext cx="2148840" cy="54864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3246120" y="2103120"/>
            <a:ext cx="960120" cy="960120"/>
          </a:xfrm>
          <a:prstGeom prst="ellipse">
            <a:avLst/>
          </a:prstGeom>
          <a:solidFill>
            <a:srgbClr val="202638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200" y="3246120"/>
            <a:ext cx="19659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00D2BF"/>
                </a:solidFill>
                <a:latin typeface="Calibri"/>
              </a:defRPr>
            </a:pPr>
            <a:r>
              <a:t>Housing</a:t>
            </a:r>
            <a:br/>
            <a:r>
              <a:t>Security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4114800"/>
            <a:ext cx="1965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4.3 crore houses</a:t>
            </a:r>
            <a:br/>
            <a:r>
              <a:t>sanctioned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29200" y="1828800"/>
            <a:ext cx="2148840" cy="3657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29200" y="1828800"/>
            <a:ext cx="2148840" cy="54864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5623560" y="2103120"/>
            <a:ext cx="960120" cy="960120"/>
          </a:xfrm>
          <a:prstGeom prst="ellipse">
            <a:avLst/>
          </a:prstGeom>
          <a:solidFill>
            <a:srgbClr val="202638"/>
          </a:solidFill>
          <a:ln w="1905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120640" y="3246120"/>
            <a:ext cx="19659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D700"/>
                </a:solidFill>
                <a:latin typeface="Calibri"/>
              </a:defRPr>
            </a:pPr>
            <a:r>
              <a:t>Financial</a:t>
            </a:r>
            <a:br/>
            <a:r>
              <a:t>Inclusion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20640" y="4114800"/>
            <a:ext cx="1965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52+ crore bank</a:t>
            </a:r>
            <a:br/>
            <a:r>
              <a:t>accounts opened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406640" y="1828800"/>
            <a:ext cx="2148840" cy="3657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406640" y="1828800"/>
            <a:ext cx="2148840" cy="54864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8001000" y="2103120"/>
            <a:ext cx="960120" cy="960120"/>
          </a:xfrm>
          <a:prstGeom prst="ellipse">
            <a:avLst/>
          </a:prstGeom>
          <a:solidFill>
            <a:srgbClr val="202638"/>
          </a:solidFill>
          <a:ln w="19050">
            <a:solidFill>
              <a:srgbClr val="3B82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498080" y="3246120"/>
            <a:ext cx="19659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3B82F6"/>
                </a:solidFill>
                <a:latin typeface="Calibri"/>
              </a:defRPr>
            </a:pPr>
            <a:r>
              <a:t>Educational</a:t>
            </a:r>
            <a:br/>
            <a:r>
              <a:t>Access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98080" y="4114800"/>
            <a:ext cx="1965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3+ crore minority</a:t>
            </a:r>
            <a:br/>
            <a:r>
              <a:t>students supported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784080" y="1828800"/>
            <a:ext cx="2148840" cy="3657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784080" y="1828800"/>
            <a:ext cx="214884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10378440" y="2103120"/>
            <a:ext cx="960120" cy="960120"/>
          </a:xfrm>
          <a:prstGeom prst="ellipse">
            <a:avLst/>
          </a:prstGeom>
          <a:solidFill>
            <a:srgbClr val="202638"/>
          </a:solidFill>
          <a:ln w="1905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875520" y="3246120"/>
            <a:ext cx="19659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9933"/>
                </a:solidFill>
                <a:latin typeface="Calibri"/>
              </a:defRPr>
            </a:pPr>
            <a:r>
              <a:t>Entrepreneurship</a:t>
            </a:r>
            <a:br/>
            <a:r>
              <a:t>Growth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875520" y="4114800"/>
            <a:ext cx="196596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40+ crore MUDRA</a:t>
            </a:r>
            <a:br/>
            <a:r>
              <a:t>loans disbursed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828800" y="5760720"/>
            <a:ext cx="8503920" cy="50292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828800" y="5833872"/>
            <a:ext cx="850392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 i="0">
                <a:solidFill>
                  <a:srgbClr val="FFD700"/>
                </a:solidFill>
                <a:latin typeface="Calibri"/>
              </a:defRPr>
            </a:pPr>
            <a:r>
              <a:t>Quantifiable progress across all major welfare dimensions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SOCIETAL CHANGES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9144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0D2BF"/>
                </a:solidFill>
                <a:latin typeface="Calibri"/>
              </a:defRPr>
            </a:pPr>
            <a:r>
              <a:t>Qualitative Impacts of Welfare Expansion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11247120" cy="7772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64008" cy="77724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709928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9933"/>
                </a:solidFill>
                <a:latin typeface="Calibri"/>
              </a:defRPr>
            </a:pPr>
            <a:r>
              <a:t>Dignity in Welfare Access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1737360"/>
            <a:ext cx="77724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Citizens receive entitlements through transparent, technology-driven systems -- reducing dependence on intermediaries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560320"/>
            <a:ext cx="11247120" cy="7772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560320"/>
            <a:ext cx="64008" cy="777240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2624327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0D2BF"/>
                </a:solidFill>
                <a:latin typeface="Calibri"/>
              </a:defRPr>
            </a:pPr>
            <a:r>
              <a:t>Women Empowerment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0" y="2651760"/>
            <a:ext cx="77724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Financial inclusion, property ownership, clean energy access -- women as central beneficiaries of welfare architecture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474720"/>
            <a:ext cx="11247120" cy="7772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3474720"/>
            <a:ext cx="64008" cy="77724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3538727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D700"/>
                </a:solidFill>
                <a:latin typeface="Calibri"/>
              </a:defRPr>
            </a:pPr>
            <a:r>
              <a:t>Reduced Economic Vulnerability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0" y="3566160"/>
            <a:ext cx="77724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Health insurance, housing security, and micro-credit create economic safety nets for vulnerable populations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389120"/>
            <a:ext cx="11247120" cy="7772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4389120"/>
            <a:ext cx="64008" cy="77724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4453128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3B82F6"/>
                </a:solidFill>
                <a:latin typeface="Calibri"/>
              </a:defRPr>
            </a:pPr>
            <a:r>
              <a:t>Increased Educational Aspiration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0" y="4480559"/>
            <a:ext cx="77724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Scholarship programs and skill development open pathways for upward mobility among minority youth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5303520"/>
            <a:ext cx="11247120" cy="7772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5303520"/>
            <a:ext cx="64008" cy="77724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5367528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9933"/>
                </a:solidFill>
                <a:latin typeface="Calibri"/>
              </a:defRPr>
            </a:pPr>
            <a:r>
              <a:t>Social Inclusion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0" y="5394959"/>
            <a:ext cx="777240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Universal welfare criteria based on economic need -- not identity -- foster inclusive development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457200" y="274320"/>
            <a:ext cx="502920" cy="50292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347472"/>
            <a:ext cx="50292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1371600"/>
            <a:ext cx="9418320" cy="201168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828800" y="1645920"/>
            <a:ext cx="8503920" cy="1645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200" b="1" i="0">
                <a:solidFill>
                  <a:srgbClr val="FFFFFF"/>
                </a:solidFill>
                <a:latin typeface="Calibri"/>
              </a:defRPr>
            </a:pPr>
            <a:r>
              <a:t>Can large-scale welfare expansion reach</a:t>
            </a:r>
            <a:br/>
            <a:r>
              <a:t>minority communities effectively?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14400" y="4114800"/>
            <a:ext cx="2377440" cy="20116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4114800"/>
            <a:ext cx="237744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51560" y="429768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9933"/>
                </a:solidFill>
                <a:latin typeface="Calibri"/>
              </a:defRPr>
            </a:pPr>
            <a:r>
              <a:t>India's Population</a:t>
            </a:r>
            <a:br/>
            <a:r>
              <a:t>Diversity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5120640"/>
            <a:ext cx="210312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1.4 billion citizens across</a:t>
            </a:r>
            <a:br/>
            <a:r>
              <a:t>religious and cultural groups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0" y="4114800"/>
            <a:ext cx="2377440" cy="20116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657600" y="4114800"/>
            <a:ext cx="2377440" cy="54864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794760" y="429768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0D2BF"/>
                </a:solidFill>
                <a:latin typeface="Calibri"/>
              </a:defRPr>
            </a:pPr>
            <a:r>
              <a:t>Minorities &amp;</a:t>
            </a:r>
            <a:br/>
            <a:r>
              <a:t>Development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94760" y="5120640"/>
            <a:ext cx="210312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Access to welfare for</a:t>
            </a:r>
            <a:br/>
            <a:r>
              <a:t>underserved communities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0" y="4114800"/>
            <a:ext cx="2377440" cy="20116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400800" y="4114800"/>
            <a:ext cx="2377440" cy="54864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37960" y="429768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D700"/>
                </a:solidFill>
                <a:latin typeface="Calibri"/>
              </a:defRPr>
            </a:pPr>
            <a:r>
              <a:t>Welfare Access</a:t>
            </a:r>
            <a:br/>
            <a:r>
              <a:t>Debate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37960" y="5120640"/>
            <a:ext cx="210312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Persistent questions about</a:t>
            </a:r>
            <a:br/>
            <a:r>
              <a:t>equitable distribution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44000" y="4114800"/>
            <a:ext cx="2377440" cy="20116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144000" y="4114800"/>
            <a:ext cx="2377440" cy="54864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60" y="429768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3B82F6"/>
                </a:solidFill>
                <a:latin typeface="Calibri"/>
              </a:defRPr>
            </a:pPr>
            <a:r>
              <a:t>Data-Driven</a:t>
            </a:r>
            <a:br/>
            <a:r>
              <a:t>Analysis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60" y="5120640"/>
            <a:ext cx="210312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Evidence-based assessment</a:t>
            </a:r>
            <a:br/>
            <a:r>
              <a:t>using official sources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9  |  GLOBAL CONTEXT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FFFFFF"/>
                </a:solidFill>
                <a:latin typeface="Calibri"/>
              </a:defRPr>
            </a:pPr>
            <a:r>
              <a:t>WELFARE EXPANSION IN COMPARATIVE PERSPECTIVE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4320" y="1828800"/>
            <a:ext cx="2743200" cy="34747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1828800"/>
            <a:ext cx="274320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65760" y="2011680"/>
            <a:ext cx="2560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9933"/>
                </a:solidFill>
                <a:latin typeface="Calibri"/>
              </a:defRPr>
            </a:pPr>
            <a:r>
              <a:t>BRAZIL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79" y="2560320"/>
            <a:ext cx="24688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Calibri"/>
              </a:defRPr>
            </a:pPr>
            <a:r>
              <a:t>Bolsa Familia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79" y="3200400"/>
            <a:ext cx="246888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~14 million families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79" y="4206240"/>
            <a:ext cx="24688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1">
                <a:solidFill>
                  <a:srgbClr val="8A8F9E"/>
                </a:solidFill>
                <a:latin typeface="Calibri"/>
              </a:defRPr>
            </a:pPr>
            <a:r>
              <a:t>Cash transfer focus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91839" y="1828800"/>
            <a:ext cx="2743200" cy="34747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91839" y="1828800"/>
            <a:ext cx="2743200" cy="54864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383279" y="2011680"/>
            <a:ext cx="2560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0D2BF"/>
                </a:solidFill>
                <a:latin typeface="Calibri"/>
              </a:defRPr>
            </a:pPr>
            <a:r>
              <a:t>CHINA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28999" y="2560320"/>
            <a:ext cx="24688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Calibri"/>
              </a:defRPr>
            </a:pPr>
            <a:r>
              <a:t>Dibao System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28999" y="3200400"/>
            <a:ext cx="246888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~70 million persons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28999" y="4206240"/>
            <a:ext cx="24688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1">
                <a:solidFill>
                  <a:srgbClr val="8A8F9E"/>
                </a:solidFill>
                <a:latin typeface="Calibri"/>
              </a:defRPr>
            </a:pPr>
            <a:r>
              <a:t>Minimum income guarantee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309359" y="1828800"/>
            <a:ext cx="2743200" cy="347472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309359" y="1828800"/>
            <a:ext cx="2743200" cy="54864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799" y="2011680"/>
            <a:ext cx="2560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D700"/>
                </a:solidFill>
                <a:latin typeface="Calibri"/>
              </a:defRPr>
            </a:pPr>
            <a:r>
              <a:t>INDONESIA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560320"/>
            <a:ext cx="24688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Calibri"/>
              </a:defRPr>
            </a:pPr>
            <a:r>
              <a:t>PKH Program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200400"/>
            <a:ext cx="246888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~10 million families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4206240"/>
            <a:ext cx="24688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1">
                <a:solidFill>
                  <a:srgbClr val="8A8F9E"/>
                </a:solidFill>
                <a:latin typeface="Calibri"/>
              </a:defRPr>
            </a:pPr>
            <a:r>
              <a:t>Conditional cash transfer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326880" y="1828800"/>
            <a:ext cx="2743200" cy="38404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326880" y="1828800"/>
            <a:ext cx="2743200" cy="54864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19" y="2011680"/>
            <a:ext cx="2560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3B82F6"/>
                </a:solidFill>
                <a:latin typeface="Calibri"/>
              </a:defRPr>
            </a:pPr>
            <a:r>
              <a:t>INDIA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464040" y="2560320"/>
            <a:ext cx="24688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Calibri"/>
              </a:defRPr>
            </a:pPr>
            <a:r>
              <a:t>Multi-Sector Welfare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64040" y="3200400"/>
            <a:ext cx="246888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55+ crore health</a:t>
            </a:r>
            <a:br/>
            <a:r>
              <a:t>52+ crore banking</a:t>
            </a:r>
            <a:br/>
            <a:r>
              <a:t>40+ crore MUDRA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464040" y="4206240"/>
            <a:ext cx="246888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1">
                <a:solidFill>
                  <a:srgbClr val="8A8F9E"/>
                </a:solidFill>
                <a:latin typeface="Calibri"/>
              </a:defRPr>
            </a:pPr>
            <a:r>
              <a:t>Digital delivery model (JAM)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371600" y="5943600"/>
            <a:ext cx="9418320" cy="4572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3B82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371600" y="5989320"/>
            <a:ext cx="9418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3B82F6"/>
                </a:solidFill>
                <a:latin typeface="Calibri"/>
              </a:defRPr>
            </a:pPr>
            <a:r>
              <a:t>India's multi-sector digital welfare delivery model -- largest in scale globally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10  |  POLICY LESSONS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KEY INSIGHTS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645920"/>
            <a:ext cx="10698480" cy="10058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914400" y="1810512"/>
            <a:ext cx="685800" cy="68580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892808"/>
            <a:ext cx="685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1737360"/>
            <a:ext cx="36576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FF9933"/>
                </a:solidFill>
                <a:latin typeface="Calibri"/>
              </a:defRPr>
            </a:pPr>
            <a:r>
              <a:t>Universal Mega-Schemes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28800" y="2148840"/>
            <a:ext cx="9144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Large-scale programs with economic eligibility enable broad-based inclusion across all communities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" y="2834640"/>
            <a:ext cx="10698480" cy="10058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914400" y="2999232"/>
            <a:ext cx="685800" cy="685800"/>
          </a:xfrm>
          <a:prstGeom prst="ellipse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081528"/>
            <a:ext cx="685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2926080"/>
            <a:ext cx="36576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00D2BF"/>
                </a:solidFill>
                <a:latin typeface="Calibri"/>
              </a:defRPr>
            </a:pPr>
            <a:r>
              <a:t>Targeted Minority Programs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3337560"/>
            <a:ext cx="9144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Complementary schemes specifically designed for minority education, skills, and cultural preservation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4023360"/>
            <a:ext cx="10698480" cy="10058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914400" y="4187952"/>
            <a:ext cx="685800" cy="685800"/>
          </a:xfrm>
          <a:prstGeom prst="ellipse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270248"/>
            <a:ext cx="685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4114800"/>
            <a:ext cx="36576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FFD700"/>
                </a:solidFill>
                <a:latin typeface="Calibri"/>
              </a:defRPr>
            </a:pPr>
            <a:r>
              <a:t>Digital Delivery Infrastructure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28800" y="4526280"/>
            <a:ext cx="9144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JAM Trinity + DBT creates transparent, leakage-proof welfare distribution at unprecedented scale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31520" y="5212080"/>
            <a:ext cx="10698480" cy="100584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914400" y="5376672"/>
            <a:ext cx="685800" cy="685800"/>
          </a:xfrm>
          <a:prstGeom prst="ellipse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5458968"/>
            <a:ext cx="685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28800" y="5303520"/>
            <a:ext cx="36576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800" b="1" i="0">
                <a:solidFill>
                  <a:srgbClr val="3B82F6"/>
                </a:solidFill>
                <a:latin typeface="Calibri"/>
              </a:defRPr>
            </a:pPr>
            <a:r>
              <a:t>Scale of Welfare Coverage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5715000"/>
            <a:ext cx="914400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C8CCD5"/>
                </a:solidFill>
                <a:latin typeface="Calibri"/>
              </a:defRPr>
            </a:pPr>
            <a:r>
              <a:t>Numbers reaching hundreds of crores -- transforming welfare from incremental to transformational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IMPLEMENTATION CHALLENGES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320" y="1645920"/>
            <a:ext cx="2148840" cy="38404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5431536"/>
            <a:ext cx="214884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2194560"/>
            <a:ext cx="1965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 i="0">
                <a:solidFill>
                  <a:srgbClr val="FF9933"/>
                </a:solidFill>
                <a:latin typeface="Calibri"/>
              </a:defRPr>
            </a:pPr>
            <a:r>
              <a:t>Awareness</a:t>
            </a:r>
            <a:br/>
            <a:r>
              <a:t>Gaps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3291840"/>
            <a:ext cx="196596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Many eligible</a:t>
            </a:r>
            <a:br/>
            <a:r>
              <a:t>beneficiaries remain</a:t>
            </a:r>
            <a:br/>
            <a:r>
              <a:t>unaware of schemes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651760" y="1645920"/>
            <a:ext cx="2148840" cy="38404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651760" y="5431536"/>
            <a:ext cx="2148840" cy="54864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0" y="2194560"/>
            <a:ext cx="1965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 i="0">
                <a:solidFill>
                  <a:srgbClr val="00D2BF"/>
                </a:solidFill>
                <a:latin typeface="Calibri"/>
              </a:defRPr>
            </a:pPr>
            <a:r>
              <a:t>Documentation</a:t>
            </a:r>
            <a:br/>
            <a:r>
              <a:t>Barriers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3291840"/>
            <a:ext cx="196596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ID and paperwork</a:t>
            </a:r>
            <a:br/>
            <a:r>
              <a:t>requirements can</a:t>
            </a:r>
            <a:br/>
            <a:r>
              <a:t>exclude vulnerable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0" y="1645920"/>
            <a:ext cx="2148840" cy="38404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029200" y="5431536"/>
            <a:ext cx="2148840" cy="54864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120640" y="2194560"/>
            <a:ext cx="1965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 i="0">
                <a:solidFill>
                  <a:srgbClr val="FFD700"/>
                </a:solidFill>
                <a:latin typeface="Calibri"/>
              </a:defRPr>
            </a:pPr>
            <a:r>
              <a:t>Last-Mile</a:t>
            </a:r>
            <a:br/>
            <a:r>
              <a:t>Delivery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20640" y="3291840"/>
            <a:ext cx="196596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Remote areas face</a:t>
            </a:r>
            <a:br/>
            <a:r>
              <a:t>challenges in</a:t>
            </a:r>
            <a:br/>
            <a:r>
              <a:t>service access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06640" y="1645920"/>
            <a:ext cx="2148840" cy="38404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406640" y="5431536"/>
            <a:ext cx="2148840" cy="54864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498080" y="2194560"/>
            <a:ext cx="1965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 i="0">
                <a:solidFill>
                  <a:srgbClr val="3B82F6"/>
                </a:solidFill>
                <a:latin typeface="Calibri"/>
              </a:defRPr>
            </a:pPr>
            <a:r>
              <a:t>Service Quality</a:t>
            </a:r>
            <a:br/>
            <a:r>
              <a:t>Variation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98080" y="3291840"/>
            <a:ext cx="196596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Implementation</a:t>
            </a:r>
            <a:br/>
            <a:r>
              <a:t>quality varies</a:t>
            </a:r>
            <a:br/>
            <a:r>
              <a:t>across states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784080" y="1645920"/>
            <a:ext cx="2148840" cy="38404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784080" y="5431536"/>
            <a:ext cx="214884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875520" y="2194560"/>
            <a:ext cx="1965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 i="0">
                <a:solidFill>
                  <a:srgbClr val="FF9933"/>
                </a:solidFill>
                <a:latin typeface="Calibri"/>
              </a:defRPr>
            </a:pPr>
            <a:r>
              <a:t>Digital Access</a:t>
            </a:r>
            <a:br/>
            <a:r>
              <a:t>Challenges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875520" y="3291840"/>
            <a:ext cx="196596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0">
                <a:solidFill>
                  <a:srgbClr val="C8CCD5"/>
                </a:solidFill>
                <a:latin typeface="Calibri"/>
              </a:defRPr>
            </a:pPr>
            <a:r>
              <a:t>Digital literacy and</a:t>
            </a:r>
            <a:br/>
            <a:r>
              <a:t>connectivity gaps</a:t>
            </a:r>
            <a:br/>
            <a:r>
              <a:t>in rural areas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5760720"/>
            <a:ext cx="106984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 i="1">
                <a:solidFill>
                  <a:srgbClr val="8A8F9E"/>
                </a:solidFill>
                <a:latin typeface="Calibri"/>
              </a:defRPr>
            </a:pPr>
            <a:r>
              <a:t>Acknowledging challenges is essential for strengthening welfare delivery mechanisms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CONCLUSION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RESEARCH FINDINGS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011680"/>
            <a:ext cx="10698480" cy="18288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97280" y="2286000"/>
            <a:ext cx="914400" cy="91440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2468880"/>
            <a:ext cx="914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0F111A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194560"/>
            <a:ext cx="8686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 i="0">
                <a:solidFill>
                  <a:srgbClr val="FF9933"/>
                </a:solidFill>
                <a:latin typeface="Calibri"/>
              </a:defRPr>
            </a:pPr>
            <a:r>
              <a:t>WELFARE EXPANSION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0" y="2743200"/>
            <a:ext cx="86868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 i="0">
                <a:solidFill>
                  <a:srgbClr val="C8CCD5"/>
                </a:solidFill>
                <a:latin typeface="Calibri"/>
              </a:defRPr>
            </a:pPr>
            <a:r>
              <a:t>Large-scale welfare expansion has significantly expanded coverage across healthcare, housing, financial inclusion, education, and entrepreneurship sectors.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" y="4206240"/>
            <a:ext cx="10698480" cy="18288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1097280" y="4480560"/>
            <a:ext cx="914400" cy="914400"/>
          </a:xfrm>
          <a:prstGeom prst="ellipse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4663440"/>
            <a:ext cx="914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0F111A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4389120"/>
            <a:ext cx="8686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000" b="1" i="0">
                <a:solidFill>
                  <a:srgbClr val="00D2BF"/>
                </a:solidFill>
                <a:latin typeface="Calibri"/>
              </a:defRPr>
            </a:pPr>
            <a:r>
              <a:t>MINORITY INCLUSION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0" y="4937760"/>
            <a:ext cx="86868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0" i="0">
                <a:solidFill>
                  <a:srgbClr val="C8CCD5"/>
                </a:solidFill>
                <a:latin typeface="Calibri"/>
              </a:defRPr>
            </a:pPr>
            <a:r>
              <a:t>Minority communities have benefited through both universal programs with economic eligibility criteria and targeted programs designed specifically for minority welfare.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D1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914400" y="1828800"/>
            <a:ext cx="10332720" cy="32004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941832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D700"/>
                </a:solidFill>
                <a:latin typeface="Georgia"/>
              </a:defRPr>
            </a:pPr>
            <a:r>
              <a:t>The true measure of welfare success</a:t>
            </a:r>
            <a:br/>
            <a:r>
              <a:t>lies in whether health, education,</a:t>
            </a:r>
            <a:br/>
            <a:r>
              <a:t>housing, and opportunity become</a:t>
            </a:r>
            <a:br/>
            <a:r>
              <a:t>accessible to all citizens.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5669280"/>
            <a:ext cx="85039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0" i="1">
                <a:solidFill>
                  <a:srgbClr val="8A8F9E"/>
                </a:solidFill>
                <a:latin typeface="Calibri"/>
              </a:defRPr>
            </a:pPr>
            <a:r>
              <a:t>-- From the Research Findings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2743200" y="1371600"/>
            <a:ext cx="6675120" cy="41148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303520" y="1645920"/>
            <a:ext cx="1554480" cy="155448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303520" y="1965960"/>
            <a:ext cx="155448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600" b="1" i="0">
                <a:solidFill>
                  <a:srgbClr val="0F111A"/>
                </a:solidFill>
                <a:latin typeface="Calibri"/>
              </a:defRPr>
            </a:pPr>
            <a:r>
              <a:t>KC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80" y="3474720"/>
            <a:ext cx="630936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8A8F9E"/>
                </a:solidFill>
                <a:latin typeface="Calibri"/>
              </a:defRPr>
            </a:pPr>
            <a:r>
              <a:t>CREATED BY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6080" y="3840480"/>
            <a:ext cx="630936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FFFFFF"/>
                </a:solidFill>
                <a:latin typeface="Calibri"/>
              </a:defRPr>
            </a:pPr>
            <a:r>
              <a:t>Kallol Chakrabarti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6080" y="4572000"/>
            <a:ext cx="63093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0" i="0">
                <a:solidFill>
                  <a:srgbClr val="FF9933"/>
                </a:solidFill>
                <a:latin typeface="Calibri"/>
              </a:defRPr>
            </a:pPr>
            <a:r>
              <a:t>Global Independent Researcher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0" y="5760720"/>
            <a:ext cx="3017520" cy="4572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5806440"/>
            <a:ext cx="30175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0D2BF"/>
                </a:solidFill>
                <a:latin typeface="Calibri"/>
              </a:defRPr>
            </a:pPr>
            <a:r>
              <a:t>February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1.  National Health Authority -- Ayushman Bharat PM-JAY Official Data (nha.gov.in)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29967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2.  Ministry of Finance -- Pradhan Mantri Jan Dhan Yojana Portal (pmjdy.gov.in)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88336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3.  MUDRA -- Pradhan Mantri MUDRA Yojana Official Statistics (mudra.org.in)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346704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4.  Ministry of Housing -- PMAY Dashboard and Progress Reports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005072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5.  Ministry of Petroleum -- Pradhan Mantri Ujjwala Yojana Data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663440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6.  Ministry of Minority Affairs -- Scholarship and Welfare Program Data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5321808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7.  Ministry of Skill Development -- PMKVY, Seekho aur Kamao Reports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371600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8.  Direct Benefit Transfer Portal -- Government of India (dbtbharat.gov.in)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2029967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9.  Census of India and Socio-Economic Caste Census (SECC) 2011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688336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10. Press Information Bureau (PIB) -- Government of India Press Releases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3346704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11. Reserve Bank of India -- Financial Inclusion Reports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005072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12. NITI Aayog -- SDG India Index and Development Reports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4663440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13. Ministry of Home Affairs -- J&amp;K Administrative Data Post-2019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5321808"/>
            <a:ext cx="5303520" cy="5943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14. World Bank -- Poverty and Equity Brief, India (2025)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6126480"/>
            <a:ext cx="106984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0" i="1">
                <a:solidFill>
                  <a:srgbClr val="8A8F9E"/>
                </a:solidFill>
                <a:latin typeface="Calibri"/>
              </a:defRPr>
            </a:pPr>
            <a:r>
              <a:t>All data sourced from official Government of India portals and publications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WHY THIS STUDY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554480"/>
            <a:ext cx="10698480" cy="73152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621792" y="1417320"/>
            <a:ext cx="320040" cy="320040"/>
          </a:xfrm>
          <a:prstGeom prst="ellipse">
            <a:avLst/>
          </a:prstGeom>
          <a:solidFill>
            <a:srgbClr val="FF9933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874519"/>
            <a:ext cx="6400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2014</a:t>
            </a:r>
          </a:p>
        </p:txBody>
      </p:sp>
      <p:sp>
        <p:nvSpPr>
          <p:cNvPr id="7" name="Oval 6"/>
          <p:cNvSpPr/>
          <p:nvPr/>
        </p:nvSpPr>
        <p:spPr>
          <a:xfrm>
            <a:off x="2359152" y="1417320"/>
            <a:ext cx="320040" cy="3200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194560" y="1874519"/>
            <a:ext cx="6400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2016</a:t>
            </a:r>
          </a:p>
        </p:txBody>
      </p:sp>
      <p:sp>
        <p:nvSpPr>
          <p:cNvPr id="9" name="Oval 8"/>
          <p:cNvSpPr/>
          <p:nvPr/>
        </p:nvSpPr>
        <p:spPr>
          <a:xfrm>
            <a:off x="4096511" y="1417320"/>
            <a:ext cx="320040" cy="3200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931920" y="1874519"/>
            <a:ext cx="6400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2018</a:t>
            </a:r>
          </a:p>
        </p:txBody>
      </p:sp>
      <p:sp>
        <p:nvSpPr>
          <p:cNvPr id="11" name="Oval 10"/>
          <p:cNvSpPr/>
          <p:nvPr/>
        </p:nvSpPr>
        <p:spPr>
          <a:xfrm>
            <a:off x="5833871" y="1417320"/>
            <a:ext cx="320040" cy="3200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669279" y="1874519"/>
            <a:ext cx="6400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2020</a:t>
            </a:r>
          </a:p>
        </p:txBody>
      </p:sp>
      <p:sp>
        <p:nvSpPr>
          <p:cNvPr id="13" name="Oval 12"/>
          <p:cNvSpPr/>
          <p:nvPr/>
        </p:nvSpPr>
        <p:spPr>
          <a:xfrm>
            <a:off x="7571232" y="1417320"/>
            <a:ext cx="320040" cy="3200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406640" y="1874519"/>
            <a:ext cx="6400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2022</a:t>
            </a:r>
          </a:p>
        </p:txBody>
      </p:sp>
      <p:sp>
        <p:nvSpPr>
          <p:cNvPr id="15" name="Oval 14"/>
          <p:cNvSpPr/>
          <p:nvPr/>
        </p:nvSpPr>
        <p:spPr>
          <a:xfrm>
            <a:off x="9308592" y="1417320"/>
            <a:ext cx="320040" cy="3200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0" y="1874519"/>
            <a:ext cx="6400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2024</a:t>
            </a:r>
          </a:p>
        </p:txBody>
      </p:sp>
      <p:sp>
        <p:nvSpPr>
          <p:cNvPr id="17" name="Oval 16"/>
          <p:cNvSpPr/>
          <p:nvPr/>
        </p:nvSpPr>
        <p:spPr>
          <a:xfrm>
            <a:off x="11045952" y="1417320"/>
            <a:ext cx="320040" cy="320040"/>
          </a:xfrm>
          <a:prstGeom prst="ellipse">
            <a:avLst/>
          </a:prstGeom>
          <a:solidFill>
            <a:srgbClr val="FF9933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59" y="1874519"/>
            <a:ext cx="6400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2025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2286000"/>
            <a:ext cx="9144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D700"/>
                </a:solidFill>
                <a:latin typeface="Calibri"/>
              </a:defRPr>
            </a:pPr>
            <a:r>
              <a:t>A Decade of Policy Expansion  -&gt;  Comprehensive Analysis Required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3108960"/>
            <a:ext cx="2560320" cy="27432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68680" y="3291840"/>
            <a:ext cx="73152" cy="237744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97280" y="3383279"/>
            <a:ext cx="201168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 i="0">
                <a:solidFill>
                  <a:srgbClr val="FF9933"/>
                </a:solidFill>
                <a:latin typeface="Calibri"/>
              </a:defRPr>
            </a:pPr>
            <a:r>
              <a:t>50+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" y="4206240"/>
            <a:ext cx="201168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Welfare Schemes</a:t>
            </a:r>
            <a:br/>
            <a:r>
              <a:t>Examined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11880" y="3108960"/>
            <a:ext cx="2560320" cy="27432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749040" y="3291840"/>
            <a:ext cx="73152" cy="2377440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77640" y="3383279"/>
            <a:ext cx="201168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 i="0">
                <a:solidFill>
                  <a:srgbClr val="00D2BF"/>
                </a:solidFill>
                <a:latin typeface="Calibri"/>
              </a:defRPr>
            </a:pPr>
            <a:r>
              <a:t>Official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77640" y="4206240"/>
            <a:ext cx="201168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Government Data</a:t>
            </a:r>
            <a:br/>
            <a:r>
              <a:t>Sources Only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92240" y="3108960"/>
            <a:ext cx="2560320" cy="27432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629400" y="3291840"/>
            <a:ext cx="73152" cy="237744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858000" y="3383279"/>
            <a:ext cx="201168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 i="0">
                <a:solidFill>
                  <a:srgbClr val="FFD700"/>
                </a:solidFill>
                <a:latin typeface="Calibri"/>
              </a:defRPr>
            </a:pPr>
            <a:r>
              <a:t>Minority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58000" y="4206240"/>
            <a:ext cx="201168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Inclusion Focus</a:t>
            </a:r>
            <a:br/>
            <a:r>
              <a:t>Across Programs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372600" y="3108960"/>
            <a:ext cx="2560320" cy="27432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9509760" y="3291840"/>
            <a:ext cx="73152" cy="237744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738360" y="3383279"/>
            <a:ext cx="201168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400" b="1" i="0">
                <a:solidFill>
                  <a:srgbClr val="3B82F6"/>
                </a:solidFill>
                <a:latin typeface="Calibri"/>
              </a:defRPr>
            </a:pPr>
            <a:r>
              <a:t>J&amp;K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38360" y="4206240"/>
            <a:ext cx="201168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Development</a:t>
            </a:r>
            <a:br/>
            <a:r>
              <a:t>Dimension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RESEARCH APPROACH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2011680" cy="29260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43000" y="1828800"/>
            <a:ext cx="640080" cy="64008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20240"/>
            <a:ext cx="640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65176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FFFF"/>
                </a:solidFill>
                <a:latin typeface="Calibri"/>
              </a:defRPr>
            </a:pPr>
            <a:r>
              <a:t>Data</a:t>
            </a:r>
            <a:br/>
            <a:r>
              <a:t>Aggregation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47472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Collection from</a:t>
            </a:r>
            <a:br/>
            <a:r>
              <a:t>official sources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77440" y="2834640"/>
            <a:ext cx="457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FF9933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88920" y="1645920"/>
            <a:ext cx="2011680" cy="29260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3474720" y="1828800"/>
            <a:ext cx="640080" cy="640080"/>
          </a:xfrm>
          <a:prstGeom prst="ellipse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74720" y="1920240"/>
            <a:ext cx="640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80360" y="265176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FFFF"/>
                </a:solidFill>
                <a:latin typeface="Calibri"/>
              </a:defRPr>
            </a:pPr>
            <a:r>
              <a:t>Scheme</a:t>
            </a:r>
            <a:br/>
            <a:r>
              <a:t>Categorization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80360" y="347472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Sector-wise</a:t>
            </a:r>
            <a:br/>
            <a:r>
              <a:t>classification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09160" y="2834640"/>
            <a:ext cx="457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00D2BF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120640" y="1645920"/>
            <a:ext cx="2011680" cy="29260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5806440" y="1828800"/>
            <a:ext cx="640080" cy="640080"/>
          </a:xfrm>
          <a:prstGeom prst="ellipse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806440" y="1920240"/>
            <a:ext cx="640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2079" y="265176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FFFF"/>
                </a:solidFill>
                <a:latin typeface="Calibri"/>
              </a:defRPr>
            </a:pPr>
            <a:r>
              <a:t>Quantitative</a:t>
            </a:r>
            <a:br/>
            <a:r>
              <a:t>Analysis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2079" y="347472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Statistical review</a:t>
            </a:r>
            <a:br/>
            <a:r>
              <a:t>of coverage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40879" y="2834640"/>
            <a:ext cx="457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FFD700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452359" y="1645920"/>
            <a:ext cx="2011680" cy="29260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8138159" y="1828800"/>
            <a:ext cx="640080" cy="640080"/>
          </a:xfrm>
          <a:prstGeom prst="ellipse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38159" y="1920240"/>
            <a:ext cx="640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43799" y="265176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FFFF"/>
                </a:solidFill>
                <a:latin typeface="Calibri"/>
              </a:defRPr>
            </a:pPr>
            <a:r>
              <a:t>Cross-Scheme</a:t>
            </a:r>
            <a:br/>
            <a:r>
              <a:t>Synthesis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43799" y="347472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Inter-program</a:t>
            </a:r>
            <a:br/>
            <a:r>
              <a:t>pattern analysis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72599" y="2834640"/>
            <a:ext cx="457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400" b="1" i="0">
                <a:solidFill>
                  <a:srgbClr val="3B82F6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9784080" y="1645920"/>
            <a:ext cx="2011680" cy="292608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469880" y="1828800"/>
            <a:ext cx="640080" cy="64008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469880" y="1920240"/>
            <a:ext cx="640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200" b="1" i="0">
                <a:solidFill>
                  <a:srgbClr val="0F111A"/>
                </a:solidFill>
                <a:latin typeface="Calibri"/>
              </a:defRPr>
            </a:pPr>
            <a:r>
              <a:t>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875519" y="265176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FFFF"/>
                </a:solidFill>
                <a:latin typeface="Calibri"/>
              </a:defRPr>
            </a:pPr>
            <a:r>
              <a:t>Impact</a:t>
            </a:r>
            <a:br/>
            <a:r>
              <a:t>Assessment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875519" y="3474720"/>
            <a:ext cx="18288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C8CCD5"/>
                </a:solidFill>
                <a:latin typeface="Calibri"/>
              </a:defRPr>
            </a:pPr>
            <a:r>
              <a:t>Outcome evaluation</a:t>
            </a:r>
            <a:br/>
            <a:r>
              <a:t>and findings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286000" y="5029200"/>
            <a:ext cx="7589520" cy="68580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2286000" y="5120640"/>
            <a:ext cx="75895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D700"/>
                </a:solidFill>
                <a:latin typeface="Calibri"/>
              </a:defRPr>
            </a:pPr>
            <a:r>
              <a:t>Only official government sources used  --  No third-party estimates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1  |  SCALE OF WELFARE EXPANSION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INDIA'S WELFARE ARCHITECTURE</a:t>
            </a:r>
          </a:p>
        </p:txBody>
      </p:sp>
      <p:sp>
        <p:nvSpPr>
          <p:cNvPr id="6" name="Oval 5"/>
          <p:cNvSpPr/>
          <p:nvPr/>
        </p:nvSpPr>
        <p:spPr>
          <a:xfrm>
            <a:off x="5120640" y="3108959"/>
            <a:ext cx="1280160" cy="1280160"/>
          </a:xfrm>
          <a:prstGeom prst="ellipse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166359" y="3520439"/>
            <a:ext cx="11887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1" i="0">
                <a:solidFill>
                  <a:srgbClr val="0F111A"/>
                </a:solidFill>
                <a:latin typeface="Calibri"/>
              </a:defRPr>
            </a:pPr>
            <a:r>
              <a:t>WELFARE</a:t>
            </a:r>
            <a:br/>
            <a:r>
              <a:t>ECOSYSTEM</a:t>
            </a:r>
          </a:p>
        </p:txBody>
      </p:sp>
      <p:sp>
        <p:nvSpPr>
          <p:cNvPr id="8" name="Oval 7"/>
          <p:cNvSpPr/>
          <p:nvPr/>
        </p:nvSpPr>
        <p:spPr>
          <a:xfrm>
            <a:off x="5257800" y="1142999"/>
            <a:ext cx="1005840" cy="10058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257800" y="1371599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 i="0">
                <a:solidFill>
                  <a:srgbClr val="00D2BF"/>
                </a:solidFill>
                <a:latin typeface="Calibri"/>
              </a:defRPr>
            </a:pPr>
            <a:r>
              <a:t>Healthcare</a:t>
            </a:r>
          </a:p>
        </p:txBody>
      </p:sp>
      <p:sp>
        <p:nvSpPr>
          <p:cNvPr id="10" name="Oval 9"/>
          <p:cNvSpPr/>
          <p:nvPr/>
        </p:nvSpPr>
        <p:spPr>
          <a:xfrm>
            <a:off x="6902085" y="1934846"/>
            <a:ext cx="1005840" cy="10058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902085" y="2163446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 i="0">
                <a:solidFill>
                  <a:srgbClr val="FFD700"/>
                </a:solidFill>
                <a:latin typeface="Calibri"/>
              </a:defRPr>
            </a:pPr>
            <a:r>
              <a:t>Housing</a:t>
            </a:r>
          </a:p>
        </p:txBody>
      </p:sp>
      <p:sp>
        <p:nvSpPr>
          <p:cNvPr id="12" name="Oval 11"/>
          <p:cNvSpPr/>
          <p:nvPr/>
        </p:nvSpPr>
        <p:spPr>
          <a:xfrm>
            <a:off x="7308190" y="3714108"/>
            <a:ext cx="1005840" cy="10058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3B82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08190" y="3942708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 i="0">
                <a:solidFill>
                  <a:srgbClr val="3B82F6"/>
                </a:solidFill>
                <a:latin typeface="Calibri"/>
              </a:defRPr>
            </a:pPr>
            <a:r>
              <a:t>Financial</a:t>
            </a:r>
            <a:br/>
            <a:r>
              <a:t>Inclusion</a:t>
            </a:r>
          </a:p>
        </p:txBody>
      </p:sp>
      <p:sp>
        <p:nvSpPr>
          <p:cNvPr id="14" name="Oval 13"/>
          <p:cNvSpPr/>
          <p:nvPr/>
        </p:nvSpPr>
        <p:spPr>
          <a:xfrm>
            <a:off x="6170309" y="5140965"/>
            <a:ext cx="1005840" cy="10058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0309" y="5369565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 i="0">
                <a:solidFill>
                  <a:srgbClr val="FF9933"/>
                </a:solidFill>
                <a:latin typeface="Calibri"/>
              </a:defRPr>
            </a:pPr>
            <a:r>
              <a:t>Education</a:t>
            </a:r>
          </a:p>
        </p:txBody>
      </p:sp>
      <p:sp>
        <p:nvSpPr>
          <p:cNvPr id="16" name="Oval 15"/>
          <p:cNvSpPr/>
          <p:nvPr/>
        </p:nvSpPr>
        <p:spPr>
          <a:xfrm>
            <a:off x="4345290" y="5140965"/>
            <a:ext cx="1005840" cy="10058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45290" y="5369565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 i="0">
                <a:solidFill>
                  <a:srgbClr val="00D2BF"/>
                </a:solidFill>
                <a:latin typeface="Calibri"/>
              </a:defRPr>
            </a:pPr>
            <a:r>
              <a:t>Skill</a:t>
            </a:r>
            <a:br/>
            <a:r>
              <a:t>Development</a:t>
            </a:r>
          </a:p>
        </p:txBody>
      </p:sp>
      <p:sp>
        <p:nvSpPr>
          <p:cNvPr id="18" name="Oval 17"/>
          <p:cNvSpPr/>
          <p:nvPr/>
        </p:nvSpPr>
        <p:spPr>
          <a:xfrm>
            <a:off x="3207409" y="3714108"/>
            <a:ext cx="1005840" cy="10058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207409" y="3942708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 i="0">
                <a:solidFill>
                  <a:srgbClr val="FFD700"/>
                </a:solidFill>
                <a:latin typeface="Calibri"/>
              </a:defRPr>
            </a:pPr>
            <a:r>
              <a:t>Entrepre-</a:t>
            </a:r>
            <a:br/>
            <a:r>
              <a:t>neurship</a:t>
            </a:r>
          </a:p>
        </p:txBody>
      </p:sp>
      <p:sp>
        <p:nvSpPr>
          <p:cNvPr id="20" name="Oval 19"/>
          <p:cNvSpPr/>
          <p:nvPr/>
        </p:nvSpPr>
        <p:spPr>
          <a:xfrm>
            <a:off x="3613514" y="1934846"/>
            <a:ext cx="1005840" cy="100584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13514" y="2163446"/>
            <a:ext cx="10058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1" i="0">
                <a:solidFill>
                  <a:srgbClr val="FF9933"/>
                </a:solidFill>
                <a:latin typeface="Calibri"/>
              </a:defRPr>
            </a:pPr>
            <a:r>
              <a:t>Women</a:t>
            </a:r>
            <a:br/>
            <a:r>
              <a:t>Empowerment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31520" y="5760720"/>
            <a:ext cx="5029200" cy="50292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5806440"/>
            <a:ext cx="4754880" cy="4114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9933"/>
                </a:solidFill>
                <a:latin typeface="Calibri"/>
              </a:defRPr>
            </a:pPr>
            <a:r>
              <a:t>A multi-sector welfare ecosystem -- unprecedented in scope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WELFARE EXPANSION AT HISTORIC SCALE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645920"/>
            <a:ext cx="2057400" cy="32004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645920"/>
            <a:ext cx="205740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011680"/>
            <a:ext cx="1874519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9933"/>
                </a:solidFill>
                <a:latin typeface="Calibri"/>
              </a:defRPr>
            </a:pPr>
            <a:r>
              <a:t>55+ Crore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83464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FFFF"/>
                </a:solidFill>
                <a:latin typeface="Calibri"/>
              </a:defRPr>
            </a:pPr>
            <a:r>
              <a:t>Health Coverage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65760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Ayushman Bharat PM-JAY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88920" y="1645920"/>
            <a:ext cx="2057400" cy="32004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88920" y="1645920"/>
            <a:ext cx="2057400" cy="54864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880360" y="2011680"/>
            <a:ext cx="1874519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00D2BF"/>
                </a:solidFill>
                <a:latin typeface="Calibri"/>
              </a:defRPr>
            </a:pPr>
            <a:r>
              <a:t>4.3 Crore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80360" y="283464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FFFF"/>
                </a:solidFill>
                <a:latin typeface="Calibri"/>
              </a:defRPr>
            </a:pPr>
            <a:r>
              <a:t>Houses Sanctioned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80360" y="365760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PM Awas Yojana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120640" y="1645920"/>
            <a:ext cx="2057400" cy="32004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120640" y="1645920"/>
            <a:ext cx="2057400" cy="54864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212079" y="2011680"/>
            <a:ext cx="1874519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D700"/>
                </a:solidFill>
                <a:latin typeface="Calibri"/>
              </a:defRPr>
            </a:pPr>
            <a:r>
              <a:t>52+ Crore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12079" y="283464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FFFF"/>
                </a:solidFill>
                <a:latin typeface="Calibri"/>
              </a:defRPr>
            </a:pPr>
            <a:r>
              <a:t>Bank Accounts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79" y="365760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Jan Dhan Yojana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452359" y="1645920"/>
            <a:ext cx="2057400" cy="32004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452359" y="1645920"/>
            <a:ext cx="2057400" cy="54864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543799" y="2011680"/>
            <a:ext cx="1874519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3B82F6"/>
                </a:solidFill>
                <a:latin typeface="Calibri"/>
              </a:defRPr>
            </a:pPr>
            <a:r>
              <a:t>40+ Crore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43799" y="283464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FFFF"/>
                </a:solidFill>
                <a:latin typeface="Calibri"/>
              </a:defRPr>
            </a:pPr>
            <a:r>
              <a:t>Microenterprise Loans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43799" y="365760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MUDRA Yojana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784080" y="1645920"/>
            <a:ext cx="2057400" cy="32004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784080" y="1645920"/>
            <a:ext cx="2057400" cy="54864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875519" y="2011680"/>
            <a:ext cx="1874519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9933"/>
                </a:solidFill>
                <a:latin typeface="Calibri"/>
              </a:defRPr>
            </a:pPr>
            <a:r>
              <a:t>10+ Crore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875519" y="283464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1" i="0">
                <a:solidFill>
                  <a:srgbClr val="FFFFFF"/>
                </a:solidFill>
                <a:latin typeface="Calibri"/>
              </a:defRPr>
            </a:pPr>
            <a:r>
              <a:t>LPG Connections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875519" y="3657600"/>
            <a:ext cx="1874519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0" i="0">
                <a:solidFill>
                  <a:srgbClr val="8A8F9E"/>
                </a:solidFill>
                <a:latin typeface="Calibri"/>
              </a:defRPr>
            </a:pPr>
            <a:r>
              <a:t>Ujjwala Yojana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371600" y="5303520"/>
            <a:ext cx="9418320" cy="64008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371600" y="5394960"/>
            <a:ext cx="94183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000" b="1" i="0">
                <a:solidFill>
                  <a:srgbClr val="FFD700"/>
                </a:solidFill>
                <a:latin typeface="Calibri"/>
              </a:defRPr>
            </a:pPr>
            <a:r>
              <a:t>Scale unprecedented in global welfare programs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45720"/>
            <a:ext cx="10972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F111A"/>
                </a:solidFill>
                <a:latin typeface="Calibri"/>
              </a:defRPr>
            </a:pPr>
            <a:r>
              <a:t>PART 2  |  FLAGSHIP PROGRAMS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73152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HEALTHCARE TRANSFORMATION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234440"/>
            <a:ext cx="9144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00D2BF"/>
                </a:solidFill>
                <a:latin typeface="Calibri"/>
              </a:defRPr>
            </a:pPr>
            <a:r>
              <a:t>Ayushman Bharat -- Pradhan Mantri Jan Arogya Yojana (PM-JAY)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0" y="2103120"/>
            <a:ext cx="3657600" cy="1371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0" y="2103120"/>
            <a:ext cx="54864" cy="1371600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017520" y="2240279"/>
            <a:ext cx="3200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FF9933"/>
                </a:solidFill>
                <a:latin typeface="Calibri"/>
              </a:defRPr>
            </a:pPr>
            <a:r>
              <a:t>55+ Crore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7520" y="2834639"/>
            <a:ext cx="3200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Beneficiary Coverage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858000" y="2103120"/>
            <a:ext cx="3657600" cy="1371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858000" y="2103120"/>
            <a:ext cx="54864" cy="1371600"/>
          </a:xfrm>
          <a:prstGeom prst="rect">
            <a:avLst/>
          </a:prstGeom>
          <a:solidFill>
            <a:srgbClr val="00D2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132320" y="2240279"/>
            <a:ext cx="3200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00D2BF"/>
                </a:solidFill>
                <a:latin typeface="Calibri"/>
              </a:defRPr>
            </a:pPr>
            <a:r>
              <a:t>Rs.5 Lakh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32320" y="2834639"/>
            <a:ext cx="3200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Insurance Per Family/Year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743200" y="3749039"/>
            <a:ext cx="3657600" cy="1371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2743200" y="3749039"/>
            <a:ext cx="54864" cy="137160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017520" y="3886200"/>
            <a:ext cx="3200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FFD700"/>
                </a:solidFill>
                <a:latin typeface="Calibri"/>
              </a:defRPr>
            </a:pPr>
            <a:r>
              <a:t>27,000+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17520" y="4480559"/>
            <a:ext cx="3200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Empanelled Hospitals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858000" y="3749039"/>
            <a:ext cx="3657600" cy="1371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0" y="3749039"/>
            <a:ext cx="54864" cy="1371600"/>
          </a:xfrm>
          <a:prstGeom prst="rect">
            <a:avLst/>
          </a:prstGeom>
          <a:solidFill>
            <a:srgbClr val="3B82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132320" y="3886200"/>
            <a:ext cx="3200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3000" b="1" i="0">
                <a:solidFill>
                  <a:srgbClr val="3B82F6"/>
                </a:solidFill>
                <a:latin typeface="Calibri"/>
              </a:defRPr>
            </a:pPr>
            <a:r>
              <a:t>6.5 Crore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0" y="4480559"/>
            <a:ext cx="32004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Hospital Admissions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1520" y="5669280"/>
            <a:ext cx="10698480" cy="50292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742432"/>
            <a:ext cx="1033272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00D2BF"/>
                </a:solidFill>
                <a:latin typeface="Calibri"/>
              </a:defRPr>
            </a:pPr>
            <a:r>
              <a:t>World's largest government health insurance program -- covering bottom 40% of population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HOUSING SECURITY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9144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FFD700"/>
                </a:solidFill>
                <a:latin typeface="Calibri"/>
              </a:defRPr>
            </a:pPr>
            <a:r>
              <a:t>Pradhan Mantri Awas Yojana (PMAY)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828800"/>
            <a:ext cx="4754880" cy="3657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011680"/>
            <a:ext cx="43891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8A8F9E"/>
                </a:solidFill>
                <a:latin typeface="Calibri"/>
              </a:defRPr>
            </a:pPr>
            <a:r>
              <a:t>SANCTIONED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4389120" cy="9144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5200" b="1" i="0">
                <a:solidFill>
                  <a:srgbClr val="FFD700"/>
                </a:solidFill>
                <a:latin typeface="Calibri"/>
              </a:defRPr>
            </a:pPr>
            <a:r>
              <a:t>4.3 Crore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43891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000" b="1" i="0">
                <a:solidFill>
                  <a:srgbClr val="FFFFFF"/>
                </a:solidFill>
                <a:latin typeface="Calibri"/>
              </a:defRPr>
            </a:pPr>
            <a:r>
              <a:t>HOUSES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188720" y="4114800"/>
            <a:ext cx="4206240" cy="365760"/>
          </a:xfrm>
          <a:prstGeom prst="rect">
            <a:avLst/>
          </a:prstGeom>
          <a:solidFill>
            <a:srgbClr val="252A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88720" y="4114800"/>
            <a:ext cx="3429000" cy="365760"/>
          </a:xfrm>
          <a:prstGeom prst="rect">
            <a:avLst/>
          </a:prstGeom>
          <a:solidFill>
            <a:srgbClr val="FF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160520"/>
            <a:ext cx="3429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100" b="1" i="0">
                <a:solidFill>
                  <a:srgbClr val="0F111A"/>
                </a:solidFill>
                <a:latin typeface="Calibri"/>
              </a:defRPr>
            </a:pPr>
            <a:r>
              <a:t>3.5 Crore Delivered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60720" y="3200400"/>
            <a:ext cx="64008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3600" b="1" i="0">
                <a:solidFill>
                  <a:srgbClr val="FFD700"/>
                </a:solidFill>
                <a:latin typeface="Calibri"/>
              </a:defRPr>
            </a:pPr>
            <a:r>
              <a:t>-&gt;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583680" y="1828800"/>
            <a:ext cx="4846320" cy="3657600"/>
          </a:xfrm>
          <a:prstGeom prst="roundRect">
            <a:avLst/>
          </a:prstGeom>
          <a:solidFill>
            <a:srgbClr val="181C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766560" y="2011680"/>
            <a:ext cx="448056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8A8F9E"/>
                </a:solidFill>
                <a:latin typeface="Calibri"/>
              </a:defRPr>
            </a:pPr>
            <a:r>
              <a:t>IMPACT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2560320"/>
            <a:ext cx="42062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000"/>
              </a:spcBef>
              <a:spcAft>
                <a:spcPts val="200"/>
              </a:spcAft>
              <a:defRPr sz="1300" b="0">
                <a:solidFill>
                  <a:srgbClr val="C8CCD5"/>
                </a:solidFill>
                <a:latin typeface="Calibri"/>
              </a:defRPr>
            </a:pPr>
            <a:r>
              <a:t>  Pucca houses replacing kutcha structures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300" b="0">
                <a:solidFill>
                  <a:srgbClr val="C8CCD5"/>
                </a:solidFill>
                <a:latin typeface="Calibri"/>
              </a:defRPr>
            </a:pPr>
            <a:r>
              <a:t>  Dignified living for families below poverty line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300" b="0">
                <a:solidFill>
                  <a:srgbClr val="C8CCD5"/>
                </a:solidFill>
                <a:latin typeface="Calibri"/>
              </a:defRPr>
            </a:pPr>
            <a:r>
              <a:t>  Women as property co-owners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300" b="0">
                <a:solidFill>
                  <a:srgbClr val="C8CCD5"/>
                </a:solidFill>
                <a:latin typeface="Calibri"/>
              </a:defRPr>
            </a:pPr>
            <a:r>
              <a:t>  Urban &amp; rural coverage nationwide</a:t>
            </a:r>
          </a:p>
          <a:p>
            <a:pPr algn="l">
              <a:spcBef>
                <a:spcPts val="1000"/>
              </a:spcBef>
              <a:spcAft>
                <a:spcPts val="200"/>
              </a:spcAft>
              <a:defRPr sz="1300" b="0">
                <a:solidFill>
                  <a:srgbClr val="C8CCD5"/>
                </a:solidFill>
                <a:latin typeface="Calibri"/>
              </a:defRPr>
            </a:pPr>
            <a:r>
              <a:t>  81% delivery rate achieved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828800" y="5760720"/>
            <a:ext cx="8503920" cy="50292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828800" y="5833872"/>
            <a:ext cx="8503920" cy="384048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400" b="1" i="0">
                <a:solidFill>
                  <a:srgbClr val="FFD700"/>
                </a:solidFill>
                <a:latin typeface="Calibri"/>
              </a:defRPr>
            </a:pPr>
            <a:r>
              <a:t>Large-scale housing security expansion -- transforming lives nationwide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1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FFFF"/>
                </a:solidFill>
                <a:latin typeface="Calibri"/>
              </a:defRPr>
            </a:pPr>
            <a:r>
              <a:t>FINANCIAL INCLUSION REVOLUTION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9144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  <a:defRPr sz="1600" b="1" i="0">
                <a:solidFill>
                  <a:srgbClr val="3B82F6"/>
                </a:solidFill>
                <a:latin typeface="Calibri"/>
              </a:defRPr>
            </a:pPr>
            <a:r>
              <a:t>Pradhan Mantri Jan Dhan Yojana (PMJDY)</a:t>
            </a:r>
          </a:p>
        </p:txBody>
      </p:sp>
      <p:sp>
        <p:nvSpPr>
          <p:cNvPr id="5" name="Oval 4"/>
          <p:cNvSpPr/>
          <p:nvPr/>
        </p:nvSpPr>
        <p:spPr>
          <a:xfrm>
            <a:off x="914400" y="2011680"/>
            <a:ext cx="2560320" cy="256032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FF993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46888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9933"/>
                </a:solidFill>
                <a:latin typeface="Calibri"/>
              </a:defRPr>
            </a:pPr>
            <a:r>
              <a:t>52+ Crore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3383280"/>
            <a:ext cx="23774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Bank Accounts</a:t>
            </a:r>
            <a:br/>
            <a:r>
              <a:t>Opened</a:t>
            </a:r>
          </a:p>
        </p:txBody>
      </p:sp>
      <p:sp>
        <p:nvSpPr>
          <p:cNvPr id="8" name="Oval 7"/>
          <p:cNvSpPr/>
          <p:nvPr/>
        </p:nvSpPr>
        <p:spPr>
          <a:xfrm>
            <a:off x="4572000" y="2011680"/>
            <a:ext cx="2560320" cy="256032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00D2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0" y="246888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00D2BF"/>
                </a:solidFill>
                <a:latin typeface="Calibri"/>
              </a:defRPr>
            </a:pPr>
            <a:r>
              <a:t>Rs.2.09</a:t>
            </a:r>
            <a:br/>
            <a:r>
              <a:t>Lakh Crore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0" y="3383280"/>
            <a:ext cx="23774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Total</a:t>
            </a:r>
            <a:br/>
            <a:r>
              <a:t>Deposits</a:t>
            </a:r>
          </a:p>
        </p:txBody>
      </p:sp>
      <p:sp>
        <p:nvSpPr>
          <p:cNvPr id="11" name="Oval 10"/>
          <p:cNvSpPr/>
          <p:nvPr/>
        </p:nvSpPr>
        <p:spPr>
          <a:xfrm>
            <a:off x="8229600" y="2011680"/>
            <a:ext cx="2560320" cy="2560320"/>
          </a:xfrm>
          <a:prstGeom prst="ellipse">
            <a:avLst/>
          </a:prstGeom>
          <a:solidFill>
            <a:srgbClr val="181C2A"/>
          </a:solidFill>
          <a:ln w="19050">
            <a:solidFill>
              <a:srgbClr val="FFD7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321040" y="246888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2800" b="1" i="0">
                <a:solidFill>
                  <a:srgbClr val="FFD700"/>
                </a:solidFill>
                <a:latin typeface="Calibri"/>
              </a:defRPr>
            </a:pPr>
            <a:r>
              <a:t>55%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21040" y="3383280"/>
            <a:ext cx="23774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300" b="0" i="0">
                <a:solidFill>
                  <a:srgbClr val="C8CCD5"/>
                </a:solidFill>
                <a:latin typeface="Calibri"/>
              </a:defRPr>
            </a:pPr>
            <a:r>
              <a:t>Women Account</a:t>
            </a:r>
            <a:br/>
            <a:r>
              <a:t>Holders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371600" y="5120640"/>
            <a:ext cx="9418320" cy="640080"/>
          </a:xfrm>
          <a:prstGeom prst="roundRect">
            <a:avLst/>
          </a:prstGeom>
          <a:solidFill>
            <a:srgbClr val="181C2A"/>
          </a:solidFill>
          <a:ln w="12700">
            <a:solidFill>
              <a:srgbClr val="3B82F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371600" y="5212080"/>
            <a:ext cx="941832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1500" b="1" i="0">
                <a:solidFill>
                  <a:srgbClr val="3B82F6"/>
                </a:solidFill>
                <a:latin typeface="Calibri"/>
              </a:defRPr>
            </a:pPr>
            <a:r>
              <a:t>Banking access expanded to previously unbanked populations -- Guinness World Record holder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0A0C1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6510528"/>
            <a:ext cx="112471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8A8F9E"/>
                </a:solidFill>
                <a:latin typeface="Calibri"/>
              </a:defRPr>
            </a:pPr>
            <a:r>
              <a:t>Research Presentation  |  Kallol Chakrabarti  |  February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